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6" r:id="rId2"/>
    <p:sldId id="370" r:id="rId3"/>
    <p:sldId id="272" r:id="rId4"/>
    <p:sldId id="273" r:id="rId5"/>
    <p:sldId id="274" r:id="rId6"/>
    <p:sldId id="275" r:id="rId7"/>
    <p:sldId id="276" r:id="rId8"/>
    <p:sldId id="277" r:id="rId9"/>
    <p:sldId id="278" r:id="rId10"/>
    <p:sldId id="378" r:id="rId11"/>
    <p:sldId id="379" r:id="rId12"/>
    <p:sldId id="380"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373" r:id="rId26"/>
    <p:sldId id="297" r:id="rId27"/>
    <p:sldId id="298" r:id="rId28"/>
    <p:sldId id="299" r:id="rId29"/>
    <p:sldId id="300" r:id="rId30"/>
    <p:sldId id="301" r:id="rId31"/>
    <p:sldId id="302" r:id="rId32"/>
    <p:sldId id="303" r:id="rId33"/>
    <p:sldId id="279" r:id="rId34"/>
    <p:sldId id="332" r:id="rId35"/>
    <p:sldId id="377" r:id="rId36"/>
    <p:sldId id="334" r:id="rId37"/>
    <p:sldId id="335" r:id="rId38"/>
    <p:sldId id="280" r:id="rId39"/>
    <p:sldId id="337" r:id="rId40"/>
    <p:sldId id="338" r:id="rId41"/>
    <p:sldId id="339" r:id="rId42"/>
    <p:sldId id="281" r:id="rId43"/>
    <p:sldId id="342" r:id="rId44"/>
    <p:sldId id="343" r:id="rId45"/>
    <p:sldId id="344" r:id="rId46"/>
    <p:sldId id="345" r:id="rId47"/>
    <p:sldId id="346" r:id="rId48"/>
    <p:sldId id="347" r:id="rId49"/>
    <p:sldId id="328" r:id="rId50"/>
    <p:sldId id="329" r:id="rId51"/>
    <p:sldId id="330"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60" r:id="rId65"/>
    <p:sldId id="361" r:id="rId66"/>
    <p:sldId id="362" r:id="rId67"/>
    <p:sldId id="363" r:id="rId68"/>
    <p:sldId id="364" r:id="rId69"/>
    <p:sldId id="365" r:id="rId70"/>
    <p:sldId id="366" r:id="rId71"/>
    <p:sldId id="367" r:id="rId72"/>
    <p:sldId id="368" r:id="rId73"/>
    <p:sldId id="369" r:id="rId74"/>
    <p:sldId id="374" r:id="rId75"/>
    <p:sldId id="381" r:id="rId76"/>
    <p:sldId id="382" r:id="rId77"/>
    <p:sldId id="383" r:id="rId78"/>
    <p:sldId id="385" r:id="rId79"/>
    <p:sldId id="267" r:id="rId8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D5ED"/>
    <a:srgbClr val="283F19"/>
    <a:srgbClr val="FF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44" autoAdjust="0"/>
    <p:restoredTop sz="94660"/>
  </p:normalViewPr>
  <p:slideViewPr>
    <p:cSldViewPr snapToGrid="0">
      <p:cViewPr>
        <p:scale>
          <a:sx n="75" d="100"/>
          <a:sy n="75" d="100"/>
        </p:scale>
        <p:origin x="33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openxmlformats.org/officeDocument/2006/relationships/package" Target="../embeddings/Hoja_de_c_lculo_de_Microsoft_Excel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55599999999999"/>
          <c:y val="6.1963400000000002E-2"/>
          <c:w val="0.89244400000000002"/>
          <c:h val="0.66913599999999995"/>
        </c:manualLayout>
      </c:layout>
      <c:barChart>
        <c:barDir val="col"/>
        <c:grouping val="clustered"/>
        <c:varyColors val="0"/>
        <c:ser>
          <c:idx val="0"/>
          <c:order val="0"/>
          <c:tx>
            <c:strRef>
              <c:f>Sheet1!$A$2</c:f>
              <c:strCache>
                <c:ptCount val="1"/>
                <c:pt idx="0">
                  <c:v>Normal</c:v>
                </c:pt>
              </c:strCache>
            </c:strRef>
          </c:tx>
          <c:spPr>
            <a:solidFill>
              <a:srgbClr val="00F900"/>
            </a:solidFill>
            <a:ln w="6350" cap="flat">
              <a:solidFill>
                <a:srgbClr val="FFFFFF"/>
              </a:solidFill>
              <a:prstDash val="solid"/>
              <a:miter lim="800000"/>
            </a:ln>
            <a:effectLst/>
          </c:spPr>
          <c:invertIfNegative val="0"/>
          <c:cat>
            <c:strRef>
              <c:f>Sheet1!$B$1:$F$1</c:f>
              <c:strCache>
                <c:ptCount val="5"/>
                <c:pt idx="0">
                  <c:v>Incendios</c:v>
                </c:pt>
                <c:pt idx="1">
                  <c:v>Carbono</c:v>
                </c:pt>
                <c:pt idx="2">
                  <c:v>Agua</c:v>
                </c:pt>
                <c:pt idx="3">
                  <c:v>Integridad</c:v>
                </c:pt>
                <c:pt idx="4">
                  <c:v>Coberturas</c:v>
                </c:pt>
              </c:strCache>
            </c:strRef>
          </c:cat>
          <c:val>
            <c:numRef>
              <c:f>Sheet1!$B$2:$F$2</c:f>
              <c:numCache>
                <c:formatCode>General</c:formatCode>
                <c:ptCount val="5"/>
                <c:pt idx="0">
                  <c:v>10</c:v>
                </c:pt>
                <c:pt idx="1">
                  <c:v>20</c:v>
                </c:pt>
                <c:pt idx="2">
                  <c:v>35</c:v>
                </c:pt>
                <c:pt idx="3">
                  <c:v>65</c:v>
                </c:pt>
                <c:pt idx="4">
                  <c:v>270</c:v>
                </c:pt>
              </c:numCache>
            </c:numRef>
          </c:val>
        </c:ser>
        <c:ser>
          <c:idx val="1"/>
          <c:order val="1"/>
          <c:tx>
            <c:strRef>
              <c:f>Sheet1!$A$3</c:f>
              <c:strCache>
                <c:ptCount val="1"/>
                <c:pt idx="0">
                  <c:v>Optimizado</c:v>
                </c:pt>
              </c:strCache>
            </c:strRef>
          </c:tx>
          <c:spPr>
            <a:solidFill>
              <a:srgbClr val="942192"/>
            </a:solidFill>
            <a:ln w="6350" cap="flat">
              <a:solidFill>
                <a:srgbClr val="FFFFFF"/>
              </a:solidFill>
              <a:prstDash val="solid"/>
              <a:miter lim="800000"/>
            </a:ln>
            <a:effectLst/>
          </c:spPr>
          <c:invertIfNegative val="0"/>
          <c:cat>
            <c:strRef>
              <c:f>Sheet1!$B$1:$F$1</c:f>
              <c:strCache>
                <c:ptCount val="5"/>
                <c:pt idx="0">
                  <c:v>Incendios</c:v>
                </c:pt>
                <c:pt idx="1">
                  <c:v>Carbono</c:v>
                </c:pt>
                <c:pt idx="2">
                  <c:v>Agua</c:v>
                </c:pt>
                <c:pt idx="3">
                  <c:v>Integridad</c:v>
                </c:pt>
                <c:pt idx="4">
                  <c:v>Coberturas</c:v>
                </c:pt>
              </c:strCache>
            </c:strRef>
          </c:cat>
          <c:val>
            <c:numRef>
              <c:f>Sheet1!$B$3:$F$3</c:f>
              <c:numCache>
                <c:formatCode>General</c:formatCode>
                <c:ptCount val="5"/>
                <c:pt idx="0">
                  <c:v>7</c:v>
                </c:pt>
                <c:pt idx="1">
                  <c:v>11</c:v>
                </c:pt>
                <c:pt idx="2">
                  <c:v>20</c:v>
                </c:pt>
                <c:pt idx="3">
                  <c:v>40</c:v>
                </c:pt>
                <c:pt idx="4">
                  <c:v>150</c:v>
                </c:pt>
              </c:numCache>
            </c:numRef>
          </c:val>
        </c:ser>
        <c:dLbls>
          <c:showLegendKey val="0"/>
          <c:showVal val="0"/>
          <c:showCatName val="0"/>
          <c:showSerName val="0"/>
          <c:showPercent val="0"/>
          <c:showBubbleSize val="0"/>
        </c:dLbls>
        <c:gapWidth val="150"/>
        <c:axId val="307954960"/>
        <c:axId val="309867496"/>
      </c:barChart>
      <c:catAx>
        <c:axId val="307954960"/>
        <c:scaling>
          <c:orientation val="minMax"/>
        </c:scaling>
        <c:delete val="0"/>
        <c:axPos val="b"/>
        <c:majorGridlines>
          <c:spPr>
            <a:ln w="12700" cap="flat">
              <a:solidFill>
                <a:srgbClr val="000000"/>
              </a:solidFill>
              <a:prstDash val="solid"/>
              <a:miter lim="400000"/>
            </a:ln>
          </c:spPr>
        </c:majorGridlines>
        <c:title>
          <c:tx>
            <c:rich>
              <a:bodyPr rot="0"/>
              <a:lstStyle/>
              <a:p>
                <a:pPr>
                  <a:defRPr sz="1800" b="1" i="0" u="none" strike="noStrike">
                    <a:solidFill>
                      <a:srgbClr val="000000"/>
                    </a:solidFill>
                    <a:latin typeface="Century Gothic"/>
                  </a:defRPr>
                </a:pPr>
                <a:r>
                  <a:rPr lang="es-CO" sz="1800" b="1" i="0" u="none" strike="noStrike">
                    <a:solidFill>
                      <a:srgbClr val="000000"/>
                    </a:solidFill>
                    <a:latin typeface="Century Gothic"/>
                  </a:rPr>
                  <a:t>Criterios del Componente Socioecosistémico</a:t>
                </a:r>
              </a:p>
            </c:rich>
          </c:tx>
          <c:layout/>
          <c:overlay val="1"/>
        </c:title>
        <c:numFmt formatCode="General" sourceLinked="0"/>
        <c:majorTickMark val="out"/>
        <c:minorTickMark val="none"/>
        <c:tickLblPos val="low"/>
        <c:spPr>
          <a:ln w="12700" cap="flat">
            <a:solidFill>
              <a:srgbClr val="888888"/>
            </a:solidFill>
            <a:prstDash val="solid"/>
            <a:miter lim="800000"/>
          </a:ln>
        </c:spPr>
        <c:txPr>
          <a:bodyPr rot="0"/>
          <a:lstStyle/>
          <a:p>
            <a:pPr>
              <a:defRPr sz="1800" b="0" i="0" u="none" strike="noStrike">
                <a:solidFill>
                  <a:srgbClr val="000000"/>
                </a:solidFill>
                <a:latin typeface="Century Gothic"/>
              </a:defRPr>
            </a:pPr>
            <a:endParaRPr lang="es-CO"/>
          </a:p>
        </c:txPr>
        <c:crossAx val="309867496"/>
        <c:crosses val="autoZero"/>
        <c:auto val="1"/>
        <c:lblAlgn val="ctr"/>
        <c:lblOffset val="100"/>
        <c:noMultiLvlLbl val="1"/>
      </c:catAx>
      <c:valAx>
        <c:axId val="309867496"/>
        <c:scaling>
          <c:orientation val="minMax"/>
        </c:scaling>
        <c:delete val="0"/>
        <c:axPos val="l"/>
        <c:majorGridlines>
          <c:spPr>
            <a:ln w="12700" cap="flat">
              <a:solidFill>
                <a:srgbClr val="888888"/>
              </a:solidFill>
              <a:prstDash val="solid"/>
              <a:miter lim="800000"/>
            </a:ln>
          </c:spPr>
        </c:majorGridlines>
        <c:title>
          <c:tx>
            <c:rich>
              <a:bodyPr rot="-5400000"/>
              <a:lstStyle/>
              <a:p>
                <a:pPr>
                  <a:defRPr sz="1800" b="1" i="0" u="none" strike="noStrike">
                    <a:solidFill>
                      <a:srgbClr val="000000"/>
                    </a:solidFill>
                    <a:latin typeface="Century Gothic"/>
                  </a:defRPr>
                </a:pPr>
                <a:r>
                  <a:rPr lang="es-CO" sz="1800" b="1" i="0" u="none" strike="noStrike">
                    <a:solidFill>
                      <a:srgbClr val="000000"/>
                    </a:solidFill>
                    <a:latin typeface="Century Gothic"/>
                  </a:rPr>
                  <a:t>Duración Proceso (min)</a:t>
                </a:r>
              </a:p>
            </c:rich>
          </c:tx>
          <c:layout/>
          <c:overlay val="1"/>
        </c:title>
        <c:numFmt formatCode="General" sourceLinked="0"/>
        <c:majorTickMark val="out"/>
        <c:minorTickMark val="none"/>
        <c:tickLblPos val="nextTo"/>
        <c:spPr>
          <a:ln w="12700" cap="flat">
            <a:solidFill>
              <a:srgbClr val="888888"/>
            </a:solidFill>
            <a:prstDash val="solid"/>
            <a:miter lim="800000"/>
          </a:ln>
        </c:spPr>
        <c:txPr>
          <a:bodyPr rot="0"/>
          <a:lstStyle/>
          <a:p>
            <a:pPr>
              <a:defRPr sz="1800" b="0" i="0" u="none" strike="noStrike">
                <a:solidFill>
                  <a:srgbClr val="000000"/>
                </a:solidFill>
                <a:latin typeface="Century Gothic"/>
              </a:defRPr>
            </a:pPr>
            <a:endParaRPr lang="es-CO"/>
          </a:p>
        </c:txPr>
        <c:crossAx val="307954960"/>
        <c:crosses val="autoZero"/>
        <c:crossBetween val="between"/>
        <c:majorUnit val="75"/>
        <c:minorUnit val="3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diagrams/_rels/data2.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53.jpg"/><Relationship Id="rId7" Type="http://schemas.openxmlformats.org/officeDocument/2006/relationships/image" Target="../media/image57.jpg"/><Relationship Id="rId2" Type="http://schemas.openxmlformats.org/officeDocument/2006/relationships/image" Target="../media/image52.jpg"/><Relationship Id="rId1" Type="http://schemas.openxmlformats.org/officeDocument/2006/relationships/image" Target="../media/image51.jpeg"/><Relationship Id="rId6" Type="http://schemas.openxmlformats.org/officeDocument/2006/relationships/image" Target="../media/image56.jpg"/><Relationship Id="rId5" Type="http://schemas.openxmlformats.org/officeDocument/2006/relationships/image" Target="../media/image55.jpeg"/><Relationship Id="rId4" Type="http://schemas.openxmlformats.org/officeDocument/2006/relationships/image" Target="../media/image54.jpg"/><Relationship Id="rId9" Type="http://schemas.openxmlformats.org/officeDocument/2006/relationships/image" Target="../media/image59.jpg"/></Relationships>
</file>

<file path=ppt/diagrams/_rels/data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image" Target="../media/image66.jpeg"/><Relationship Id="rId4" Type="http://schemas.openxmlformats.org/officeDocument/2006/relationships/image" Target="../media/image69.jpg"/></Relationships>
</file>

<file path=ppt/diagrams/_rels/data4.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76.jpeg"/><Relationship Id="rId7" Type="http://schemas.openxmlformats.org/officeDocument/2006/relationships/image" Target="../media/image80.jpg"/><Relationship Id="rId2" Type="http://schemas.openxmlformats.org/officeDocument/2006/relationships/image" Target="../media/image75.jpeg"/><Relationship Id="rId1" Type="http://schemas.openxmlformats.org/officeDocument/2006/relationships/image" Target="../media/image74.jpeg"/><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diagrams/_rels/drawing2.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53.jpg"/><Relationship Id="rId7" Type="http://schemas.openxmlformats.org/officeDocument/2006/relationships/image" Target="../media/image57.jpg"/><Relationship Id="rId2" Type="http://schemas.openxmlformats.org/officeDocument/2006/relationships/image" Target="../media/image52.jpg"/><Relationship Id="rId1" Type="http://schemas.openxmlformats.org/officeDocument/2006/relationships/image" Target="../media/image51.jpeg"/><Relationship Id="rId6" Type="http://schemas.openxmlformats.org/officeDocument/2006/relationships/image" Target="../media/image56.jpg"/><Relationship Id="rId5" Type="http://schemas.openxmlformats.org/officeDocument/2006/relationships/image" Target="../media/image55.jpeg"/><Relationship Id="rId4" Type="http://schemas.openxmlformats.org/officeDocument/2006/relationships/image" Target="../media/image54.jpg"/><Relationship Id="rId9" Type="http://schemas.openxmlformats.org/officeDocument/2006/relationships/image" Target="../media/image59.jpg"/></Relationships>
</file>

<file path=ppt/diagrams/_rels/drawing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image" Target="../media/image66.jpeg"/><Relationship Id="rId4" Type="http://schemas.openxmlformats.org/officeDocument/2006/relationships/image" Target="../media/image69.jpg"/></Relationships>
</file>

<file path=ppt/diagrams/_rels/drawing4.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76.jpeg"/><Relationship Id="rId7" Type="http://schemas.openxmlformats.org/officeDocument/2006/relationships/image" Target="../media/image80.jpg"/><Relationship Id="rId2" Type="http://schemas.openxmlformats.org/officeDocument/2006/relationships/image" Target="../media/image75.jpeg"/><Relationship Id="rId1" Type="http://schemas.openxmlformats.org/officeDocument/2006/relationships/image" Target="../media/image74.jpeg"/><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7CEB1B-2E18-4FE6-B2ED-00D30483D3F1}" type="doc">
      <dgm:prSet loTypeId="urn:microsoft.com/office/officeart/2009/3/layout/PhasedProcess" loCatId="process" qsTypeId="urn:microsoft.com/office/officeart/2005/8/quickstyle/simple1" qsCatId="simple" csTypeId="urn:microsoft.com/office/officeart/2005/8/colors/accent1_2" csCatId="accent1" phldr="1"/>
      <dgm:spPr/>
      <dgm:t>
        <a:bodyPr/>
        <a:lstStyle/>
        <a:p>
          <a:endParaRPr lang="en-US"/>
        </a:p>
      </dgm:t>
    </dgm:pt>
    <dgm:pt modelId="{07715567-7771-4E70-8B3F-7E0E4193B1F8}">
      <dgm:prSet phldrT="[Texto]"/>
      <dgm:spPr/>
      <dgm:t>
        <a:bodyPr/>
        <a:lstStyle/>
        <a:p>
          <a:r>
            <a:rPr lang="en-US"/>
            <a:t>Analisis exclusiones tecnicas criterios del componente fisico y socioecositemico; análisis multicrIterio desde los tres componentes  </a:t>
          </a:r>
        </a:p>
      </dgm:t>
    </dgm:pt>
    <dgm:pt modelId="{4BD20174-734B-4B7D-9A35-8BBD53079F80}" type="parTrans" cxnId="{85D357A7-5D95-47EF-91D3-AF4FA0ADDC40}">
      <dgm:prSet/>
      <dgm:spPr/>
      <dgm:t>
        <a:bodyPr/>
        <a:lstStyle/>
        <a:p>
          <a:endParaRPr lang="en-US"/>
        </a:p>
      </dgm:t>
    </dgm:pt>
    <dgm:pt modelId="{3B743AC5-EDA1-4403-94DC-DD20506B7FB7}" type="sibTrans" cxnId="{85D357A7-5D95-47EF-91D3-AF4FA0ADDC40}">
      <dgm:prSet/>
      <dgm:spPr/>
      <dgm:t>
        <a:bodyPr/>
        <a:lstStyle/>
        <a:p>
          <a:endParaRPr lang="en-US"/>
        </a:p>
      </dgm:t>
    </dgm:pt>
    <dgm:pt modelId="{738825C2-551F-42DC-B84F-BE4F5A9D8306}">
      <dgm:prSet phldrT="[Texto]" custT="1"/>
      <dgm:spPr/>
      <dgm:t>
        <a:bodyPr/>
        <a:lstStyle/>
        <a:p>
          <a:r>
            <a:rPr lang="en-US" sz="1200"/>
            <a:t>Físico</a:t>
          </a:r>
        </a:p>
      </dgm:t>
    </dgm:pt>
    <dgm:pt modelId="{41C6141B-7B14-4372-9BFC-D9BB80756051}" type="parTrans" cxnId="{BEC41087-31D7-488B-9EDF-E802FDB67875}">
      <dgm:prSet/>
      <dgm:spPr/>
      <dgm:t>
        <a:bodyPr/>
        <a:lstStyle/>
        <a:p>
          <a:endParaRPr lang="en-US"/>
        </a:p>
      </dgm:t>
    </dgm:pt>
    <dgm:pt modelId="{F4681019-69EB-42AB-90F4-1FD5569B6F52}" type="sibTrans" cxnId="{BEC41087-31D7-488B-9EDF-E802FDB67875}">
      <dgm:prSet/>
      <dgm:spPr/>
      <dgm:t>
        <a:bodyPr/>
        <a:lstStyle/>
        <a:p>
          <a:endParaRPr lang="en-US"/>
        </a:p>
      </dgm:t>
    </dgm:pt>
    <dgm:pt modelId="{540A1DBA-929E-4D1F-B980-70FCE6630FC4}">
      <dgm:prSet phldrT="[Texto]" custT="1"/>
      <dgm:spPr/>
      <dgm:t>
        <a:bodyPr/>
        <a:lstStyle/>
        <a:p>
          <a:pPr>
            <a:lnSpc>
              <a:spcPct val="100000"/>
            </a:lnSpc>
            <a:spcAft>
              <a:spcPts val="0"/>
            </a:spcAft>
          </a:pPr>
          <a:r>
            <a:rPr lang="en-US" sz="1000" dirty="0"/>
            <a:t>Socio</a:t>
          </a:r>
        </a:p>
        <a:p>
          <a:pPr>
            <a:lnSpc>
              <a:spcPct val="100000"/>
            </a:lnSpc>
            <a:spcAft>
              <a:spcPts val="0"/>
            </a:spcAft>
          </a:pPr>
          <a:r>
            <a:rPr lang="en-US" sz="1000" dirty="0" err="1"/>
            <a:t>económico</a:t>
          </a:r>
          <a:endParaRPr lang="en-US" sz="1000" dirty="0"/>
        </a:p>
      </dgm:t>
    </dgm:pt>
    <dgm:pt modelId="{A34B9F15-BD2B-4054-8D0B-ED62ECBD87C8}" type="parTrans" cxnId="{73304584-3474-43C8-9AD7-3D169708E618}">
      <dgm:prSet/>
      <dgm:spPr/>
      <dgm:t>
        <a:bodyPr/>
        <a:lstStyle/>
        <a:p>
          <a:endParaRPr lang="en-US"/>
        </a:p>
      </dgm:t>
    </dgm:pt>
    <dgm:pt modelId="{B5ECD7CA-F81F-49C5-97C5-8151F61BE4FE}" type="sibTrans" cxnId="{73304584-3474-43C8-9AD7-3D169708E618}">
      <dgm:prSet/>
      <dgm:spPr/>
      <dgm:t>
        <a:bodyPr/>
        <a:lstStyle/>
        <a:p>
          <a:endParaRPr lang="en-US"/>
        </a:p>
      </dgm:t>
    </dgm:pt>
    <dgm:pt modelId="{3A0EE9DE-EA56-4876-8E14-3656C03869ED}">
      <dgm:prSet phldrT="[Texto]" custT="1"/>
      <dgm:spPr/>
      <dgm:t>
        <a:bodyPr/>
        <a:lstStyle/>
        <a:p>
          <a:pPr>
            <a:lnSpc>
              <a:spcPct val="100000"/>
            </a:lnSpc>
            <a:spcAft>
              <a:spcPts val="0"/>
            </a:spcAft>
          </a:pPr>
          <a:r>
            <a:rPr lang="en-US" sz="900"/>
            <a:t>Socio</a:t>
          </a:r>
        </a:p>
        <a:p>
          <a:pPr>
            <a:lnSpc>
              <a:spcPct val="100000"/>
            </a:lnSpc>
            <a:spcAft>
              <a:spcPts val="0"/>
            </a:spcAft>
          </a:pPr>
          <a:r>
            <a:rPr lang="en-US" sz="900"/>
            <a:t>ecosistémico</a:t>
          </a:r>
        </a:p>
      </dgm:t>
    </dgm:pt>
    <dgm:pt modelId="{F1A5E30C-D085-4E55-9BBD-0CAE700D22B0}" type="parTrans" cxnId="{4BA4E61C-CC41-42FA-8C0F-0A26ED3979EF}">
      <dgm:prSet/>
      <dgm:spPr/>
      <dgm:t>
        <a:bodyPr/>
        <a:lstStyle/>
        <a:p>
          <a:endParaRPr lang="en-US"/>
        </a:p>
      </dgm:t>
    </dgm:pt>
    <dgm:pt modelId="{D52018BB-31E6-481C-819C-74569E193620}" type="sibTrans" cxnId="{4BA4E61C-CC41-42FA-8C0F-0A26ED3979EF}">
      <dgm:prSet/>
      <dgm:spPr/>
      <dgm:t>
        <a:bodyPr/>
        <a:lstStyle/>
        <a:p>
          <a:endParaRPr lang="en-US"/>
        </a:p>
      </dgm:t>
    </dgm:pt>
    <dgm:pt modelId="{87465DC0-FD01-4CC6-B38A-53A785DF8085}">
      <dgm:prSet phldrT="[Texto]"/>
      <dgm:spPr/>
      <dgm:t>
        <a:bodyPr/>
        <a:lstStyle/>
        <a:p>
          <a:r>
            <a:rPr lang="en-US"/>
            <a:t>Superposicion Exclusiones y Condicionantes</a:t>
          </a:r>
        </a:p>
      </dgm:t>
    </dgm:pt>
    <dgm:pt modelId="{EC51E8CE-6013-4C80-87EA-AF407C744D12}" type="parTrans" cxnId="{CA13ABE7-4633-4193-9F45-7D35432E8162}">
      <dgm:prSet/>
      <dgm:spPr/>
      <dgm:t>
        <a:bodyPr/>
        <a:lstStyle/>
        <a:p>
          <a:endParaRPr lang="en-US"/>
        </a:p>
      </dgm:t>
    </dgm:pt>
    <dgm:pt modelId="{2613B3B5-CAFE-4213-B2DC-57521056316B}" type="sibTrans" cxnId="{CA13ABE7-4633-4193-9F45-7D35432E8162}">
      <dgm:prSet/>
      <dgm:spPr/>
      <dgm:t>
        <a:bodyPr/>
        <a:lstStyle/>
        <a:p>
          <a:endParaRPr lang="en-US"/>
        </a:p>
      </dgm:t>
    </dgm:pt>
    <dgm:pt modelId="{ECB741BA-5000-428C-9236-399C3568A2F3}">
      <dgm:prSet phldrT="[Texto]"/>
      <dgm:spPr/>
      <dgm:t>
        <a:bodyPr/>
        <a:lstStyle/>
        <a:p>
          <a:r>
            <a:rPr lang="en-US"/>
            <a:t>Exclusiones legales</a:t>
          </a:r>
        </a:p>
      </dgm:t>
    </dgm:pt>
    <dgm:pt modelId="{6962B0D2-600E-47CA-A4C5-D8C83F92A63D}" type="parTrans" cxnId="{6CCC6BF9-54DA-42A0-BAE6-758534D0255E}">
      <dgm:prSet/>
      <dgm:spPr/>
      <dgm:t>
        <a:bodyPr/>
        <a:lstStyle/>
        <a:p>
          <a:endParaRPr lang="en-US"/>
        </a:p>
      </dgm:t>
    </dgm:pt>
    <dgm:pt modelId="{405D38AC-B0C4-4850-97D4-FD6250BB5066}" type="sibTrans" cxnId="{6CCC6BF9-54DA-42A0-BAE6-758534D0255E}">
      <dgm:prSet/>
      <dgm:spPr/>
      <dgm:t>
        <a:bodyPr/>
        <a:lstStyle/>
        <a:p>
          <a:endParaRPr lang="en-US"/>
        </a:p>
      </dgm:t>
    </dgm:pt>
    <dgm:pt modelId="{04422158-54A2-48BD-A361-A77C865C68E3}">
      <dgm:prSet phldrT="[Texto]" custT="1"/>
      <dgm:spPr/>
      <dgm:t>
        <a:bodyPr/>
        <a:lstStyle/>
        <a:p>
          <a:r>
            <a:rPr lang="en-US" sz="900"/>
            <a:t>Condicionantes</a:t>
          </a:r>
        </a:p>
      </dgm:t>
    </dgm:pt>
    <dgm:pt modelId="{40E83786-9A08-4BC3-AA58-A86947FB43F7}" type="parTrans" cxnId="{04E8EDCE-954A-4AD1-BA77-787BA5EDAD24}">
      <dgm:prSet/>
      <dgm:spPr/>
      <dgm:t>
        <a:bodyPr/>
        <a:lstStyle/>
        <a:p>
          <a:endParaRPr lang="en-US"/>
        </a:p>
      </dgm:t>
    </dgm:pt>
    <dgm:pt modelId="{11C7380B-F4C5-4D80-9F40-39388B7A084D}" type="sibTrans" cxnId="{04E8EDCE-954A-4AD1-BA77-787BA5EDAD24}">
      <dgm:prSet/>
      <dgm:spPr/>
      <dgm:t>
        <a:bodyPr/>
        <a:lstStyle/>
        <a:p>
          <a:endParaRPr lang="en-US"/>
        </a:p>
      </dgm:t>
    </dgm:pt>
    <dgm:pt modelId="{E038A76F-0293-4952-B696-B10FAA33095E}">
      <dgm:prSet phldrT="[Texto]"/>
      <dgm:spPr/>
      <dgm:t>
        <a:bodyPr/>
        <a:lstStyle/>
        <a:p>
          <a:r>
            <a:rPr lang="en-US"/>
            <a:t>Integración </a:t>
          </a:r>
        </a:p>
      </dgm:t>
    </dgm:pt>
    <dgm:pt modelId="{18DD93C8-70FD-4C66-AAB5-71EE50DBAC10}" type="parTrans" cxnId="{CB6D2484-3B15-4FC2-9C1B-4C0373770A1B}">
      <dgm:prSet/>
      <dgm:spPr/>
      <dgm:t>
        <a:bodyPr/>
        <a:lstStyle/>
        <a:p>
          <a:endParaRPr lang="en-US"/>
        </a:p>
      </dgm:t>
    </dgm:pt>
    <dgm:pt modelId="{C6459CAB-50CB-4460-A074-5B6CC4C37480}" type="sibTrans" cxnId="{CB6D2484-3B15-4FC2-9C1B-4C0373770A1B}">
      <dgm:prSet/>
      <dgm:spPr/>
      <dgm:t>
        <a:bodyPr/>
        <a:lstStyle/>
        <a:p>
          <a:endParaRPr lang="en-US"/>
        </a:p>
      </dgm:t>
    </dgm:pt>
    <dgm:pt modelId="{EABB77FB-2759-4202-9B38-E185DC0272D4}">
      <dgm:prSet phldrT="[Texto]" custT="1"/>
      <dgm:spPr/>
      <dgm:t>
        <a:bodyPr/>
        <a:lstStyle/>
        <a:p>
          <a:r>
            <a:rPr lang="en-US" sz="1400" dirty="0">
              <a:solidFill>
                <a:sysClr val="windowText" lastClr="000000"/>
              </a:solidFill>
            </a:rPr>
            <a:t>Mapa de aptitud </a:t>
          </a:r>
        </a:p>
      </dgm:t>
    </dgm:pt>
    <dgm:pt modelId="{90A78327-2185-43B9-88EE-444BC9794DAF}" type="parTrans" cxnId="{134812CE-1BD4-4330-A67C-33D161104CAC}">
      <dgm:prSet/>
      <dgm:spPr/>
      <dgm:t>
        <a:bodyPr/>
        <a:lstStyle/>
        <a:p>
          <a:endParaRPr lang="en-US"/>
        </a:p>
      </dgm:t>
    </dgm:pt>
    <dgm:pt modelId="{E14DBF8F-54D4-4511-B25E-D606DA9AB876}" type="sibTrans" cxnId="{134812CE-1BD4-4330-A67C-33D161104CAC}">
      <dgm:prSet/>
      <dgm:spPr/>
      <dgm:t>
        <a:bodyPr/>
        <a:lstStyle/>
        <a:p>
          <a:endParaRPr lang="en-US"/>
        </a:p>
      </dgm:t>
    </dgm:pt>
    <dgm:pt modelId="{544C4580-F68A-4BA8-9010-63013E37D1A6}" type="pres">
      <dgm:prSet presAssocID="{A87CEB1B-2E18-4FE6-B2ED-00D30483D3F1}" presName="Name0" presStyleCnt="0">
        <dgm:presLayoutVars>
          <dgm:chMax val="3"/>
          <dgm:chPref val="3"/>
          <dgm:bulletEnabled val="1"/>
          <dgm:dir/>
          <dgm:animLvl val="lvl"/>
        </dgm:presLayoutVars>
      </dgm:prSet>
      <dgm:spPr/>
      <dgm:t>
        <a:bodyPr/>
        <a:lstStyle/>
        <a:p>
          <a:endParaRPr lang="es-CO"/>
        </a:p>
      </dgm:t>
    </dgm:pt>
    <dgm:pt modelId="{0C0C0572-6BC2-4872-8F89-E04B0197D50F}" type="pres">
      <dgm:prSet presAssocID="{A87CEB1B-2E18-4FE6-B2ED-00D30483D3F1}" presName="arc1" presStyleLbl="node1" presStyleIdx="0" presStyleCnt="4"/>
      <dgm:spPr/>
    </dgm:pt>
    <dgm:pt modelId="{71B41996-2CC6-47D4-BD97-82F0489D65B7}" type="pres">
      <dgm:prSet presAssocID="{A87CEB1B-2E18-4FE6-B2ED-00D30483D3F1}" presName="arc3" presStyleLbl="node1" presStyleIdx="1" presStyleCnt="4"/>
      <dgm:spPr/>
    </dgm:pt>
    <dgm:pt modelId="{5E0730F1-4490-4ABC-946B-66F290DFBD39}" type="pres">
      <dgm:prSet presAssocID="{A87CEB1B-2E18-4FE6-B2ED-00D30483D3F1}" presName="parentText2" presStyleLbl="revTx" presStyleIdx="0" presStyleCnt="3">
        <dgm:presLayoutVars>
          <dgm:chMax val="4"/>
          <dgm:chPref val="3"/>
          <dgm:bulletEnabled val="1"/>
        </dgm:presLayoutVars>
      </dgm:prSet>
      <dgm:spPr/>
      <dgm:t>
        <a:bodyPr/>
        <a:lstStyle/>
        <a:p>
          <a:endParaRPr lang="es-CO"/>
        </a:p>
      </dgm:t>
    </dgm:pt>
    <dgm:pt modelId="{9570341E-C985-40F3-8EE1-DF5B77F1EBD3}" type="pres">
      <dgm:prSet presAssocID="{A87CEB1B-2E18-4FE6-B2ED-00D30483D3F1}" presName="arc2" presStyleLbl="node1" presStyleIdx="2" presStyleCnt="4"/>
      <dgm:spPr/>
    </dgm:pt>
    <dgm:pt modelId="{4F41788D-6F46-447F-8DBE-5F8B8F5A79D5}" type="pres">
      <dgm:prSet presAssocID="{A87CEB1B-2E18-4FE6-B2ED-00D30483D3F1}" presName="arc4" presStyleLbl="node1" presStyleIdx="3" presStyleCnt="4"/>
      <dgm:spPr/>
    </dgm:pt>
    <dgm:pt modelId="{0F4B19A3-0CB5-4136-B3A6-EFD46961CAA2}" type="pres">
      <dgm:prSet presAssocID="{A87CEB1B-2E18-4FE6-B2ED-00D30483D3F1}" presName="parentText3" presStyleLbl="revTx" presStyleIdx="1" presStyleCnt="3">
        <dgm:presLayoutVars>
          <dgm:chMax val="1"/>
          <dgm:chPref val="1"/>
          <dgm:bulletEnabled val="1"/>
        </dgm:presLayoutVars>
      </dgm:prSet>
      <dgm:spPr/>
      <dgm:t>
        <a:bodyPr/>
        <a:lstStyle/>
        <a:p>
          <a:endParaRPr lang="es-CO"/>
        </a:p>
      </dgm:t>
    </dgm:pt>
    <dgm:pt modelId="{CD6BF17A-944C-4156-AC70-DCC4B87864CC}" type="pres">
      <dgm:prSet presAssocID="{A87CEB1B-2E18-4FE6-B2ED-00D30483D3F1}" presName="middleComposite" presStyleCnt="0"/>
      <dgm:spPr/>
    </dgm:pt>
    <dgm:pt modelId="{F1BE9CA2-AC4C-404C-93D2-163F75EFC804}" type="pres">
      <dgm:prSet presAssocID="{ECB741BA-5000-428C-9236-399C3568A2F3}" presName="circ1" presStyleLbl="vennNode1" presStyleIdx="0" presStyleCnt="8"/>
      <dgm:spPr/>
      <dgm:t>
        <a:bodyPr/>
        <a:lstStyle/>
        <a:p>
          <a:endParaRPr lang="es-CO"/>
        </a:p>
      </dgm:t>
    </dgm:pt>
    <dgm:pt modelId="{B20E4F13-8D30-49FC-8520-D37057711A3E}" type="pres">
      <dgm:prSet presAssocID="{ECB741BA-5000-428C-9236-399C3568A2F3}" presName="circ1Tx" presStyleLbl="revTx" presStyleIdx="1" presStyleCnt="3">
        <dgm:presLayoutVars>
          <dgm:chMax val="0"/>
          <dgm:chPref val="0"/>
        </dgm:presLayoutVars>
      </dgm:prSet>
      <dgm:spPr/>
      <dgm:t>
        <a:bodyPr/>
        <a:lstStyle/>
        <a:p>
          <a:endParaRPr lang="es-CO"/>
        </a:p>
      </dgm:t>
    </dgm:pt>
    <dgm:pt modelId="{0B0D38AC-1637-4F0B-A1AE-DB64AC558D45}" type="pres">
      <dgm:prSet presAssocID="{04422158-54A2-48BD-A361-A77C865C68E3}" presName="circ2" presStyleLbl="vennNode1" presStyleIdx="1" presStyleCnt="8"/>
      <dgm:spPr/>
      <dgm:t>
        <a:bodyPr/>
        <a:lstStyle/>
        <a:p>
          <a:endParaRPr lang="es-CO"/>
        </a:p>
      </dgm:t>
    </dgm:pt>
    <dgm:pt modelId="{96ACB8BE-7377-4687-A37D-08D89B7D37AE}" type="pres">
      <dgm:prSet presAssocID="{04422158-54A2-48BD-A361-A77C865C68E3}" presName="circ2Tx" presStyleLbl="revTx" presStyleIdx="1" presStyleCnt="3">
        <dgm:presLayoutVars>
          <dgm:chMax val="0"/>
          <dgm:chPref val="0"/>
        </dgm:presLayoutVars>
      </dgm:prSet>
      <dgm:spPr/>
      <dgm:t>
        <a:bodyPr/>
        <a:lstStyle/>
        <a:p>
          <a:endParaRPr lang="es-CO"/>
        </a:p>
      </dgm:t>
    </dgm:pt>
    <dgm:pt modelId="{495A5B03-28B8-47CA-9404-4EC2D3B14A5C}" type="pres">
      <dgm:prSet presAssocID="{A87CEB1B-2E18-4FE6-B2ED-00D30483D3F1}" presName="leftComposite" presStyleCnt="0"/>
      <dgm:spPr/>
    </dgm:pt>
    <dgm:pt modelId="{7E805E15-AF08-4977-8725-63C72308EA14}" type="pres">
      <dgm:prSet presAssocID="{738825C2-551F-42DC-B84F-BE4F5A9D8306}" presName="childText1_1" presStyleLbl="vennNode1" presStyleIdx="2" presStyleCnt="8" custLinFactNeighborX="-1023" custLinFactNeighborY="12281">
        <dgm:presLayoutVars>
          <dgm:chMax val="0"/>
          <dgm:chPref val="0"/>
        </dgm:presLayoutVars>
      </dgm:prSet>
      <dgm:spPr/>
      <dgm:t>
        <a:bodyPr/>
        <a:lstStyle/>
        <a:p>
          <a:endParaRPr lang="es-CO"/>
        </a:p>
      </dgm:t>
    </dgm:pt>
    <dgm:pt modelId="{C7EEB2E4-BA06-4DDA-81F1-1952F254628F}" type="pres">
      <dgm:prSet presAssocID="{738825C2-551F-42DC-B84F-BE4F5A9D8306}" presName="ellipse1" presStyleLbl="vennNode1" presStyleIdx="3" presStyleCnt="8"/>
      <dgm:spPr/>
    </dgm:pt>
    <dgm:pt modelId="{55FA5A0A-5921-41A3-949C-6F4A5C6B750E}" type="pres">
      <dgm:prSet presAssocID="{738825C2-551F-42DC-B84F-BE4F5A9D8306}" presName="ellipse2" presStyleLbl="vennNode1" presStyleIdx="4" presStyleCnt="8"/>
      <dgm:spPr/>
    </dgm:pt>
    <dgm:pt modelId="{009C01E9-D4A4-487B-AD75-5A4142A246E2}" type="pres">
      <dgm:prSet presAssocID="{540A1DBA-929E-4D1F-B980-70FCE6630FC4}" presName="childText1_2" presStyleLbl="vennNode1" presStyleIdx="5" presStyleCnt="8" custScaleX="114289" custLinFactNeighborX="-29679" custLinFactNeighborY="-3070">
        <dgm:presLayoutVars>
          <dgm:chMax val="0"/>
          <dgm:chPref val="0"/>
        </dgm:presLayoutVars>
      </dgm:prSet>
      <dgm:spPr/>
      <dgm:t>
        <a:bodyPr/>
        <a:lstStyle/>
        <a:p>
          <a:endParaRPr lang="es-CO"/>
        </a:p>
      </dgm:t>
    </dgm:pt>
    <dgm:pt modelId="{57A5D73D-7798-4EC9-BBDB-D3BC627F2BA7}" type="pres">
      <dgm:prSet presAssocID="{540A1DBA-929E-4D1F-B980-70FCE6630FC4}" presName="ellipse3" presStyleLbl="vennNode1" presStyleIdx="6" presStyleCnt="8"/>
      <dgm:spPr/>
    </dgm:pt>
    <dgm:pt modelId="{8B385AA7-E956-45F4-9865-F103CAE1A448}" type="pres">
      <dgm:prSet presAssocID="{3A0EE9DE-EA56-4876-8E14-3656C03869ED}" presName="childText1_3" presStyleLbl="vennNode1" presStyleIdx="7" presStyleCnt="8" custScaleX="109816" custScaleY="106551" custLinFactNeighborX="1023" custLinFactNeighborY="-24561">
        <dgm:presLayoutVars>
          <dgm:chMax val="0"/>
          <dgm:chPref val="0"/>
        </dgm:presLayoutVars>
      </dgm:prSet>
      <dgm:spPr/>
      <dgm:t>
        <a:bodyPr/>
        <a:lstStyle/>
        <a:p>
          <a:endParaRPr lang="es-CO"/>
        </a:p>
      </dgm:t>
    </dgm:pt>
    <dgm:pt modelId="{5BA5EE88-76BF-4F36-9CAC-0FA09075B7BD}" type="pres">
      <dgm:prSet presAssocID="{A87CEB1B-2E18-4FE6-B2ED-00D30483D3F1}" presName="rightChild" presStyleLbl="node2" presStyleIdx="0" presStyleCnt="1">
        <dgm:presLayoutVars>
          <dgm:chMax val="0"/>
          <dgm:chPref val="0"/>
        </dgm:presLayoutVars>
      </dgm:prSet>
      <dgm:spPr/>
      <dgm:t>
        <a:bodyPr/>
        <a:lstStyle/>
        <a:p>
          <a:endParaRPr lang="es-CO"/>
        </a:p>
      </dgm:t>
    </dgm:pt>
    <dgm:pt modelId="{F001A8B0-129E-4EED-A8C7-2213632728E1}" type="pres">
      <dgm:prSet presAssocID="{A87CEB1B-2E18-4FE6-B2ED-00D30483D3F1}" presName="parentText1" presStyleLbl="revTx" presStyleIdx="2" presStyleCnt="3">
        <dgm:presLayoutVars>
          <dgm:chMax val="4"/>
          <dgm:chPref val="3"/>
          <dgm:bulletEnabled val="1"/>
        </dgm:presLayoutVars>
      </dgm:prSet>
      <dgm:spPr/>
      <dgm:t>
        <a:bodyPr/>
        <a:lstStyle/>
        <a:p>
          <a:endParaRPr lang="es-CO"/>
        </a:p>
      </dgm:t>
    </dgm:pt>
  </dgm:ptLst>
  <dgm:cxnLst>
    <dgm:cxn modelId="{037EDC8D-0DF8-4C01-ACF9-2D9EE8A7D8E7}" type="presOf" srcId="{3A0EE9DE-EA56-4876-8E14-3656C03869ED}" destId="{8B385AA7-E956-45F4-9865-F103CAE1A448}" srcOrd="0" destOrd="0" presId="urn:microsoft.com/office/officeart/2009/3/layout/PhasedProcess"/>
    <dgm:cxn modelId="{C8307C6B-64B4-4C5B-9254-1F52EE510846}" type="presOf" srcId="{540A1DBA-929E-4D1F-B980-70FCE6630FC4}" destId="{009C01E9-D4A4-487B-AD75-5A4142A246E2}" srcOrd="0" destOrd="0" presId="urn:microsoft.com/office/officeart/2009/3/layout/PhasedProcess"/>
    <dgm:cxn modelId="{BA06BDA9-0EDA-45C4-A706-B9F820D7FD48}" type="presOf" srcId="{07715567-7771-4E70-8B3F-7E0E4193B1F8}" destId="{F001A8B0-129E-4EED-A8C7-2213632728E1}" srcOrd="0" destOrd="0" presId="urn:microsoft.com/office/officeart/2009/3/layout/PhasedProcess"/>
    <dgm:cxn modelId="{8B5C19B1-8DBE-4C85-BA8B-1D4C9805980C}" type="presOf" srcId="{04422158-54A2-48BD-A361-A77C865C68E3}" destId="{96ACB8BE-7377-4687-A37D-08D89B7D37AE}" srcOrd="1" destOrd="0" presId="urn:microsoft.com/office/officeart/2009/3/layout/PhasedProcess"/>
    <dgm:cxn modelId="{BEC41087-31D7-488B-9EDF-E802FDB67875}" srcId="{07715567-7771-4E70-8B3F-7E0E4193B1F8}" destId="{738825C2-551F-42DC-B84F-BE4F5A9D8306}" srcOrd="0" destOrd="0" parTransId="{41C6141B-7B14-4372-9BFC-D9BB80756051}" sibTransId="{F4681019-69EB-42AB-90F4-1FD5569B6F52}"/>
    <dgm:cxn modelId="{CB6D2484-3B15-4FC2-9C1B-4C0373770A1B}" srcId="{A87CEB1B-2E18-4FE6-B2ED-00D30483D3F1}" destId="{E038A76F-0293-4952-B696-B10FAA33095E}" srcOrd="2" destOrd="0" parTransId="{18DD93C8-70FD-4C66-AAB5-71EE50DBAC10}" sibTransId="{C6459CAB-50CB-4460-A074-5B6CC4C37480}"/>
    <dgm:cxn modelId="{6CCC6BF9-54DA-42A0-BAE6-758534D0255E}" srcId="{87465DC0-FD01-4CC6-B38A-53A785DF8085}" destId="{ECB741BA-5000-428C-9236-399C3568A2F3}" srcOrd="0" destOrd="0" parTransId="{6962B0D2-600E-47CA-A4C5-D8C83F92A63D}" sibTransId="{405D38AC-B0C4-4850-97D4-FD6250BB5066}"/>
    <dgm:cxn modelId="{33C441D3-6E96-421D-8BBE-D1182340FF23}" type="presOf" srcId="{04422158-54A2-48BD-A361-A77C865C68E3}" destId="{0B0D38AC-1637-4F0B-A1AE-DB64AC558D45}" srcOrd="0" destOrd="0" presId="urn:microsoft.com/office/officeart/2009/3/layout/PhasedProcess"/>
    <dgm:cxn modelId="{134812CE-1BD4-4330-A67C-33D161104CAC}" srcId="{E038A76F-0293-4952-B696-B10FAA33095E}" destId="{EABB77FB-2759-4202-9B38-E185DC0272D4}" srcOrd="0" destOrd="0" parTransId="{90A78327-2185-43B9-88EE-444BC9794DAF}" sibTransId="{E14DBF8F-54D4-4511-B25E-D606DA9AB876}"/>
    <dgm:cxn modelId="{8780A0C7-BC45-427B-BC52-AED5645E0545}" type="presOf" srcId="{738825C2-551F-42DC-B84F-BE4F5A9D8306}" destId="{7E805E15-AF08-4977-8725-63C72308EA14}" srcOrd="0" destOrd="0" presId="urn:microsoft.com/office/officeart/2009/3/layout/PhasedProcess"/>
    <dgm:cxn modelId="{3B860A6D-0391-4AE2-B1AC-19774F64BC7A}" type="presOf" srcId="{A87CEB1B-2E18-4FE6-B2ED-00D30483D3F1}" destId="{544C4580-F68A-4BA8-9010-63013E37D1A6}" srcOrd="0" destOrd="0" presId="urn:microsoft.com/office/officeart/2009/3/layout/PhasedProcess"/>
    <dgm:cxn modelId="{04E8EDCE-954A-4AD1-BA77-787BA5EDAD24}" srcId="{87465DC0-FD01-4CC6-B38A-53A785DF8085}" destId="{04422158-54A2-48BD-A361-A77C865C68E3}" srcOrd="1" destOrd="0" parTransId="{40E83786-9A08-4BC3-AA58-A86947FB43F7}" sibTransId="{11C7380B-F4C5-4D80-9F40-39388B7A084D}"/>
    <dgm:cxn modelId="{5BB7B306-76A1-44B6-889B-C5A58F60A37F}" type="presOf" srcId="{E038A76F-0293-4952-B696-B10FAA33095E}" destId="{0F4B19A3-0CB5-4136-B3A6-EFD46961CAA2}" srcOrd="0" destOrd="0" presId="urn:microsoft.com/office/officeart/2009/3/layout/PhasedProcess"/>
    <dgm:cxn modelId="{85D357A7-5D95-47EF-91D3-AF4FA0ADDC40}" srcId="{A87CEB1B-2E18-4FE6-B2ED-00D30483D3F1}" destId="{07715567-7771-4E70-8B3F-7E0E4193B1F8}" srcOrd="0" destOrd="0" parTransId="{4BD20174-734B-4B7D-9A35-8BBD53079F80}" sibTransId="{3B743AC5-EDA1-4403-94DC-DD20506B7FB7}"/>
    <dgm:cxn modelId="{73304584-3474-43C8-9AD7-3D169708E618}" srcId="{07715567-7771-4E70-8B3F-7E0E4193B1F8}" destId="{540A1DBA-929E-4D1F-B980-70FCE6630FC4}" srcOrd="1" destOrd="0" parTransId="{A34B9F15-BD2B-4054-8D0B-ED62ECBD87C8}" sibTransId="{B5ECD7CA-F81F-49C5-97C5-8151F61BE4FE}"/>
    <dgm:cxn modelId="{CA13ABE7-4633-4193-9F45-7D35432E8162}" srcId="{A87CEB1B-2E18-4FE6-B2ED-00D30483D3F1}" destId="{87465DC0-FD01-4CC6-B38A-53A785DF8085}" srcOrd="1" destOrd="0" parTransId="{EC51E8CE-6013-4C80-87EA-AF407C744D12}" sibTransId="{2613B3B5-CAFE-4213-B2DC-57521056316B}"/>
    <dgm:cxn modelId="{DCE9F8CE-BD9E-47B3-AA15-6FDA17FCA300}" type="presOf" srcId="{ECB741BA-5000-428C-9236-399C3568A2F3}" destId="{B20E4F13-8D30-49FC-8520-D37057711A3E}" srcOrd="1" destOrd="0" presId="urn:microsoft.com/office/officeart/2009/3/layout/PhasedProcess"/>
    <dgm:cxn modelId="{CC1CBE3B-0211-4A95-A2B7-687CFC3FE696}" type="presOf" srcId="{EABB77FB-2759-4202-9B38-E185DC0272D4}" destId="{5BA5EE88-76BF-4F36-9CAC-0FA09075B7BD}" srcOrd="0" destOrd="0" presId="urn:microsoft.com/office/officeart/2009/3/layout/PhasedProcess"/>
    <dgm:cxn modelId="{BFBAA5CF-96D2-44C5-8080-176C4AD3D21C}" type="presOf" srcId="{87465DC0-FD01-4CC6-B38A-53A785DF8085}" destId="{5E0730F1-4490-4ABC-946B-66F290DFBD39}" srcOrd="0" destOrd="0" presId="urn:microsoft.com/office/officeart/2009/3/layout/PhasedProcess"/>
    <dgm:cxn modelId="{4BA4E61C-CC41-42FA-8C0F-0A26ED3979EF}" srcId="{07715567-7771-4E70-8B3F-7E0E4193B1F8}" destId="{3A0EE9DE-EA56-4876-8E14-3656C03869ED}" srcOrd="2" destOrd="0" parTransId="{F1A5E30C-D085-4E55-9BBD-0CAE700D22B0}" sibTransId="{D52018BB-31E6-481C-819C-74569E193620}"/>
    <dgm:cxn modelId="{99D2F460-6755-4BD3-B9F4-94DB951AAF20}" type="presOf" srcId="{ECB741BA-5000-428C-9236-399C3568A2F3}" destId="{F1BE9CA2-AC4C-404C-93D2-163F75EFC804}" srcOrd="0" destOrd="0" presId="urn:microsoft.com/office/officeart/2009/3/layout/PhasedProcess"/>
    <dgm:cxn modelId="{1E67D2BC-DFEB-4013-A3EC-7CD772388CCD}" type="presParOf" srcId="{544C4580-F68A-4BA8-9010-63013E37D1A6}" destId="{0C0C0572-6BC2-4872-8F89-E04B0197D50F}" srcOrd="0" destOrd="0" presId="urn:microsoft.com/office/officeart/2009/3/layout/PhasedProcess"/>
    <dgm:cxn modelId="{B25457E6-FBAA-45D7-A2C1-B9979FDFF761}" type="presParOf" srcId="{544C4580-F68A-4BA8-9010-63013E37D1A6}" destId="{71B41996-2CC6-47D4-BD97-82F0489D65B7}" srcOrd="1" destOrd="0" presId="urn:microsoft.com/office/officeart/2009/3/layout/PhasedProcess"/>
    <dgm:cxn modelId="{FEC09167-A212-4FE3-93B9-1888AF7C8359}" type="presParOf" srcId="{544C4580-F68A-4BA8-9010-63013E37D1A6}" destId="{5E0730F1-4490-4ABC-946B-66F290DFBD39}" srcOrd="2" destOrd="0" presId="urn:microsoft.com/office/officeart/2009/3/layout/PhasedProcess"/>
    <dgm:cxn modelId="{C2E69F2B-18DB-4111-A804-5A6314D1E588}" type="presParOf" srcId="{544C4580-F68A-4BA8-9010-63013E37D1A6}" destId="{9570341E-C985-40F3-8EE1-DF5B77F1EBD3}" srcOrd="3" destOrd="0" presId="urn:microsoft.com/office/officeart/2009/3/layout/PhasedProcess"/>
    <dgm:cxn modelId="{F5335412-84B0-4129-A1E7-70AF9503B7CC}" type="presParOf" srcId="{544C4580-F68A-4BA8-9010-63013E37D1A6}" destId="{4F41788D-6F46-447F-8DBE-5F8B8F5A79D5}" srcOrd="4" destOrd="0" presId="urn:microsoft.com/office/officeart/2009/3/layout/PhasedProcess"/>
    <dgm:cxn modelId="{C00AA5F4-BB7F-4E86-A160-D8A5EF856614}" type="presParOf" srcId="{544C4580-F68A-4BA8-9010-63013E37D1A6}" destId="{0F4B19A3-0CB5-4136-B3A6-EFD46961CAA2}" srcOrd="5" destOrd="0" presId="urn:microsoft.com/office/officeart/2009/3/layout/PhasedProcess"/>
    <dgm:cxn modelId="{36C5607C-53B1-4D4C-84D4-E1199C99B701}" type="presParOf" srcId="{544C4580-F68A-4BA8-9010-63013E37D1A6}" destId="{CD6BF17A-944C-4156-AC70-DCC4B87864CC}" srcOrd="6" destOrd="0" presId="urn:microsoft.com/office/officeart/2009/3/layout/PhasedProcess"/>
    <dgm:cxn modelId="{833658BC-17FF-4419-9B32-2B01BC0DF4F6}" type="presParOf" srcId="{CD6BF17A-944C-4156-AC70-DCC4B87864CC}" destId="{F1BE9CA2-AC4C-404C-93D2-163F75EFC804}" srcOrd="0" destOrd="0" presId="urn:microsoft.com/office/officeart/2009/3/layout/PhasedProcess"/>
    <dgm:cxn modelId="{2DAACFA2-7E21-4C78-93F1-144B713F27BC}" type="presParOf" srcId="{CD6BF17A-944C-4156-AC70-DCC4B87864CC}" destId="{B20E4F13-8D30-49FC-8520-D37057711A3E}" srcOrd="1" destOrd="0" presId="urn:microsoft.com/office/officeart/2009/3/layout/PhasedProcess"/>
    <dgm:cxn modelId="{9D5AE7FD-3B32-49C0-BCBA-7135411181F4}" type="presParOf" srcId="{CD6BF17A-944C-4156-AC70-DCC4B87864CC}" destId="{0B0D38AC-1637-4F0B-A1AE-DB64AC558D45}" srcOrd="2" destOrd="0" presId="urn:microsoft.com/office/officeart/2009/3/layout/PhasedProcess"/>
    <dgm:cxn modelId="{B2FC0735-04C2-49F1-9784-A173F4979F11}" type="presParOf" srcId="{CD6BF17A-944C-4156-AC70-DCC4B87864CC}" destId="{96ACB8BE-7377-4687-A37D-08D89B7D37AE}" srcOrd="3" destOrd="0" presId="urn:microsoft.com/office/officeart/2009/3/layout/PhasedProcess"/>
    <dgm:cxn modelId="{B0D34B32-A6C7-415E-AD92-86A6BD380858}" type="presParOf" srcId="{544C4580-F68A-4BA8-9010-63013E37D1A6}" destId="{495A5B03-28B8-47CA-9404-4EC2D3B14A5C}" srcOrd="7" destOrd="0" presId="urn:microsoft.com/office/officeart/2009/3/layout/PhasedProcess"/>
    <dgm:cxn modelId="{623B6A98-21DF-4D57-A2BE-8112837D0C2D}" type="presParOf" srcId="{495A5B03-28B8-47CA-9404-4EC2D3B14A5C}" destId="{7E805E15-AF08-4977-8725-63C72308EA14}" srcOrd="0" destOrd="0" presId="urn:microsoft.com/office/officeart/2009/3/layout/PhasedProcess"/>
    <dgm:cxn modelId="{D673EA61-9A1C-4E4D-AB2A-D7713AF010FB}" type="presParOf" srcId="{495A5B03-28B8-47CA-9404-4EC2D3B14A5C}" destId="{C7EEB2E4-BA06-4DDA-81F1-1952F254628F}" srcOrd="1" destOrd="0" presId="urn:microsoft.com/office/officeart/2009/3/layout/PhasedProcess"/>
    <dgm:cxn modelId="{71F09A4E-6975-4EEF-8931-5A7093FDC917}" type="presParOf" srcId="{495A5B03-28B8-47CA-9404-4EC2D3B14A5C}" destId="{55FA5A0A-5921-41A3-949C-6F4A5C6B750E}" srcOrd="2" destOrd="0" presId="urn:microsoft.com/office/officeart/2009/3/layout/PhasedProcess"/>
    <dgm:cxn modelId="{99CFB13F-FFCD-4094-BF27-D186AC606646}" type="presParOf" srcId="{495A5B03-28B8-47CA-9404-4EC2D3B14A5C}" destId="{009C01E9-D4A4-487B-AD75-5A4142A246E2}" srcOrd="3" destOrd="0" presId="urn:microsoft.com/office/officeart/2009/3/layout/PhasedProcess"/>
    <dgm:cxn modelId="{879FD881-0465-4B79-8786-1D7A9AD9F050}" type="presParOf" srcId="{495A5B03-28B8-47CA-9404-4EC2D3B14A5C}" destId="{57A5D73D-7798-4EC9-BBDB-D3BC627F2BA7}" srcOrd="4" destOrd="0" presId="urn:microsoft.com/office/officeart/2009/3/layout/PhasedProcess"/>
    <dgm:cxn modelId="{0E9D1EED-3229-4B78-BE3B-06D1B4D7C95E}" type="presParOf" srcId="{495A5B03-28B8-47CA-9404-4EC2D3B14A5C}" destId="{8B385AA7-E956-45F4-9865-F103CAE1A448}" srcOrd="5" destOrd="0" presId="urn:microsoft.com/office/officeart/2009/3/layout/PhasedProcess"/>
    <dgm:cxn modelId="{CA06D87A-6EB3-459A-BA71-7C28F2554F73}" type="presParOf" srcId="{544C4580-F68A-4BA8-9010-63013E37D1A6}" destId="{5BA5EE88-76BF-4F36-9CAC-0FA09075B7BD}" srcOrd="8" destOrd="0" presId="urn:microsoft.com/office/officeart/2009/3/layout/PhasedProcess"/>
    <dgm:cxn modelId="{EAF1E0CD-B870-441D-ADAB-FC7FB5A53146}" type="presParOf" srcId="{544C4580-F68A-4BA8-9010-63013E37D1A6}" destId="{F001A8B0-129E-4EED-A8C7-2213632728E1}" srcOrd="9" destOrd="0" presId="urn:microsoft.com/office/officeart/2009/3/layout/Phased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395F7A-D10A-41BD-9FB6-346925296B9E}" type="doc">
      <dgm:prSet loTypeId="urn:microsoft.com/office/officeart/2005/8/layout/bList2" loCatId="list" qsTypeId="urn:microsoft.com/office/officeart/2005/8/quickstyle/simple2" qsCatId="simple" csTypeId="urn:microsoft.com/office/officeart/2005/8/colors/accent1_2" csCatId="accent1" phldr="1"/>
      <dgm:spPr/>
      <dgm:t>
        <a:bodyPr/>
        <a:lstStyle/>
        <a:p>
          <a:endParaRPr lang="es-ES"/>
        </a:p>
      </dgm:t>
    </dgm:pt>
    <dgm:pt modelId="{A55CD827-7257-4BA6-AB6C-42AEF005D59C}">
      <dgm:prSet custT="1"/>
      <dgm:spPr/>
      <dgm:t>
        <a:bodyPr/>
        <a:lstStyle/>
        <a:p>
          <a:pPr algn="l"/>
          <a:r>
            <a:rPr lang="es-ES" sz="900" b="1" dirty="0">
              <a:solidFill>
                <a:schemeClr val="bg1"/>
              </a:solidFill>
            </a:rPr>
            <a:t>CLIMA</a:t>
          </a:r>
        </a:p>
        <a:p>
          <a:pPr algn="l"/>
          <a:r>
            <a:rPr lang="es-CO" sz="1100" b="1" dirty="0">
              <a:solidFill>
                <a:schemeClr val="bg2">
                  <a:lumMod val="10000"/>
                </a:schemeClr>
              </a:solidFill>
              <a:effectLst/>
            </a:rPr>
            <a:t>CONDICIONES CLIMÁTICAS</a:t>
          </a:r>
          <a:endParaRPr lang="es-ES" sz="1100" b="1" dirty="0">
            <a:solidFill>
              <a:schemeClr val="bg2">
                <a:lumMod val="10000"/>
              </a:schemeClr>
            </a:solidFill>
            <a:effectLst/>
          </a:endParaRPr>
        </a:p>
      </dgm:t>
    </dgm:pt>
    <dgm:pt modelId="{100BC01F-41B0-43EC-9F98-813E9994508A}" type="parTrans" cxnId="{6A3F9819-C2B8-4E06-A5AD-8B8B53A10C74}">
      <dgm:prSet/>
      <dgm:spPr/>
      <dgm:t>
        <a:bodyPr/>
        <a:lstStyle/>
        <a:p>
          <a:pPr algn="l"/>
          <a:endParaRPr lang="es-ES"/>
        </a:p>
      </dgm:t>
    </dgm:pt>
    <dgm:pt modelId="{7BD2A81E-7070-4DB9-9BFA-3E06040678A7}" type="sibTrans" cxnId="{6A3F9819-C2B8-4E06-A5AD-8B8B53A10C74}">
      <dgm:prSet/>
      <dgm:spPr/>
      <dgm:t>
        <a:bodyPr/>
        <a:lstStyle/>
        <a:p>
          <a:pPr algn="l"/>
          <a:endParaRPr lang="es-ES"/>
        </a:p>
      </dgm:t>
    </dgm:pt>
    <dgm:pt modelId="{410420C2-E512-4B85-A3D2-8130FCFF1188}">
      <dgm:prSet custT="1"/>
      <dgm:spPr/>
      <dgm:t>
        <a:bodyPr/>
        <a:lstStyle/>
        <a:p>
          <a:pPr algn="l"/>
          <a:r>
            <a:rPr lang="es-CO" sz="900" b="1" dirty="0">
              <a:solidFill>
                <a:schemeClr val="bg1"/>
              </a:solidFill>
            </a:rPr>
            <a:t>SUELOS</a:t>
          </a:r>
        </a:p>
        <a:p>
          <a:pPr algn="l"/>
          <a:r>
            <a:rPr lang="es-CO" sz="1100" b="1" dirty="0">
              <a:solidFill>
                <a:schemeClr val="bg2">
                  <a:lumMod val="10000"/>
                </a:schemeClr>
              </a:solidFill>
              <a:effectLst/>
            </a:rPr>
            <a:t>CONDICIONES DE ENRAIZAMIENTO Y TUBERIZACIÓN</a:t>
          </a:r>
          <a:endParaRPr lang="es-ES" sz="1100" b="1" dirty="0">
            <a:solidFill>
              <a:schemeClr val="bg2">
                <a:lumMod val="10000"/>
              </a:schemeClr>
            </a:solidFill>
            <a:effectLst/>
          </a:endParaRPr>
        </a:p>
      </dgm:t>
    </dgm:pt>
    <dgm:pt modelId="{26D5D7E4-3BE9-4CAC-B83C-7B7FFE77F7F5}" type="parTrans" cxnId="{13C12FF7-D3C8-48E0-9828-33FDE4AA8D4D}">
      <dgm:prSet/>
      <dgm:spPr/>
      <dgm:t>
        <a:bodyPr/>
        <a:lstStyle/>
        <a:p>
          <a:pPr algn="l"/>
          <a:endParaRPr lang="es-ES"/>
        </a:p>
      </dgm:t>
    </dgm:pt>
    <dgm:pt modelId="{FC525F7E-A074-489E-98C2-2B1B80265E84}" type="sibTrans" cxnId="{13C12FF7-D3C8-48E0-9828-33FDE4AA8D4D}">
      <dgm:prSet/>
      <dgm:spPr/>
      <dgm:t>
        <a:bodyPr/>
        <a:lstStyle/>
        <a:p>
          <a:pPr algn="l"/>
          <a:endParaRPr lang="es-ES"/>
        </a:p>
      </dgm:t>
    </dgm:pt>
    <dgm:pt modelId="{5B326D2E-234D-46E1-A71B-7A66EB47EDDE}">
      <dgm:prSet custT="1"/>
      <dgm:spPr/>
      <dgm:t>
        <a:bodyPr/>
        <a:lstStyle/>
        <a:p>
          <a:pPr algn="l"/>
          <a:r>
            <a:rPr lang="es-ES" sz="900" b="1" dirty="0">
              <a:solidFill>
                <a:schemeClr val="bg1"/>
              </a:solidFill>
            </a:rPr>
            <a:t>SUELOS</a:t>
          </a:r>
        </a:p>
        <a:p>
          <a:pPr algn="l"/>
          <a:r>
            <a:rPr lang="es-CO" sz="1100" b="1" dirty="0">
              <a:solidFill>
                <a:schemeClr val="bg2">
                  <a:lumMod val="10000"/>
                </a:schemeClr>
              </a:solidFill>
              <a:effectLst/>
            </a:rPr>
            <a:t>DISPONIBILIDAD DE OXÍGENO</a:t>
          </a:r>
          <a:endParaRPr lang="es-ES" sz="1100" b="1" dirty="0">
            <a:solidFill>
              <a:schemeClr val="bg2">
                <a:lumMod val="10000"/>
              </a:schemeClr>
            </a:solidFill>
            <a:effectLst/>
          </a:endParaRPr>
        </a:p>
      </dgm:t>
    </dgm:pt>
    <dgm:pt modelId="{F6B6A675-927D-4197-86D0-CE3D508C8C4F}" type="parTrans" cxnId="{38CB3882-A07C-407E-BF93-4BA25AC7E91F}">
      <dgm:prSet/>
      <dgm:spPr/>
      <dgm:t>
        <a:bodyPr/>
        <a:lstStyle/>
        <a:p>
          <a:pPr algn="l"/>
          <a:endParaRPr lang="es-ES"/>
        </a:p>
      </dgm:t>
    </dgm:pt>
    <dgm:pt modelId="{8FF2CDDA-4F62-4A80-A390-531C731BC2D4}" type="sibTrans" cxnId="{38CB3882-A07C-407E-BF93-4BA25AC7E91F}">
      <dgm:prSet/>
      <dgm:spPr/>
      <dgm:t>
        <a:bodyPr/>
        <a:lstStyle/>
        <a:p>
          <a:pPr algn="l"/>
          <a:endParaRPr lang="es-ES"/>
        </a:p>
      </dgm:t>
    </dgm:pt>
    <dgm:pt modelId="{84E284D0-0EAD-4ECF-81A3-D3435F7F70C6}">
      <dgm:prSet/>
      <dgm:spPr/>
      <dgm:t>
        <a:bodyPr/>
        <a:lstStyle/>
        <a:p>
          <a:pPr algn="l"/>
          <a:r>
            <a:rPr lang="es-CO" b="0" dirty="0"/>
            <a:t>Temperatura</a:t>
          </a:r>
          <a:endParaRPr lang="es-ES" b="0" dirty="0"/>
        </a:p>
      </dgm:t>
    </dgm:pt>
    <dgm:pt modelId="{9CBA36C9-7E96-43AD-9274-91E09052CF13}" type="parTrans" cxnId="{48FC78A2-B61B-40B0-BC3F-3FEE5D9926F9}">
      <dgm:prSet/>
      <dgm:spPr/>
      <dgm:t>
        <a:bodyPr/>
        <a:lstStyle/>
        <a:p>
          <a:pPr algn="l"/>
          <a:endParaRPr lang="es-ES"/>
        </a:p>
      </dgm:t>
    </dgm:pt>
    <dgm:pt modelId="{59ADA98D-EAC4-4807-854E-FBC3929AEAA1}" type="sibTrans" cxnId="{48FC78A2-B61B-40B0-BC3F-3FEE5D9926F9}">
      <dgm:prSet/>
      <dgm:spPr/>
      <dgm:t>
        <a:bodyPr/>
        <a:lstStyle/>
        <a:p>
          <a:pPr algn="l"/>
          <a:endParaRPr lang="es-ES"/>
        </a:p>
      </dgm:t>
    </dgm:pt>
    <dgm:pt modelId="{5DD60538-D906-4E85-A6B8-B7336D568FE5}">
      <dgm:prSet/>
      <dgm:spPr/>
      <dgm:t>
        <a:bodyPr/>
        <a:lstStyle/>
        <a:p>
          <a:pPr algn="l"/>
          <a:r>
            <a:rPr lang="es-CO" b="0" dirty="0"/>
            <a:t>Pendiente</a:t>
          </a:r>
          <a:endParaRPr lang="es-ES" b="0" dirty="0"/>
        </a:p>
      </dgm:t>
    </dgm:pt>
    <dgm:pt modelId="{6896518B-B051-4606-8412-387E9124AFD4}" type="parTrans" cxnId="{69000C30-73CD-4176-8710-24D8EA013D08}">
      <dgm:prSet/>
      <dgm:spPr/>
      <dgm:t>
        <a:bodyPr/>
        <a:lstStyle/>
        <a:p>
          <a:pPr algn="l"/>
          <a:endParaRPr lang="es-ES"/>
        </a:p>
      </dgm:t>
    </dgm:pt>
    <dgm:pt modelId="{04B005BE-662F-4F78-9BEF-DB82CFEB9000}" type="sibTrans" cxnId="{69000C30-73CD-4176-8710-24D8EA013D08}">
      <dgm:prSet/>
      <dgm:spPr/>
      <dgm:t>
        <a:bodyPr/>
        <a:lstStyle/>
        <a:p>
          <a:pPr algn="l"/>
          <a:endParaRPr lang="es-ES"/>
        </a:p>
      </dgm:t>
    </dgm:pt>
    <dgm:pt modelId="{4DDCD1F9-8184-4860-9F01-CEC387D1D965}">
      <dgm:prSet/>
      <dgm:spPr/>
      <dgm:t>
        <a:bodyPr/>
        <a:lstStyle/>
        <a:p>
          <a:pPr algn="l"/>
          <a:r>
            <a:rPr lang="es-CO" b="0" dirty="0"/>
            <a:t>Profundidad efectiva</a:t>
          </a:r>
          <a:endParaRPr lang="es-ES" b="0" dirty="0"/>
        </a:p>
      </dgm:t>
    </dgm:pt>
    <dgm:pt modelId="{6465C1CF-5FDF-4533-AED4-7514A0DC470F}" type="parTrans" cxnId="{5FF3F620-44AB-4E5E-B7A5-DD7ABA61949A}">
      <dgm:prSet/>
      <dgm:spPr/>
      <dgm:t>
        <a:bodyPr/>
        <a:lstStyle/>
        <a:p>
          <a:pPr algn="l"/>
          <a:endParaRPr lang="es-ES"/>
        </a:p>
      </dgm:t>
    </dgm:pt>
    <dgm:pt modelId="{F12A7B17-9D3F-4198-B9B4-1A607BDDF1C1}" type="sibTrans" cxnId="{5FF3F620-44AB-4E5E-B7A5-DD7ABA61949A}">
      <dgm:prSet/>
      <dgm:spPr/>
      <dgm:t>
        <a:bodyPr/>
        <a:lstStyle/>
        <a:p>
          <a:pPr algn="l"/>
          <a:endParaRPr lang="es-ES"/>
        </a:p>
      </dgm:t>
    </dgm:pt>
    <dgm:pt modelId="{3AB5F7DC-6F79-4990-B699-01FF094269B5}">
      <dgm:prSet custT="1"/>
      <dgm:spPr/>
      <dgm:t>
        <a:bodyPr/>
        <a:lstStyle/>
        <a:p>
          <a:pPr algn="l"/>
          <a:r>
            <a:rPr lang="es-ES" sz="900" b="1" dirty="0">
              <a:solidFill>
                <a:schemeClr val="bg1"/>
              </a:solidFill>
            </a:rPr>
            <a:t>SUELOS</a:t>
          </a:r>
        </a:p>
        <a:p>
          <a:pPr algn="l"/>
          <a:r>
            <a:rPr lang="es-CO" sz="1100" b="1" dirty="0">
              <a:solidFill>
                <a:schemeClr val="bg2">
                  <a:lumMod val="10000"/>
                </a:schemeClr>
              </a:solidFill>
              <a:effectLst/>
            </a:rPr>
            <a:t>DISPONIBILIDAD DE HUMEDAD</a:t>
          </a:r>
          <a:endParaRPr lang="es-ES" sz="1100" b="1" dirty="0">
            <a:solidFill>
              <a:schemeClr val="bg2">
                <a:lumMod val="10000"/>
              </a:schemeClr>
            </a:solidFill>
            <a:effectLst/>
          </a:endParaRPr>
        </a:p>
      </dgm:t>
    </dgm:pt>
    <dgm:pt modelId="{81E2D189-9CC2-4C7C-A7C4-CC53C6F411D5}" type="parTrans" cxnId="{C33A4CC8-EC6D-4D41-BD45-FBEE4EB59D73}">
      <dgm:prSet/>
      <dgm:spPr/>
      <dgm:t>
        <a:bodyPr/>
        <a:lstStyle/>
        <a:p>
          <a:pPr algn="l"/>
          <a:endParaRPr lang="es-ES"/>
        </a:p>
      </dgm:t>
    </dgm:pt>
    <dgm:pt modelId="{AB5CD538-DDCD-4334-B018-9ED8592EB358}" type="sibTrans" cxnId="{C33A4CC8-EC6D-4D41-BD45-FBEE4EB59D73}">
      <dgm:prSet/>
      <dgm:spPr/>
      <dgm:t>
        <a:bodyPr/>
        <a:lstStyle/>
        <a:p>
          <a:pPr algn="l"/>
          <a:endParaRPr lang="es-ES"/>
        </a:p>
      </dgm:t>
    </dgm:pt>
    <dgm:pt modelId="{6DF9AF7A-3BB0-4122-B8B8-3210588F8231}">
      <dgm:prSet/>
      <dgm:spPr/>
      <dgm:t>
        <a:bodyPr/>
        <a:lstStyle/>
        <a:p>
          <a:pPr algn="l"/>
          <a:r>
            <a:rPr lang="es-CO" b="0" dirty="0"/>
            <a:t>Susceptibilidad a inundaciones</a:t>
          </a:r>
          <a:endParaRPr lang="es-ES" b="0" dirty="0"/>
        </a:p>
      </dgm:t>
    </dgm:pt>
    <dgm:pt modelId="{A45B708C-609A-4DBA-8039-B6E04DE66C2A}" type="parTrans" cxnId="{54CE5360-23AD-4BAB-B252-B37D264A0295}">
      <dgm:prSet/>
      <dgm:spPr/>
      <dgm:t>
        <a:bodyPr/>
        <a:lstStyle/>
        <a:p>
          <a:pPr algn="l"/>
          <a:endParaRPr lang="es-ES"/>
        </a:p>
      </dgm:t>
    </dgm:pt>
    <dgm:pt modelId="{00C38600-AAB5-46A2-A46F-7292FE99603D}" type="sibTrans" cxnId="{54CE5360-23AD-4BAB-B252-B37D264A0295}">
      <dgm:prSet/>
      <dgm:spPr/>
      <dgm:t>
        <a:bodyPr/>
        <a:lstStyle/>
        <a:p>
          <a:pPr algn="l"/>
          <a:endParaRPr lang="es-ES"/>
        </a:p>
      </dgm:t>
    </dgm:pt>
    <dgm:pt modelId="{666CAE94-DDBA-4FC2-9D05-05FCAA815F15}">
      <dgm:prSet/>
      <dgm:spPr/>
      <dgm:t>
        <a:bodyPr/>
        <a:lstStyle/>
        <a:p>
          <a:pPr algn="l"/>
          <a:r>
            <a:rPr lang="es-CO" b="0" dirty="0"/>
            <a:t>Régimen de humedad</a:t>
          </a:r>
          <a:endParaRPr lang="es-ES" b="0" dirty="0"/>
        </a:p>
      </dgm:t>
    </dgm:pt>
    <dgm:pt modelId="{8740592C-77D5-4810-B6F0-03E6F0CA4E69}" type="parTrans" cxnId="{3D3CDF8B-86C9-4CD7-9830-409AEFDE4949}">
      <dgm:prSet/>
      <dgm:spPr/>
      <dgm:t>
        <a:bodyPr/>
        <a:lstStyle/>
        <a:p>
          <a:pPr algn="l"/>
          <a:endParaRPr lang="es-CO"/>
        </a:p>
      </dgm:t>
    </dgm:pt>
    <dgm:pt modelId="{E11ADEAA-33E3-4D02-870A-BC107BD11192}" type="sibTrans" cxnId="{3D3CDF8B-86C9-4CD7-9830-409AEFDE4949}">
      <dgm:prSet/>
      <dgm:spPr/>
      <dgm:t>
        <a:bodyPr/>
        <a:lstStyle/>
        <a:p>
          <a:pPr algn="l"/>
          <a:endParaRPr lang="es-CO"/>
        </a:p>
      </dgm:t>
    </dgm:pt>
    <dgm:pt modelId="{3E298D14-999A-4BF9-A4A0-8547A5CDE89C}">
      <dgm:prSet custT="1"/>
      <dgm:spPr/>
      <dgm:t>
        <a:bodyPr/>
        <a:lstStyle/>
        <a:p>
          <a:pPr algn="l"/>
          <a:r>
            <a:rPr lang="es-ES" sz="900" b="1" dirty="0">
              <a:solidFill>
                <a:schemeClr val="bg1"/>
              </a:solidFill>
            </a:rPr>
            <a:t>SUELOS</a:t>
          </a:r>
        </a:p>
        <a:p>
          <a:pPr algn="l"/>
          <a:r>
            <a:rPr lang="es-CO" sz="1050" b="1" dirty="0">
              <a:solidFill>
                <a:schemeClr val="bg2">
                  <a:lumMod val="10000"/>
                </a:schemeClr>
              </a:solidFill>
              <a:effectLst/>
            </a:rPr>
            <a:t>DISPONIBILIDAD DE NUTRIENTES</a:t>
          </a:r>
          <a:endParaRPr lang="es-ES" sz="1050" b="1" dirty="0">
            <a:solidFill>
              <a:schemeClr val="bg2">
                <a:lumMod val="10000"/>
              </a:schemeClr>
            </a:solidFill>
            <a:effectLst/>
          </a:endParaRPr>
        </a:p>
      </dgm:t>
    </dgm:pt>
    <dgm:pt modelId="{07460838-DDA0-482C-BBBA-79F0A4AEB3D2}" type="parTrans" cxnId="{94B2182B-1890-4088-A640-0630C5A3F3E8}">
      <dgm:prSet/>
      <dgm:spPr/>
      <dgm:t>
        <a:bodyPr/>
        <a:lstStyle/>
        <a:p>
          <a:pPr algn="l"/>
          <a:endParaRPr lang="es-CO"/>
        </a:p>
      </dgm:t>
    </dgm:pt>
    <dgm:pt modelId="{A60D0DC7-A4A4-4631-838E-8FB2D704702E}" type="sibTrans" cxnId="{94B2182B-1890-4088-A640-0630C5A3F3E8}">
      <dgm:prSet/>
      <dgm:spPr/>
      <dgm:t>
        <a:bodyPr/>
        <a:lstStyle/>
        <a:p>
          <a:pPr algn="l"/>
          <a:endParaRPr lang="es-CO"/>
        </a:p>
      </dgm:t>
    </dgm:pt>
    <dgm:pt modelId="{58356F5E-EE61-4000-AB11-5D9051580B3B}">
      <dgm:prSet/>
      <dgm:spPr/>
      <dgm:t>
        <a:bodyPr/>
        <a:lstStyle/>
        <a:p>
          <a:pPr algn="l"/>
          <a:r>
            <a:rPr lang="es-CO" b="0" dirty="0"/>
            <a:t>Acidez</a:t>
          </a:r>
          <a:endParaRPr lang="es-ES" b="0" dirty="0"/>
        </a:p>
      </dgm:t>
    </dgm:pt>
    <dgm:pt modelId="{7E3F0692-CC91-49A9-BA25-A609353680DA}" type="parTrans" cxnId="{2A6BDB9B-0398-4661-997C-13A4A456E4C7}">
      <dgm:prSet/>
      <dgm:spPr/>
      <dgm:t>
        <a:bodyPr/>
        <a:lstStyle/>
        <a:p>
          <a:pPr algn="l"/>
          <a:endParaRPr lang="es-CO"/>
        </a:p>
      </dgm:t>
    </dgm:pt>
    <dgm:pt modelId="{168370B0-5A36-436A-911B-1CEBE8F78702}" type="sibTrans" cxnId="{2A6BDB9B-0398-4661-997C-13A4A456E4C7}">
      <dgm:prSet/>
      <dgm:spPr/>
      <dgm:t>
        <a:bodyPr/>
        <a:lstStyle/>
        <a:p>
          <a:pPr algn="l"/>
          <a:endParaRPr lang="es-CO"/>
        </a:p>
      </dgm:t>
    </dgm:pt>
    <dgm:pt modelId="{A2B4D7C8-24E4-4216-9F54-C0EA548219BA}">
      <dgm:prSet custT="1"/>
      <dgm:spPr/>
      <dgm:t>
        <a:bodyPr/>
        <a:lstStyle/>
        <a:p>
          <a:pPr algn="l"/>
          <a:r>
            <a:rPr lang="es-ES" sz="900" b="1" dirty="0">
              <a:solidFill>
                <a:schemeClr val="bg1"/>
              </a:solidFill>
            </a:rPr>
            <a:t>SUELOS</a:t>
          </a:r>
        </a:p>
        <a:p>
          <a:pPr algn="l"/>
          <a:r>
            <a:rPr lang="es-CO" sz="1100" b="1" dirty="0">
              <a:solidFill>
                <a:schemeClr val="bg2">
                  <a:lumMod val="10000"/>
                </a:schemeClr>
              </a:solidFill>
              <a:effectLst/>
            </a:rPr>
            <a:t>TOXICIDAD POR SALES, SODIO Y ALUMINIO</a:t>
          </a:r>
          <a:endParaRPr lang="es-ES" sz="1100" b="1" dirty="0">
            <a:solidFill>
              <a:schemeClr val="bg2">
                <a:lumMod val="10000"/>
              </a:schemeClr>
            </a:solidFill>
            <a:effectLst/>
          </a:endParaRPr>
        </a:p>
      </dgm:t>
    </dgm:pt>
    <dgm:pt modelId="{B38345DB-E52B-4387-A944-FB9B3B6AB823}" type="parTrans" cxnId="{5E9409FE-04A1-4D1A-9A22-1DD1B1F2372B}">
      <dgm:prSet/>
      <dgm:spPr/>
      <dgm:t>
        <a:bodyPr/>
        <a:lstStyle/>
        <a:p>
          <a:pPr algn="l"/>
          <a:endParaRPr lang="es-CO"/>
        </a:p>
      </dgm:t>
    </dgm:pt>
    <dgm:pt modelId="{F180877B-D353-40FF-BDE5-A0E9C3196645}" type="sibTrans" cxnId="{5E9409FE-04A1-4D1A-9A22-1DD1B1F2372B}">
      <dgm:prSet/>
      <dgm:spPr/>
      <dgm:t>
        <a:bodyPr/>
        <a:lstStyle/>
        <a:p>
          <a:pPr algn="l"/>
          <a:endParaRPr lang="es-CO"/>
        </a:p>
      </dgm:t>
    </dgm:pt>
    <dgm:pt modelId="{ED240B4E-BF8E-4FE9-947F-3FF8EF49C2C6}">
      <dgm:prSet/>
      <dgm:spPr/>
      <dgm:t>
        <a:bodyPr/>
        <a:lstStyle/>
        <a:p>
          <a:pPr algn="l"/>
          <a:r>
            <a:rPr lang="es-CO" b="0" dirty="0"/>
            <a:t>Salinidad y/o sodicidad</a:t>
          </a:r>
          <a:endParaRPr lang="es-ES" b="0" dirty="0"/>
        </a:p>
      </dgm:t>
    </dgm:pt>
    <dgm:pt modelId="{D2205AE6-5BB6-4171-9A70-501F620DAD1E}" type="parTrans" cxnId="{16DA5724-4CB3-43BD-B75A-55C12978902E}">
      <dgm:prSet/>
      <dgm:spPr/>
      <dgm:t>
        <a:bodyPr/>
        <a:lstStyle/>
        <a:p>
          <a:pPr algn="l"/>
          <a:endParaRPr lang="es-CO"/>
        </a:p>
      </dgm:t>
    </dgm:pt>
    <dgm:pt modelId="{EB29AB1A-30BD-43AD-B90D-05943EEB06C7}" type="sibTrans" cxnId="{16DA5724-4CB3-43BD-B75A-55C12978902E}">
      <dgm:prSet/>
      <dgm:spPr/>
      <dgm:t>
        <a:bodyPr/>
        <a:lstStyle/>
        <a:p>
          <a:pPr algn="l"/>
          <a:endParaRPr lang="es-CO"/>
        </a:p>
      </dgm:t>
    </dgm:pt>
    <dgm:pt modelId="{537C21F3-30EA-4CD4-93C4-928252EF989A}">
      <dgm:prSet custT="1"/>
      <dgm:spPr/>
      <dgm:t>
        <a:bodyPr/>
        <a:lstStyle/>
        <a:p>
          <a:pPr algn="l"/>
          <a:r>
            <a:rPr lang="es-ES" sz="900" b="1" dirty="0">
              <a:solidFill>
                <a:schemeClr val="bg1"/>
              </a:solidFill>
            </a:rPr>
            <a:t>SUELOS</a:t>
          </a:r>
          <a:endParaRPr lang="es-ES" sz="1050" b="1" dirty="0">
            <a:solidFill>
              <a:schemeClr val="bg1"/>
            </a:solidFill>
            <a:effectLst/>
          </a:endParaRPr>
        </a:p>
        <a:p>
          <a:pPr algn="l"/>
          <a:r>
            <a:rPr lang="es-CO" sz="1050" b="1" dirty="0">
              <a:solidFill>
                <a:schemeClr val="bg2">
                  <a:lumMod val="10000"/>
                </a:schemeClr>
              </a:solidFill>
              <a:effectLst/>
            </a:rPr>
            <a:t>SUSCEPTIBILIDAD A PÉRDIDA DE SUELOS</a:t>
          </a:r>
          <a:endParaRPr lang="es-ES" sz="1050" b="1" dirty="0">
            <a:solidFill>
              <a:schemeClr val="bg2">
                <a:lumMod val="10000"/>
              </a:schemeClr>
            </a:solidFill>
            <a:effectLst/>
          </a:endParaRPr>
        </a:p>
      </dgm:t>
    </dgm:pt>
    <dgm:pt modelId="{10238ED5-C174-4DBA-9E12-6256360E0672}" type="parTrans" cxnId="{42A14024-D2E7-4E06-8CF9-76E81ABE2B2E}">
      <dgm:prSet/>
      <dgm:spPr/>
      <dgm:t>
        <a:bodyPr/>
        <a:lstStyle/>
        <a:p>
          <a:pPr algn="l"/>
          <a:endParaRPr lang="es-CO"/>
        </a:p>
      </dgm:t>
    </dgm:pt>
    <dgm:pt modelId="{FDFD26A6-CB0F-47D1-B59C-B639E8618BF1}" type="sibTrans" cxnId="{42A14024-D2E7-4E06-8CF9-76E81ABE2B2E}">
      <dgm:prSet/>
      <dgm:spPr/>
      <dgm:t>
        <a:bodyPr/>
        <a:lstStyle/>
        <a:p>
          <a:pPr algn="l"/>
          <a:endParaRPr lang="es-CO"/>
        </a:p>
      </dgm:t>
    </dgm:pt>
    <dgm:pt modelId="{DDC06561-CC17-4D0C-A541-5313BCA5C978}">
      <dgm:prSet/>
      <dgm:spPr/>
      <dgm:t>
        <a:bodyPr/>
        <a:lstStyle/>
        <a:p>
          <a:pPr algn="l"/>
          <a:r>
            <a:rPr lang="es-CO" b="0" dirty="0"/>
            <a:t>Pendiente</a:t>
          </a:r>
          <a:endParaRPr lang="es-ES" b="0" dirty="0"/>
        </a:p>
      </dgm:t>
    </dgm:pt>
    <dgm:pt modelId="{5815A9E6-5ACE-41BA-B31B-100940B2DD92}" type="parTrans" cxnId="{45A8128B-16E2-41CD-A1E1-6F286DE032E1}">
      <dgm:prSet/>
      <dgm:spPr/>
      <dgm:t>
        <a:bodyPr/>
        <a:lstStyle/>
        <a:p>
          <a:pPr algn="l"/>
          <a:endParaRPr lang="es-CO"/>
        </a:p>
      </dgm:t>
    </dgm:pt>
    <dgm:pt modelId="{F32147EC-2E4B-437C-98BC-D808493172DC}" type="sibTrans" cxnId="{45A8128B-16E2-41CD-A1E1-6F286DE032E1}">
      <dgm:prSet/>
      <dgm:spPr/>
      <dgm:t>
        <a:bodyPr/>
        <a:lstStyle/>
        <a:p>
          <a:pPr algn="l"/>
          <a:endParaRPr lang="es-CO"/>
        </a:p>
      </dgm:t>
    </dgm:pt>
    <dgm:pt modelId="{AC9DDF33-A6BC-4EEC-8E56-D7277B1E6013}">
      <dgm:prSet custT="1"/>
      <dgm:spPr/>
      <dgm:t>
        <a:bodyPr/>
        <a:lstStyle/>
        <a:p>
          <a:pPr algn="l"/>
          <a:r>
            <a:rPr lang="es-ES" sz="900" b="1" dirty="0">
              <a:solidFill>
                <a:schemeClr val="bg1"/>
              </a:solidFill>
            </a:rPr>
            <a:t>FITOSANITARIO</a:t>
          </a:r>
        </a:p>
        <a:p>
          <a:pPr algn="l"/>
          <a:r>
            <a:rPr lang="es-CO" sz="1100" b="1" dirty="0">
              <a:solidFill>
                <a:schemeClr val="bg2">
                  <a:lumMod val="10000"/>
                </a:schemeClr>
              </a:solidFill>
              <a:effectLst/>
            </a:rPr>
            <a:t>RIESGO FITOSANITARIO</a:t>
          </a:r>
          <a:endParaRPr lang="es-ES" sz="1100" b="1" dirty="0">
            <a:solidFill>
              <a:schemeClr val="bg2">
                <a:lumMod val="10000"/>
              </a:schemeClr>
            </a:solidFill>
            <a:effectLst/>
          </a:endParaRPr>
        </a:p>
      </dgm:t>
    </dgm:pt>
    <dgm:pt modelId="{F3EBC087-823A-4CCE-B92A-2AC582C4D82C}" type="parTrans" cxnId="{57EE0F26-DE46-4AC7-8236-E8944A6C8A17}">
      <dgm:prSet/>
      <dgm:spPr/>
      <dgm:t>
        <a:bodyPr/>
        <a:lstStyle/>
        <a:p>
          <a:pPr algn="l"/>
          <a:endParaRPr lang="es-CO"/>
        </a:p>
      </dgm:t>
    </dgm:pt>
    <dgm:pt modelId="{59568B60-2220-417B-A23F-1ECF7B6B32C1}" type="sibTrans" cxnId="{57EE0F26-DE46-4AC7-8236-E8944A6C8A17}">
      <dgm:prSet/>
      <dgm:spPr/>
      <dgm:t>
        <a:bodyPr/>
        <a:lstStyle/>
        <a:p>
          <a:pPr algn="l"/>
          <a:endParaRPr lang="es-CO"/>
        </a:p>
      </dgm:t>
    </dgm:pt>
    <dgm:pt modelId="{B8D55129-5B53-4068-9E07-CB796817FCE5}">
      <dgm:prSet/>
      <dgm:spPr/>
      <dgm:t>
        <a:bodyPr/>
        <a:lstStyle/>
        <a:p>
          <a:pPr algn="l"/>
          <a:endParaRPr lang="es-ES" b="0" dirty="0"/>
        </a:p>
      </dgm:t>
    </dgm:pt>
    <dgm:pt modelId="{053B3982-9CB5-4483-9821-890AF06B4104}" type="parTrans" cxnId="{D7728A6E-E1E1-4978-AC37-31BAD4501F12}">
      <dgm:prSet/>
      <dgm:spPr/>
      <dgm:t>
        <a:bodyPr/>
        <a:lstStyle/>
        <a:p>
          <a:pPr algn="l"/>
          <a:endParaRPr lang="es-CO"/>
        </a:p>
      </dgm:t>
    </dgm:pt>
    <dgm:pt modelId="{70F62F3D-3B96-4805-9D39-2BF242B1CF9C}" type="sibTrans" cxnId="{D7728A6E-E1E1-4978-AC37-31BAD4501F12}">
      <dgm:prSet/>
      <dgm:spPr/>
      <dgm:t>
        <a:bodyPr/>
        <a:lstStyle/>
        <a:p>
          <a:pPr algn="l"/>
          <a:endParaRPr lang="es-CO"/>
        </a:p>
      </dgm:t>
    </dgm:pt>
    <dgm:pt modelId="{18777410-50C9-4EAB-9141-2D6E29498FF7}">
      <dgm:prSet/>
      <dgm:spPr/>
      <dgm:t>
        <a:bodyPr/>
        <a:lstStyle/>
        <a:p>
          <a:pPr algn="l"/>
          <a:r>
            <a:rPr lang="es-CO" b="0" dirty="0"/>
            <a:t>Temperatura</a:t>
          </a:r>
          <a:endParaRPr lang="es-ES" b="0" dirty="0"/>
        </a:p>
      </dgm:t>
    </dgm:pt>
    <dgm:pt modelId="{6B0C3457-EC30-4A2C-A590-0D008D8F3359}" type="parTrans" cxnId="{1855329F-1294-44F7-B26B-922C57BF329E}">
      <dgm:prSet/>
      <dgm:spPr/>
      <dgm:t>
        <a:bodyPr/>
        <a:lstStyle/>
        <a:p>
          <a:pPr algn="l"/>
          <a:endParaRPr lang="es-CO"/>
        </a:p>
      </dgm:t>
    </dgm:pt>
    <dgm:pt modelId="{34CA7EE6-71DD-482C-ACBB-BE9EB5B00395}" type="sibTrans" cxnId="{1855329F-1294-44F7-B26B-922C57BF329E}">
      <dgm:prSet/>
      <dgm:spPr/>
      <dgm:t>
        <a:bodyPr/>
        <a:lstStyle/>
        <a:p>
          <a:pPr algn="l"/>
          <a:endParaRPr lang="es-CO"/>
        </a:p>
      </dgm:t>
    </dgm:pt>
    <dgm:pt modelId="{65BEA63B-BE15-4864-959C-2F17077FB2C2}">
      <dgm:prSet/>
      <dgm:spPr/>
      <dgm:t>
        <a:bodyPr/>
        <a:lstStyle/>
        <a:p>
          <a:pPr algn="l"/>
          <a:r>
            <a:rPr lang="es-CO" b="0" dirty="0"/>
            <a:t>Precipitación</a:t>
          </a:r>
        </a:p>
      </dgm:t>
    </dgm:pt>
    <dgm:pt modelId="{98DB5463-3E6F-47AC-B52A-DA6DCF63E05F}" type="parTrans" cxnId="{E4819F48-1B0C-4063-A8ED-5685E5A16692}">
      <dgm:prSet/>
      <dgm:spPr/>
      <dgm:t>
        <a:bodyPr/>
        <a:lstStyle/>
        <a:p>
          <a:pPr algn="l"/>
          <a:endParaRPr lang="es-CO"/>
        </a:p>
      </dgm:t>
    </dgm:pt>
    <dgm:pt modelId="{F1A51C00-A68B-487F-8E5E-2F8695441C83}" type="sibTrans" cxnId="{E4819F48-1B0C-4063-A8ED-5685E5A16692}">
      <dgm:prSet/>
      <dgm:spPr/>
      <dgm:t>
        <a:bodyPr/>
        <a:lstStyle/>
        <a:p>
          <a:pPr algn="l"/>
          <a:endParaRPr lang="es-CO"/>
        </a:p>
      </dgm:t>
    </dgm:pt>
    <dgm:pt modelId="{0AE2BB4A-6C66-4935-B8BB-E9AD263CFF40}">
      <dgm:prSet/>
      <dgm:spPr/>
      <dgm:t>
        <a:bodyPr/>
        <a:lstStyle/>
        <a:p>
          <a:pPr algn="l"/>
          <a:r>
            <a:rPr lang="es-CO" b="0" dirty="0"/>
            <a:t>Brillo Solar</a:t>
          </a:r>
        </a:p>
      </dgm:t>
    </dgm:pt>
    <dgm:pt modelId="{5CA6803C-ABCA-40FF-9A45-9F4AC59F3BC4}" type="parTrans" cxnId="{9A4774BA-16CD-4F07-B7FB-B1831ED14D2E}">
      <dgm:prSet/>
      <dgm:spPr/>
      <dgm:t>
        <a:bodyPr/>
        <a:lstStyle/>
        <a:p>
          <a:pPr algn="l"/>
          <a:endParaRPr lang="es-CO"/>
        </a:p>
      </dgm:t>
    </dgm:pt>
    <dgm:pt modelId="{20B5DC7F-DDB1-475F-8648-FA67A77B91D5}" type="sibTrans" cxnId="{9A4774BA-16CD-4F07-B7FB-B1831ED14D2E}">
      <dgm:prSet/>
      <dgm:spPr/>
      <dgm:t>
        <a:bodyPr/>
        <a:lstStyle/>
        <a:p>
          <a:pPr algn="l"/>
          <a:endParaRPr lang="es-CO"/>
        </a:p>
      </dgm:t>
    </dgm:pt>
    <dgm:pt modelId="{FC059206-2154-4066-8975-1961A3EB709C}">
      <dgm:prSet/>
      <dgm:spPr/>
      <dgm:t>
        <a:bodyPr/>
        <a:lstStyle/>
        <a:p>
          <a:pPr algn="l"/>
          <a:endParaRPr lang="es-CO" b="0" dirty="0"/>
        </a:p>
      </dgm:t>
    </dgm:pt>
    <dgm:pt modelId="{8F31DC19-EC2F-465A-B619-1CD43445370E}" type="parTrans" cxnId="{3D07F3E3-427A-44F5-A8C1-20C043EFB03B}">
      <dgm:prSet/>
      <dgm:spPr/>
      <dgm:t>
        <a:bodyPr/>
        <a:lstStyle/>
        <a:p>
          <a:pPr algn="l"/>
          <a:endParaRPr lang="es-CO"/>
        </a:p>
      </dgm:t>
    </dgm:pt>
    <dgm:pt modelId="{51A28C2D-8649-4202-A779-9DEA521B245F}" type="sibTrans" cxnId="{3D07F3E3-427A-44F5-A8C1-20C043EFB03B}">
      <dgm:prSet/>
      <dgm:spPr/>
      <dgm:t>
        <a:bodyPr/>
        <a:lstStyle/>
        <a:p>
          <a:pPr algn="l"/>
          <a:endParaRPr lang="es-CO"/>
        </a:p>
      </dgm:t>
    </dgm:pt>
    <dgm:pt modelId="{C6F61D9C-C5ED-488E-9746-D446D3E41470}">
      <dgm:prSet/>
      <dgm:spPr/>
      <dgm:t>
        <a:bodyPr/>
        <a:lstStyle/>
        <a:p>
          <a:pPr algn="l"/>
          <a:r>
            <a:rPr lang="es-CO" b="0" dirty="0"/>
            <a:t>Textura</a:t>
          </a:r>
        </a:p>
      </dgm:t>
    </dgm:pt>
    <dgm:pt modelId="{CA52B201-CE81-4E80-AF22-D5712D2686DE}" type="parTrans" cxnId="{ED9A6E9B-001A-4861-B3F9-64747361D222}">
      <dgm:prSet/>
      <dgm:spPr/>
      <dgm:t>
        <a:bodyPr/>
        <a:lstStyle/>
        <a:p>
          <a:pPr algn="l"/>
          <a:endParaRPr lang="es-CO"/>
        </a:p>
      </dgm:t>
    </dgm:pt>
    <dgm:pt modelId="{78001127-5C68-4A55-B648-39B1A7DAFE1F}" type="sibTrans" cxnId="{ED9A6E9B-001A-4861-B3F9-64747361D222}">
      <dgm:prSet/>
      <dgm:spPr/>
      <dgm:t>
        <a:bodyPr/>
        <a:lstStyle/>
        <a:p>
          <a:pPr algn="l"/>
          <a:endParaRPr lang="es-CO"/>
        </a:p>
      </dgm:t>
    </dgm:pt>
    <dgm:pt modelId="{6B3C4D06-3C88-47CB-B175-6CD987CC01F4}">
      <dgm:prSet/>
      <dgm:spPr/>
      <dgm:t>
        <a:bodyPr/>
        <a:lstStyle/>
        <a:p>
          <a:pPr algn="l"/>
          <a:r>
            <a:rPr lang="es-CO" b="0" dirty="0"/>
            <a:t>Pedregosidad</a:t>
          </a:r>
        </a:p>
      </dgm:t>
    </dgm:pt>
    <dgm:pt modelId="{CB78C7EE-D043-49E2-B2EA-694646CB8191}" type="parTrans" cxnId="{5A88DC82-9D35-4E01-9347-3E7C04267140}">
      <dgm:prSet/>
      <dgm:spPr/>
      <dgm:t>
        <a:bodyPr/>
        <a:lstStyle/>
        <a:p>
          <a:pPr algn="l"/>
          <a:endParaRPr lang="es-CO"/>
        </a:p>
      </dgm:t>
    </dgm:pt>
    <dgm:pt modelId="{76E16523-971B-4150-A253-6024805DD4B1}" type="sibTrans" cxnId="{5A88DC82-9D35-4E01-9347-3E7C04267140}">
      <dgm:prSet/>
      <dgm:spPr/>
      <dgm:t>
        <a:bodyPr/>
        <a:lstStyle/>
        <a:p>
          <a:pPr algn="l"/>
          <a:endParaRPr lang="es-CO"/>
        </a:p>
      </dgm:t>
    </dgm:pt>
    <dgm:pt modelId="{AEAC55B4-BAC1-4DB2-A124-5FE91B4116AF}">
      <dgm:prSet/>
      <dgm:spPr/>
      <dgm:t>
        <a:bodyPr/>
        <a:lstStyle/>
        <a:p>
          <a:pPr algn="l"/>
          <a:r>
            <a:rPr lang="es-CO" b="0" dirty="0"/>
            <a:t>Textura</a:t>
          </a:r>
        </a:p>
      </dgm:t>
    </dgm:pt>
    <dgm:pt modelId="{EA344AE6-C972-437E-BF33-1B315662D5E3}" type="parTrans" cxnId="{48ED1A98-3672-4699-939A-49CB037705FE}">
      <dgm:prSet/>
      <dgm:spPr/>
      <dgm:t>
        <a:bodyPr/>
        <a:lstStyle/>
        <a:p>
          <a:pPr algn="l"/>
          <a:endParaRPr lang="es-CO"/>
        </a:p>
      </dgm:t>
    </dgm:pt>
    <dgm:pt modelId="{9B57B6BA-E070-48C9-AB5B-1453F83C217A}" type="sibTrans" cxnId="{48ED1A98-3672-4699-939A-49CB037705FE}">
      <dgm:prSet/>
      <dgm:spPr/>
      <dgm:t>
        <a:bodyPr/>
        <a:lstStyle/>
        <a:p>
          <a:pPr algn="l"/>
          <a:endParaRPr lang="es-CO"/>
        </a:p>
      </dgm:t>
    </dgm:pt>
    <dgm:pt modelId="{6A96CBA8-DB63-4F2A-AD72-FC1C9C21BCE4}">
      <dgm:prSet/>
      <dgm:spPr/>
      <dgm:t>
        <a:bodyPr/>
        <a:lstStyle/>
        <a:p>
          <a:pPr algn="l"/>
          <a:r>
            <a:rPr lang="es-CO" b="0" dirty="0"/>
            <a:t>Pedregosidad</a:t>
          </a:r>
        </a:p>
      </dgm:t>
    </dgm:pt>
    <dgm:pt modelId="{39E407FC-A7AE-44DD-8919-8C6B7073C7F9}" type="parTrans" cxnId="{595BF3C5-24EA-4041-9C22-BB77E094F1B7}">
      <dgm:prSet/>
      <dgm:spPr/>
      <dgm:t>
        <a:bodyPr/>
        <a:lstStyle/>
        <a:p>
          <a:pPr algn="l"/>
          <a:endParaRPr lang="es-CO"/>
        </a:p>
      </dgm:t>
    </dgm:pt>
    <dgm:pt modelId="{39F948AE-F4B2-4D64-B905-97921BB8E167}" type="sibTrans" cxnId="{595BF3C5-24EA-4041-9C22-BB77E094F1B7}">
      <dgm:prSet/>
      <dgm:spPr/>
      <dgm:t>
        <a:bodyPr/>
        <a:lstStyle/>
        <a:p>
          <a:pPr algn="l"/>
          <a:endParaRPr lang="es-CO"/>
        </a:p>
      </dgm:t>
    </dgm:pt>
    <dgm:pt modelId="{F2C2BE4F-59BA-4744-8AE3-4F31DB0E387E}">
      <dgm:prSet/>
      <dgm:spPr/>
      <dgm:t>
        <a:bodyPr/>
        <a:lstStyle/>
        <a:p>
          <a:pPr algn="l"/>
          <a:r>
            <a:rPr lang="es-CO" b="0" dirty="0"/>
            <a:t>Textura</a:t>
          </a:r>
        </a:p>
      </dgm:t>
    </dgm:pt>
    <dgm:pt modelId="{E5B2B6B2-B7E2-4513-B64E-286BAFBAB036}" type="parTrans" cxnId="{53E5C9BD-03FC-45AA-AFA2-0AEF2F1AAD80}">
      <dgm:prSet/>
      <dgm:spPr/>
      <dgm:t>
        <a:bodyPr/>
        <a:lstStyle/>
        <a:p>
          <a:pPr algn="l"/>
          <a:endParaRPr lang="es-CO"/>
        </a:p>
      </dgm:t>
    </dgm:pt>
    <dgm:pt modelId="{617F4A1A-5B20-4BA5-ACE4-692583D75DA5}" type="sibTrans" cxnId="{53E5C9BD-03FC-45AA-AFA2-0AEF2F1AAD80}">
      <dgm:prSet/>
      <dgm:spPr/>
      <dgm:t>
        <a:bodyPr/>
        <a:lstStyle/>
        <a:p>
          <a:pPr algn="l"/>
          <a:endParaRPr lang="es-CO"/>
        </a:p>
      </dgm:t>
    </dgm:pt>
    <dgm:pt modelId="{416CADB2-0E8D-4E6C-BA79-3722E2A794F4}">
      <dgm:prSet/>
      <dgm:spPr/>
      <dgm:t>
        <a:bodyPr/>
        <a:lstStyle/>
        <a:p>
          <a:pPr algn="l"/>
          <a:r>
            <a:rPr lang="es-CO" b="0" dirty="0"/>
            <a:t>Drenaje natural</a:t>
          </a:r>
        </a:p>
      </dgm:t>
    </dgm:pt>
    <dgm:pt modelId="{C51CC53A-9A04-49F9-9B2E-8485D4AF018D}" type="parTrans" cxnId="{D66C4CB4-3F91-4666-81A3-654B72FD2CE0}">
      <dgm:prSet/>
      <dgm:spPr/>
      <dgm:t>
        <a:bodyPr/>
        <a:lstStyle/>
        <a:p>
          <a:pPr algn="l"/>
          <a:endParaRPr lang="es-CO"/>
        </a:p>
      </dgm:t>
    </dgm:pt>
    <dgm:pt modelId="{ACBE43CB-E033-43BA-A2F5-E24F43F855F7}" type="sibTrans" cxnId="{D66C4CB4-3F91-4666-81A3-654B72FD2CE0}">
      <dgm:prSet/>
      <dgm:spPr/>
      <dgm:t>
        <a:bodyPr/>
        <a:lstStyle/>
        <a:p>
          <a:pPr algn="l"/>
          <a:endParaRPr lang="es-CO"/>
        </a:p>
      </dgm:t>
    </dgm:pt>
    <dgm:pt modelId="{796AC78F-27DE-40E6-AC1E-9AF0E5739039}">
      <dgm:prSet/>
      <dgm:spPr/>
      <dgm:t>
        <a:bodyPr/>
        <a:lstStyle/>
        <a:p>
          <a:pPr algn="l"/>
          <a:r>
            <a:rPr lang="es-CO" b="0" dirty="0"/>
            <a:t>Capacidad de Intercambio Catiónico</a:t>
          </a:r>
        </a:p>
      </dgm:t>
    </dgm:pt>
    <dgm:pt modelId="{2B72AF4D-C872-4C88-BEF7-F0D054B8F0EE}" type="parTrans" cxnId="{D0562AB5-53E2-4752-9459-119CB2FCD96A}">
      <dgm:prSet/>
      <dgm:spPr/>
      <dgm:t>
        <a:bodyPr/>
        <a:lstStyle/>
        <a:p>
          <a:pPr algn="l"/>
          <a:endParaRPr lang="es-CO"/>
        </a:p>
      </dgm:t>
    </dgm:pt>
    <dgm:pt modelId="{8D1374D5-F586-4B9B-950F-0ACA91880A7C}" type="sibTrans" cxnId="{D0562AB5-53E2-4752-9459-119CB2FCD96A}">
      <dgm:prSet/>
      <dgm:spPr/>
      <dgm:t>
        <a:bodyPr/>
        <a:lstStyle/>
        <a:p>
          <a:pPr algn="l"/>
          <a:endParaRPr lang="es-CO"/>
        </a:p>
      </dgm:t>
    </dgm:pt>
    <dgm:pt modelId="{594E08BF-B8FA-4B99-A137-FDBDAE74722F}">
      <dgm:prSet/>
      <dgm:spPr/>
      <dgm:t>
        <a:bodyPr/>
        <a:lstStyle/>
        <a:p>
          <a:pPr algn="l"/>
          <a:r>
            <a:rPr lang="es-CO" b="0" dirty="0"/>
            <a:t>Saturación de bases</a:t>
          </a:r>
        </a:p>
      </dgm:t>
    </dgm:pt>
    <dgm:pt modelId="{F5FC45EB-244C-4289-8F83-2AC74A1D54FC}" type="parTrans" cxnId="{99620AC0-681A-4720-B899-814F203B3100}">
      <dgm:prSet/>
      <dgm:spPr/>
      <dgm:t>
        <a:bodyPr/>
        <a:lstStyle/>
        <a:p>
          <a:pPr algn="l"/>
          <a:endParaRPr lang="es-CO"/>
        </a:p>
      </dgm:t>
    </dgm:pt>
    <dgm:pt modelId="{4377EBA9-3D27-4B93-A522-14ABABC8605C}" type="sibTrans" cxnId="{99620AC0-681A-4720-B899-814F203B3100}">
      <dgm:prSet/>
      <dgm:spPr/>
      <dgm:t>
        <a:bodyPr/>
        <a:lstStyle/>
        <a:p>
          <a:pPr algn="l"/>
          <a:endParaRPr lang="es-CO"/>
        </a:p>
      </dgm:t>
    </dgm:pt>
    <dgm:pt modelId="{74211730-4D3C-4CD1-91CA-A83B637346B4}">
      <dgm:prSet/>
      <dgm:spPr/>
      <dgm:t>
        <a:bodyPr/>
        <a:lstStyle/>
        <a:p>
          <a:pPr algn="l"/>
          <a:r>
            <a:rPr lang="es-CO" b="0" dirty="0"/>
            <a:t>Materia orgánica (%C)</a:t>
          </a:r>
        </a:p>
      </dgm:t>
    </dgm:pt>
    <dgm:pt modelId="{357E1376-5650-48DD-B5CB-2CC895D65C92}" type="parTrans" cxnId="{743C6643-F702-4E3C-AB73-9A73085D1315}">
      <dgm:prSet/>
      <dgm:spPr/>
      <dgm:t>
        <a:bodyPr/>
        <a:lstStyle/>
        <a:p>
          <a:pPr algn="l"/>
          <a:endParaRPr lang="es-CO"/>
        </a:p>
      </dgm:t>
    </dgm:pt>
    <dgm:pt modelId="{BAD0022C-939B-4D06-881E-E9C4BBC4B75A}" type="sibTrans" cxnId="{743C6643-F702-4E3C-AB73-9A73085D1315}">
      <dgm:prSet/>
      <dgm:spPr/>
      <dgm:t>
        <a:bodyPr/>
        <a:lstStyle/>
        <a:p>
          <a:pPr algn="l"/>
          <a:endParaRPr lang="es-CO"/>
        </a:p>
      </dgm:t>
    </dgm:pt>
    <dgm:pt modelId="{745252A2-AB92-4BF9-8377-A9CC3992410E}">
      <dgm:prSet/>
      <dgm:spPr/>
      <dgm:t>
        <a:bodyPr/>
        <a:lstStyle/>
        <a:p>
          <a:pPr algn="l"/>
          <a:r>
            <a:rPr lang="es-CO" b="0" dirty="0"/>
            <a:t>Saturación de aluminio</a:t>
          </a:r>
        </a:p>
      </dgm:t>
    </dgm:pt>
    <dgm:pt modelId="{69D36CEC-429D-428F-8F7D-13EDC2246351}" type="parTrans" cxnId="{D8B2451C-B4FA-48F5-BBB8-97DC097A6213}">
      <dgm:prSet/>
      <dgm:spPr/>
      <dgm:t>
        <a:bodyPr/>
        <a:lstStyle/>
        <a:p>
          <a:pPr algn="l"/>
          <a:endParaRPr lang="es-CO"/>
        </a:p>
      </dgm:t>
    </dgm:pt>
    <dgm:pt modelId="{180630AD-FA71-44F4-A436-D844F2D201FD}" type="sibTrans" cxnId="{D8B2451C-B4FA-48F5-BBB8-97DC097A6213}">
      <dgm:prSet/>
      <dgm:spPr/>
      <dgm:t>
        <a:bodyPr/>
        <a:lstStyle/>
        <a:p>
          <a:pPr algn="l"/>
          <a:endParaRPr lang="es-CO"/>
        </a:p>
      </dgm:t>
    </dgm:pt>
    <dgm:pt modelId="{EFB68177-B015-499E-B623-B60718D2EFC6}">
      <dgm:prSet/>
      <dgm:spPr/>
      <dgm:t>
        <a:bodyPr/>
        <a:lstStyle/>
        <a:p>
          <a:pPr algn="l"/>
          <a:endParaRPr lang="es-CO" b="0" dirty="0"/>
        </a:p>
      </dgm:t>
    </dgm:pt>
    <dgm:pt modelId="{023D9D01-7C20-4269-ACF8-5F000D2E38F4}" type="parTrans" cxnId="{9E3AC1E8-B6DC-4E49-8478-620E462F4B15}">
      <dgm:prSet/>
      <dgm:spPr/>
      <dgm:t>
        <a:bodyPr/>
        <a:lstStyle/>
        <a:p>
          <a:pPr algn="l"/>
          <a:endParaRPr lang="es-CO"/>
        </a:p>
      </dgm:t>
    </dgm:pt>
    <dgm:pt modelId="{5F41EE1E-129B-4C9B-A18B-E40389933E4A}" type="sibTrans" cxnId="{9E3AC1E8-B6DC-4E49-8478-620E462F4B15}">
      <dgm:prSet/>
      <dgm:spPr/>
      <dgm:t>
        <a:bodyPr/>
        <a:lstStyle/>
        <a:p>
          <a:pPr algn="l"/>
          <a:endParaRPr lang="es-CO"/>
        </a:p>
      </dgm:t>
    </dgm:pt>
    <dgm:pt modelId="{52E01453-7723-47AB-B261-F93700D7B9EB}">
      <dgm:prSet/>
      <dgm:spPr/>
      <dgm:t>
        <a:bodyPr/>
        <a:lstStyle/>
        <a:p>
          <a:pPr algn="l"/>
          <a:r>
            <a:rPr lang="es-CO" b="0" dirty="0"/>
            <a:t>Erosión actual</a:t>
          </a:r>
        </a:p>
      </dgm:t>
    </dgm:pt>
    <dgm:pt modelId="{A6F0C2F8-2656-40F0-AE09-E4D53BD34B1C}" type="parTrans" cxnId="{B2FCC67A-AD0C-4F95-92A9-014CEBD9EB6C}">
      <dgm:prSet/>
      <dgm:spPr/>
      <dgm:t>
        <a:bodyPr/>
        <a:lstStyle/>
        <a:p>
          <a:pPr algn="l"/>
          <a:endParaRPr lang="es-CO"/>
        </a:p>
      </dgm:t>
    </dgm:pt>
    <dgm:pt modelId="{528AAFD2-4731-4CB3-826A-71F1ADB9B17B}" type="sibTrans" cxnId="{B2FCC67A-AD0C-4F95-92A9-014CEBD9EB6C}">
      <dgm:prSet/>
      <dgm:spPr/>
      <dgm:t>
        <a:bodyPr/>
        <a:lstStyle/>
        <a:p>
          <a:pPr algn="l"/>
          <a:endParaRPr lang="es-CO"/>
        </a:p>
      </dgm:t>
    </dgm:pt>
    <dgm:pt modelId="{A33A3CB9-32B0-4A87-A024-73732704517A}">
      <dgm:prSet/>
      <dgm:spPr/>
      <dgm:t>
        <a:bodyPr/>
        <a:lstStyle/>
        <a:p>
          <a:pPr algn="l"/>
          <a:r>
            <a:rPr lang="es-CO" b="0" dirty="0"/>
            <a:t>Susceptibilidad a deslizamientos</a:t>
          </a:r>
        </a:p>
      </dgm:t>
    </dgm:pt>
    <dgm:pt modelId="{54D18E39-73EF-44E9-8D4C-F93E7F603652}" type="parTrans" cxnId="{57724925-F34E-4590-8309-87A2E965F490}">
      <dgm:prSet/>
      <dgm:spPr/>
      <dgm:t>
        <a:bodyPr/>
        <a:lstStyle/>
        <a:p>
          <a:pPr algn="l"/>
          <a:endParaRPr lang="es-CO"/>
        </a:p>
      </dgm:t>
    </dgm:pt>
    <dgm:pt modelId="{D0394A7E-CC51-40E7-B4E0-56DD075AE946}" type="sibTrans" cxnId="{57724925-F34E-4590-8309-87A2E965F490}">
      <dgm:prSet/>
      <dgm:spPr/>
      <dgm:t>
        <a:bodyPr/>
        <a:lstStyle/>
        <a:p>
          <a:pPr algn="l"/>
          <a:endParaRPr lang="es-CO"/>
        </a:p>
      </dgm:t>
    </dgm:pt>
    <dgm:pt modelId="{781AFAC0-5783-43EA-BB32-911C38DA52DF}">
      <dgm:prSet/>
      <dgm:spPr/>
      <dgm:t>
        <a:bodyPr/>
        <a:lstStyle/>
        <a:p>
          <a:pPr algn="l"/>
          <a:r>
            <a:rPr lang="es-CO" b="0" dirty="0"/>
            <a:t>Precipitación</a:t>
          </a:r>
        </a:p>
      </dgm:t>
    </dgm:pt>
    <dgm:pt modelId="{ED8B3035-D9C8-4983-AE4D-2ECCA99E82AA}" type="parTrans" cxnId="{0A98C958-23FE-4C0E-ACDA-CB7384F5FF6D}">
      <dgm:prSet/>
      <dgm:spPr/>
      <dgm:t>
        <a:bodyPr/>
        <a:lstStyle/>
        <a:p>
          <a:pPr algn="l"/>
          <a:endParaRPr lang="es-CO"/>
        </a:p>
      </dgm:t>
    </dgm:pt>
    <dgm:pt modelId="{E8E1E798-63F0-4BE6-9059-66E5EF6D4F25}" type="sibTrans" cxnId="{0A98C958-23FE-4C0E-ACDA-CB7384F5FF6D}">
      <dgm:prSet/>
      <dgm:spPr/>
      <dgm:t>
        <a:bodyPr/>
        <a:lstStyle/>
        <a:p>
          <a:pPr algn="l"/>
          <a:endParaRPr lang="es-CO"/>
        </a:p>
      </dgm:t>
    </dgm:pt>
    <dgm:pt modelId="{91649761-CC24-424A-A6FA-76326F956275}">
      <dgm:prSet/>
      <dgm:spPr/>
      <dgm:t>
        <a:bodyPr/>
        <a:lstStyle/>
        <a:p>
          <a:pPr algn="l"/>
          <a:r>
            <a:rPr lang="es-CO" b="0" dirty="0"/>
            <a:t>Humedad relativa</a:t>
          </a:r>
        </a:p>
      </dgm:t>
    </dgm:pt>
    <dgm:pt modelId="{BCCC2187-8B4F-4FB3-AC73-F8B046F807E3}" type="parTrans" cxnId="{11A94A72-5F40-497A-9374-F3B236886854}">
      <dgm:prSet/>
      <dgm:spPr/>
      <dgm:t>
        <a:bodyPr/>
        <a:lstStyle/>
        <a:p>
          <a:pPr algn="l"/>
          <a:endParaRPr lang="es-CO"/>
        </a:p>
      </dgm:t>
    </dgm:pt>
    <dgm:pt modelId="{7096F17C-A89F-4586-8ABC-7F54628FBECF}" type="sibTrans" cxnId="{11A94A72-5F40-497A-9374-F3B236886854}">
      <dgm:prSet/>
      <dgm:spPr/>
      <dgm:t>
        <a:bodyPr/>
        <a:lstStyle/>
        <a:p>
          <a:pPr algn="l"/>
          <a:endParaRPr lang="es-CO"/>
        </a:p>
      </dgm:t>
    </dgm:pt>
    <dgm:pt modelId="{9F10FF1A-24FA-4FBC-8157-FA2A20702FBD}">
      <dgm:prSet/>
      <dgm:spPr/>
      <dgm:t>
        <a:bodyPr/>
        <a:lstStyle/>
        <a:p>
          <a:pPr algn="l"/>
          <a:endParaRPr lang="es-CO" b="0" dirty="0"/>
        </a:p>
      </dgm:t>
    </dgm:pt>
    <dgm:pt modelId="{E30A28FF-A1FF-4F5F-8240-6E8D6E92504B}" type="parTrans" cxnId="{66EDA336-F4B6-4B70-9AEF-72D012CE7421}">
      <dgm:prSet/>
      <dgm:spPr/>
      <dgm:t>
        <a:bodyPr/>
        <a:lstStyle/>
        <a:p>
          <a:pPr algn="l"/>
          <a:endParaRPr lang="es-CO"/>
        </a:p>
      </dgm:t>
    </dgm:pt>
    <dgm:pt modelId="{7E0769B7-D310-4732-A763-ECFAB4203CCB}" type="sibTrans" cxnId="{66EDA336-F4B6-4B70-9AEF-72D012CE7421}">
      <dgm:prSet/>
      <dgm:spPr/>
      <dgm:t>
        <a:bodyPr/>
        <a:lstStyle/>
        <a:p>
          <a:pPr algn="l"/>
          <a:endParaRPr lang="es-CO"/>
        </a:p>
      </dgm:t>
    </dgm:pt>
    <dgm:pt modelId="{E02715C9-1085-4D24-8C9C-532C18BF3596}">
      <dgm:prSet custT="1"/>
      <dgm:spPr/>
      <dgm:t>
        <a:bodyPr/>
        <a:lstStyle/>
        <a:p>
          <a:pPr algn="l"/>
          <a:r>
            <a:rPr lang="es-ES" sz="900" b="1" dirty="0">
              <a:solidFill>
                <a:schemeClr val="bg1"/>
              </a:solidFill>
            </a:rPr>
            <a:t>SUELOS</a:t>
          </a:r>
        </a:p>
        <a:p>
          <a:pPr algn="l"/>
          <a:r>
            <a:rPr lang="es-CO" sz="1100" b="1" dirty="0">
              <a:solidFill>
                <a:schemeClr val="bg2">
                  <a:lumMod val="10000"/>
                </a:schemeClr>
              </a:solidFill>
              <a:effectLst/>
            </a:rPr>
            <a:t>CAPACIDAD DE LABOREO</a:t>
          </a:r>
          <a:endParaRPr lang="es-ES" sz="1100" b="1" dirty="0">
            <a:solidFill>
              <a:schemeClr val="bg2">
                <a:lumMod val="10000"/>
              </a:schemeClr>
            </a:solidFill>
            <a:effectLst/>
          </a:endParaRPr>
        </a:p>
      </dgm:t>
    </dgm:pt>
    <dgm:pt modelId="{E141FE9B-9128-438E-80C4-4DD8CBBEFFF7}" type="sibTrans" cxnId="{BED3E4BB-FBA2-40D0-8E66-B362007763C8}">
      <dgm:prSet/>
      <dgm:spPr/>
      <dgm:t>
        <a:bodyPr/>
        <a:lstStyle/>
        <a:p>
          <a:pPr algn="l"/>
          <a:endParaRPr lang="es-ES"/>
        </a:p>
      </dgm:t>
    </dgm:pt>
    <dgm:pt modelId="{7BA26B55-C979-449D-A942-9EEF2CFE4D13}" type="parTrans" cxnId="{BED3E4BB-FBA2-40D0-8E66-B362007763C8}">
      <dgm:prSet/>
      <dgm:spPr/>
      <dgm:t>
        <a:bodyPr/>
        <a:lstStyle/>
        <a:p>
          <a:pPr algn="l"/>
          <a:endParaRPr lang="es-ES"/>
        </a:p>
      </dgm:t>
    </dgm:pt>
    <dgm:pt modelId="{20C7F1BD-7286-437F-AE81-EC307859C566}" type="pres">
      <dgm:prSet presAssocID="{CB395F7A-D10A-41BD-9FB6-346925296B9E}" presName="diagram" presStyleCnt="0">
        <dgm:presLayoutVars>
          <dgm:dir/>
          <dgm:animLvl val="lvl"/>
          <dgm:resizeHandles val="exact"/>
        </dgm:presLayoutVars>
      </dgm:prSet>
      <dgm:spPr/>
      <dgm:t>
        <a:bodyPr/>
        <a:lstStyle/>
        <a:p>
          <a:endParaRPr lang="es-CO"/>
        </a:p>
      </dgm:t>
    </dgm:pt>
    <dgm:pt modelId="{E9FB570E-91D7-4975-9009-A608169167F0}" type="pres">
      <dgm:prSet presAssocID="{A55CD827-7257-4BA6-AB6C-42AEF005D59C}" presName="compNode" presStyleCnt="0"/>
      <dgm:spPr/>
    </dgm:pt>
    <dgm:pt modelId="{02BB7563-6945-41B1-BB94-C3C46FAEE117}" type="pres">
      <dgm:prSet presAssocID="{A55CD827-7257-4BA6-AB6C-42AEF005D59C}" presName="childRect" presStyleLbl="bgAcc1" presStyleIdx="0" presStyleCnt="9">
        <dgm:presLayoutVars>
          <dgm:bulletEnabled val="1"/>
        </dgm:presLayoutVars>
      </dgm:prSet>
      <dgm:spPr/>
      <dgm:t>
        <a:bodyPr/>
        <a:lstStyle/>
        <a:p>
          <a:endParaRPr lang="es-CO"/>
        </a:p>
      </dgm:t>
    </dgm:pt>
    <dgm:pt modelId="{A6D45BBF-60D0-4BD5-B3EA-4608F99C6D34}" type="pres">
      <dgm:prSet presAssocID="{A55CD827-7257-4BA6-AB6C-42AEF005D59C}" presName="parentText" presStyleLbl="node1" presStyleIdx="0" presStyleCnt="0">
        <dgm:presLayoutVars>
          <dgm:chMax val="0"/>
          <dgm:bulletEnabled val="1"/>
        </dgm:presLayoutVars>
      </dgm:prSet>
      <dgm:spPr/>
      <dgm:t>
        <a:bodyPr/>
        <a:lstStyle/>
        <a:p>
          <a:endParaRPr lang="es-CO"/>
        </a:p>
      </dgm:t>
    </dgm:pt>
    <dgm:pt modelId="{97DFBBFF-1866-48BA-BF56-C227A3D95395}" type="pres">
      <dgm:prSet presAssocID="{A55CD827-7257-4BA6-AB6C-42AEF005D59C}" presName="parentRect" presStyleLbl="alignNode1" presStyleIdx="0" presStyleCnt="9"/>
      <dgm:spPr/>
      <dgm:t>
        <a:bodyPr/>
        <a:lstStyle/>
        <a:p>
          <a:endParaRPr lang="es-CO"/>
        </a:p>
      </dgm:t>
    </dgm:pt>
    <dgm:pt modelId="{93D4522A-42E7-4BFA-BC19-CE52737DBBEF}" type="pres">
      <dgm:prSet presAssocID="{A55CD827-7257-4BA6-AB6C-42AEF005D59C}" presName="adorn" presStyleLbl="fgAccFollowNode1" presStyleIdx="0" presStyleCnt="9"/>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 r="-5000"/>
          </a:stretch>
        </a:blipFill>
      </dgm:spPr>
    </dgm:pt>
    <dgm:pt modelId="{7D9BC2A3-F532-493A-866A-D16B55D3BA79}" type="pres">
      <dgm:prSet presAssocID="{7BD2A81E-7070-4DB9-9BFA-3E06040678A7}" presName="sibTrans" presStyleLbl="sibTrans2D1" presStyleIdx="0" presStyleCnt="0"/>
      <dgm:spPr/>
      <dgm:t>
        <a:bodyPr/>
        <a:lstStyle/>
        <a:p>
          <a:endParaRPr lang="es-CO"/>
        </a:p>
      </dgm:t>
    </dgm:pt>
    <dgm:pt modelId="{1521361C-A626-4A11-8E56-A7D5A787EF3B}" type="pres">
      <dgm:prSet presAssocID="{E02715C9-1085-4D24-8C9C-532C18BF3596}" presName="compNode" presStyleCnt="0"/>
      <dgm:spPr/>
    </dgm:pt>
    <dgm:pt modelId="{9467F0CA-B5E4-4594-A4A8-AB921191E1A2}" type="pres">
      <dgm:prSet presAssocID="{E02715C9-1085-4D24-8C9C-532C18BF3596}" presName="childRect" presStyleLbl="bgAcc1" presStyleIdx="1" presStyleCnt="9">
        <dgm:presLayoutVars>
          <dgm:bulletEnabled val="1"/>
        </dgm:presLayoutVars>
      </dgm:prSet>
      <dgm:spPr/>
      <dgm:t>
        <a:bodyPr/>
        <a:lstStyle/>
        <a:p>
          <a:endParaRPr lang="es-CO"/>
        </a:p>
      </dgm:t>
    </dgm:pt>
    <dgm:pt modelId="{2522ECF1-C11C-4847-B53D-6A50EC5A5AEF}" type="pres">
      <dgm:prSet presAssocID="{E02715C9-1085-4D24-8C9C-532C18BF3596}" presName="parentText" presStyleLbl="node1" presStyleIdx="0" presStyleCnt="0">
        <dgm:presLayoutVars>
          <dgm:chMax val="0"/>
          <dgm:bulletEnabled val="1"/>
        </dgm:presLayoutVars>
      </dgm:prSet>
      <dgm:spPr/>
      <dgm:t>
        <a:bodyPr/>
        <a:lstStyle/>
        <a:p>
          <a:endParaRPr lang="es-CO"/>
        </a:p>
      </dgm:t>
    </dgm:pt>
    <dgm:pt modelId="{BD878991-9DF9-4FA4-87CD-249F968A3E16}" type="pres">
      <dgm:prSet presAssocID="{E02715C9-1085-4D24-8C9C-532C18BF3596}" presName="parentRect" presStyleLbl="alignNode1" presStyleIdx="1" presStyleCnt="9"/>
      <dgm:spPr/>
      <dgm:t>
        <a:bodyPr/>
        <a:lstStyle/>
        <a:p>
          <a:endParaRPr lang="es-CO"/>
        </a:p>
      </dgm:t>
    </dgm:pt>
    <dgm:pt modelId="{01821EA0-4925-4CFC-9F16-CFF515D7FA44}" type="pres">
      <dgm:prSet presAssocID="{E02715C9-1085-4D24-8C9C-532C18BF3596}" presName="adorn" presStyleLbl="fgAccFollowNode1" presStyleIdx="1" presStyleCnt="9"/>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t>
        <a:bodyPr/>
        <a:lstStyle/>
        <a:p>
          <a:endParaRPr lang="es-CO"/>
        </a:p>
      </dgm:t>
    </dgm:pt>
    <dgm:pt modelId="{90137CC7-531D-40AC-AA4C-B35998EBC2B6}" type="pres">
      <dgm:prSet presAssocID="{E141FE9B-9128-438E-80C4-4DD8CBBEFFF7}" presName="sibTrans" presStyleLbl="sibTrans2D1" presStyleIdx="0" presStyleCnt="0"/>
      <dgm:spPr/>
      <dgm:t>
        <a:bodyPr/>
        <a:lstStyle/>
        <a:p>
          <a:endParaRPr lang="es-CO"/>
        </a:p>
      </dgm:t>
    </dgm:pt>
    <dgm:pt modelId="{28967A94-F3DE-4C5C-B4C0-AB425CBD863C}" type="pres">
      <dgm:prSet presAssocID="{410420C2-E512-4B85-A3D2-8130FCFF1188}" presName="compNode" presStyleCnt="0"/>
      <dgm:spPr/>
    </dgm:pt>
    <dgm:pt modelId="{9DC53521-C7A1-46CF-997E-61A06D20D4E9}" type="pres">
      <dgm:prSet presAssocID="{410420C2-E512-4B85-A3D2-8130FCFF1188}" presName="childRect" presStyleLbl="bgAcc1" presStyleIdx="2" presStyleCnt="9">
        <dgm:presLayoutVars>
          <dgm:bulletEnabled val="1"/>
        </dgm:presLayoutVars>
      </dgm:prSet>
      <dgm:spPr/>
      <dgm:t>
        <a:bodyPr/>
        <a:lstStyle/>
        <a:p>
          <a:endParaRPr lang="es-CO"/>
        </a:p>
      </dgm:t>
    </dgm:pt>
    <dgm:pt modelId="{BDCEE8B8-F460-4D0D-887F-CCDEE989D7BE}" type="pres">
      <dgm:prSet presAssocID="{410420C2-E512-4B85-A3D2-8130FCFF1188}" presName="parentText" presStyleLbl="node1" presStyleIdx="0" presStyleCnt="0">
        <dgm:presLayoutVars>
          <dgm:chMax val="0"/>
          <dgm:bulletEnabled val="1"/>
        </dgm:presLayoutVars>
      </dgm:prSet>
      <dgm:spPr/>
      <dgm:t>
        <a:bodyPr/>
        <a:lstStyle/>
        <a:p>
          <a:endParaRPr lang="es-CO"/>
        </a:p>
      </dgm:t>
    </dgm:pt>
    <dgm:pt modelId="{D747E609-25B2-403C-9574-71D236D1D520}" type="pres">
      <dgm:prSet presAssocID="{410420C2-E512-4B85-A3D2-8130FCFF1188}" presName="parentRect" presStyleLbl="alignNode1" presStyleIdx="2" presStyleCnt="9"/>
      <dgm:spPr/>
      <dgm:t>
        <a:bodyPr/>
        <a:lstStyle/>
        <a:p>
          <a:endParaRPr lang="es-CO"/>
        </a:p>
      </dgm:t>
    </dgm:pt>
    <dgm:pt modelId="{18C798D0-6F74-4B82-80F6-D40F61CCB79D}" type="pres">
      <dgm:prSet presAssocID="{410420C2-E512-4B85-A3D2-8130FCFF1188}" presName="adorn" presStyleLbl="fgAccFollowNode1" presStyleIdx="2" presStyleCnt="9"/>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t>
        <a:bodyPr/>
        <a:lstStyle/>
        <a:p>
          <a:endParaRPr lang="es-CO"/>
        </a:p>
      </dgm:t>
    </dgm:pt>
    <dgm:pt modelId="{B397F9EB-DADA-4CD3-AA58-BB2A2D2EC6BC}" type="pres">
      <dgm:prSet presAssocID="{FC525F7E-A074-489E-98C2-2B1B80265E84}" presName="sibTrans" presStyleLbl="sibTrans2D1" presStyleIdx="0" presStyleCnt="0"/>
      <dgm:spPr/>
      <dgm:t>
        <a:bodyPr/>
        <a:lstStyle/>
        <a:p>
          <a:endParaRPr lang="es-CO"/>
        </a:p>
      </dgm:t>
    </dgm:pt>
    <dgm:pt modelId="{7F35DD5C-7E00-41E9-8A19-78FDB0F70664}" type="pres">
      <dgm:prSet presAssocID="{3AB5F7DC-6F79-4990-B699-01FF094269B5}" presName="compNode" presStyleCnt="0"/>
      <dgm:spPr/>
    </dgm:pt>
    <dgm:pt modelId="{B8A3548C-D317-4E47-8CF9-E33128B64582}" type="pres">
      <dgm:prSet presAssocID="{3AB5F7DC-6F79-4990-B699-01FF094269B5}" presName="childRect" presStyleLbl="bgAcc1" presStyleIdx="3" presStyleCnt="9">
        <dgm:presLayoutVars>
          <dgm:bulletEnabled val="1"/>
        </dgm:presLayoutVars>
      </dgm:prSet>
      <dgm:spPr/>
      <dgm:t>
        <a:bodyPr/>
        <a:lstStyle/>
        <a:p>
          <a:endParaRPr lang="es-CO"/>
        </a:p>
      </dgm:t>
    </dgm:pt>
    <dgm:pt modelId="{D2424B08-3A97-4399-97C3-FFDF02EDF33F}" type="pres">
      <dgm:prSet presAssocID="{3AB5F7DC-6F79-4990-B699-01FF094269B5}" presName="parentText" presStyleLbl="node1" presStyleIdx="0" presStyleCnt="0">
        <dgm:presLayoutVars>
          <dgm:chMax val="0"/>
          <dgm:bulletEnabled val="1"/>
        </dgm:presLayoutVars>
      </dgm:prSet>
      <dgm:spPr/>
      <dgm:t>
        <a:bodyPr/>
        <a:lstStyle/>
        <a:p>
          <a:endParaRPr lang="es-CO"/>
        </a:p>
      </dgm:t>
    </dgm:pt>
    <dgm:pt modelId="{28637C3B-1A73-4828-B25C-4D2E58848516}" type="pres">
      <dgm:prSet presAssocID="{3AB5F7DC-6F79-4990-B699-01FF094269B5}" presName="parentRect" presStyleLbl="alignNode1" presStyleIdx="3" presStyleCnt="9"/>
      <dgm:spPr/>
      <dgm:t>
        <a:bodyPr/>
        <a:lstStyle/>
        <a:p>
          <a:endParaRPr lang="es-CO"/>
        </a:p>
      </dgm:t>
    </dgm:pt>
    <dgm:pt modelId="{5DDEE89F-BBED-4CFE-BF7C-49919116C6F9}" type="pres">
      <dgm:prSet presAssocID="{3AB5F7DC-6F79-4990-B699-01FF094269B5}" presName="adorn" presStyleLbl="fgAccFollowNode1" presStyleIdx="3" presStyleCnt="9"/>
      <dgm:spPr>
        <a:blipFill>
          <a:blip xmlns:r="http://schemas.openxmlformats.org/officeDocument/2006/relationships" r:embed="rId4">
            <a:extLst>
              <a:ext uri="{28A0092B-C50C-407E-A947-70E740481C1C}">
                <a14:useLocalDpi xmlns:a14="http://schemas.microsoft.com/office/drawing/2010/main" val="0"/>
              </a:ext>
            </a:extLst>
          </a:blip>
          <a:srcRect/>
          <a:stretch>
            <a:fillRect l="-46000" r="-46000"/>
          </a:stretch>
        </a:blipFill>
      </dgm:spPr>
    </dgm:pt>
    <dgm:pt modelId="{75C5B8C3-F9C8-4895-A071-1119D481B47C}" type="pres">
      <dgm:prSet presAssocID="{AB5CD538-DDCD-4334-B018-9ED8592EB358}" presName="sibTrans" presStyleLbl="sibTrans2D1" presStyleIdx="0" presStyleCnt="0"/>
      <dgm:spPr/>
      <dgm:t>
        <a:bodyPr/>
        <a:lstStyle/>
        <a:p>
          <a:endParaRPr lang="es-CO"/>
        </a:p>
      </dgm:t>
    </dgm:pt>
    <dgm:pt modelId="{3382006A-02A0-4401-9B1E-9CFA2FAABB9F}" type="pres">
      <dgm:prSet presAssocID="{5B326D2E-234D-46E1-A71B-7A66EB47EDDE}" presName="compNode" presStyleCnt="0"/>
      <dgm:spPr/>
    </dgm:pt>
    <dgm:pt modelId="{7BB4C9C3-80BD-42BF-8DA4-FFD825AA0BF3}" type="pres">
      <dgm:prSet presAssocID="{5B326D2E-234D-46E1-A71B-7A66EB47EDDE}" presName="childRect" presStyleLbl="bgAcc1" presStyleIdx="4" presStyleCnt="9">
        <dgm:presLayoutVars>
          <dgm:bulletEnabled val="1"/>
        </dgm:presLayoutVars>
      </dgm:prSet>
      <dgm:spPr/>
      <dgm:t>
        <a:bodyPr/>
        <a:lstStyle/>
        <a:p>
          <a:endParaRPr lang="es-CO"/>
        </a:p>
      </dgm:t>
    </dgm:pt>
    <dgm:pt modelId="{E5BA63BE-929F-4EAC-9579-43250A288C21}" type="pres">
      <dgm:prSet presAssocID="{5B326D2E-234D-46E1-A71B-7A66EB47EDDE}" presName="parentText" presStyleLbl="node1" presStyleIdx="0" presStyleCnt="0">
        <dgm:presLayoutVars>
          <dgm:chMax val="0"/>
          <dgm:bulletEnabled val="1"/>
        </dgm:presLayoutVars>
      </dgm:prSet>
      <dgm:spPr/>
      <dgm:t>
        <a:bodyPr/>
        <a:lstStyle/>
        <a:p>
          <a:endParaRPr lang="es-CO"/>
        </a:p>
      </dgm:t>
    </dgm:pt>
    <dgm:pt modelId="{8D51B864-37A3-4D0C-8DC3-37BCAAE63FFE}" type="pres">
      <dgm:prSet presAssocID="{5B326D2E-234D-46E1-A71B-7A66EB47EDDE}" presName="parentRect" presStyleLbl="alignNode1" presStyleIdx="4" presStyleCnt="9"/>
      <dgm:spPr/>
      <dgm:t>
        <a:bodyPr/>
        <a:lstStyle/>
        <a:p>
          <a:endParaRPr lang="es-CO"/>
        </a:p>
      </dgm:t>
    </dgm:pt>
    <dgm:pt modelId="{536D9DBF-D17D-4B67-B9E2-A22CDF828DCE}" type="pres">
      <dgm:prSet presAssocID="{5B326D2E-234D-46E1-A71B-7A66EB47EDDE}" presName="adorn" presStyleLbl="fgAccFollowNode1" presStyleIdx="4" presStyleCnt="9"/>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t="-5000" b="-5000"/>
          </a:stretch>
        </a:blipFill>
      </dgm:spPr>
    </dgm:pt>
    <dgm:pt modelId="{5426E11B-C7A5-4452-BBD8-707D61BDF72F}" type="pres">
      <dgm:prSet presAssocID="{8FF2CDDA-4F62-4A80-A390-531C731BC2D4}" presName="sibTrans" presStyleLbl="sibTrans2D1" presStyleIdx="0" presStyleCnt="0"/>
      <dgm:spPr/>
      <dgm:t>
        <a:bodyPr/>
        <a:lstStyle/>
        <a:p>
          <a:endParaRPr lang="es-CO"/>
        </a:p>
      </dgm:t>
    </dgm:pt>
    <dgm:pt modelId="{0DCFCE2D-E0F0-4ED9-B34A-50C500005F32}" type="pres">
      <dgm:prSet presAssocID="{3E298D14-999A-4BF9-A4A0-8547A5CDE89C}" presName="compNode" presStyleCnt="0"/>
      <dgm:spPr/>
    </dgm:pt>
    <dgm:pt modelId="{13DD8B04-336D-4B25-A9B0-89A9185D9BA0}" type="pres">
      <dgm:prSet presAssocID="{3E298D14-999A-4BF9-A4A0-8547A5CDE89C}" presName="childRect" presStyleLbl="bgAcc1" presStyleIdx="5" presStyleCnt="9">
        <dgm:presLayoutVars>
          <dgm:bulletEnabled val="1"/>
        </dgm:presLayoutVars>
      </dgm:prSet>
      <dgm:spPr/>
      <dgm:t>
        <a:bodyPr/>
        <a:lstStyle/>
        <a:p>
          <a:endParaRPr lang="es-CO"/>
        </a:p>
      </dgm:t>
    </dgm:pt>
    <dgm:pt modelId="{D4F7C883-1409-4FAF-81A1-004368AA8A1B}" type="pres">
      <dgm:prSet presAssocID="{3E298D14-999A-4BF9-A4A0-8547A5CDE89C}" presName="parentText" presStyleLbl="node1" presStyleIdx="0" presStyleCnt="0">
        <dgm:presLayoutVars>
          <dgm:chMax val="0"/>
          <dgm:bulletEnabled val="1"/>
        </dgm:presLayoutVars>
      </dgm:prSet>
      <dgm:spPr/>
      <dgm:t>
        <a:bodyPr/>
        <a:lstStyle/>
        <a:p>
          <a:endParaRPr lang="es-CO"/>
        </a:p>
      </dgm:t>
    </dgm:pt>
    <dgm:pt modelId="{D74BBBBE-1AB3-4023-BE46-B18968B8FCAF}" type="pres">
      <dgm:prSet presAssocID="{3E298D14-999A-4BF9-A4A0-8547A5CDE89C}" presName="parentRect" presStyleLbl="alignNode1" presStyleIdx="5" presStyleCnt="9"/>
      <dgm:spPr/>
      <dgm:t>
        <a:bodyPr/>
        <a:lstStyle/>
        <a:p>
          <a:endParaRPr lang="es-CO"/>
        </a:p>
      </dgm:t>
    </dgm:pt>
    <dgm:pt modelId="{55949E9B-0268-4B1E-8B41-A746540929F5}" type="pres">
      <dgm:prSet presAssocID="{3E298D14-999A-4BF9-A4A0-8547A5CDE89C}" presName="adorn" presStyleLbl="fgAccFollowNode1" presStyleIdx="5" presStyleCnt="9"/>
      <dgm:spPr>
        <a:blipFill>
          <a:blip xmlns:r="http://schemas.openxmlformats.org/officeDocument/2006/relationships" r:embed="rId6">
            <a:extLst>
              <a:ext uri="{28A0092B-C50C-407E-A947-70E740481C1C}">
                <a14:useLocalDpi xmlns:a14="http://schemas.microsoft.com/office/drawing/2010/main" val="0"/>
              </a:ext>
            </a:extLst>
          </a:blip>
          <a:srcRect/>
          <a:stretch>
            <a:fillRect l="-40000" r="-40000"/>
          </a:stretch>
        </a:blipFill>
      </dgm:spPr>
      <dgm:t>
        <a:bodyPr/>
        <a:lstStyle/>
        <a:p>
          <a:endParaRPr lang="es-CO"/>
        </a:p>
      </dgm:t>
    </dgm:pt>
    <dgm:pt modelId="{D9FEBE99-9A6C-4D12-B507-A9929C09DD0D}" type="pres">
      <dgm:prSet presAssocID="{A60D0DC7-A4A4-4631-838E-8FB2D704702E}" presName="sibTrans" presStyleLbl="sibTrans2D1" presStyleIdx="0" presStyleCnt="0"/>
      <dgm:spPr/>
      <dgm:t>
        <a:bodyPr/>
        <a:lstStyle/>
        <a:p>
          <a:endParaRPr lang="es-CO"/>
        </a:p>
      </dgm:t>
    </dgm:pt>
    <dgm:pt modelId="{EBB34C58-24DC-4EE3-B1F5-4185BBACEA43}" type="pres">
      <dgm:prSet presAssocID="{A2B4D7C8-24E4-4216-9F54-C0EA548219BA}" presName="compNode" presStyleCnt="0"/>
      <dgm:spPr/>
    </dgm:pt>
    <dgm:pt modelId="{D3B27B18-E3E8-4E03-8DF7-54AD21C3B2C9}" type="pres">
      <dgm:prSet presAssocID="{A2B4D7C8-24E4-4216-9F54-C0EA548219BA}" presName="childRect" presStyleLbl="bgAcc1" presStyleIdx="6" presStyleCnt="9">
        <dgm:presLayoutVars>
          <dgm:bulletEnabled val="1"/>
        </dgm:presLayoutVars>
      </dgm:prSet>
      <dgm:spPr/>
      <dgm:t>
        <a:bodyPr/>
        <a:lstStyle/>
        <a:p>
          <a:endParaRPr lang="es-CO"/>
        </a:p>
      </dgm:t>
    </dgm:pt>
    <dgm:pt modelId="{641B3507-6B1E-4E53-B5C2-0CFE31761C60}" type="pres">
      <dgm:prSet presAssocID="{A2B4D7C8-24E4-4216-9F54-C0EA548219BA}" presName="parentText" presStyleLbl="node1" presStyleIdx="0" presStyleCnt="0">
        <dgm:presLayoutVars>
          <dgm:chMax val="0"/>
          <dgm:bulletEnabled val="1"/>
        </dgm:presLayoutVars>
      </dgm:prSet>
      <dgm:spPr/>
      <dgm:t>
        <a:bodyPr/>
        <a:lstStyle/>
        <a:p>
          <a:endParaRPr lang="es-CO"/>
        </a:p>
      </dgm:t>
    </dgm:pt>
    <dgm:pt modelId="{472348B6-E2D6-44C3-9719-02D2D1AC9F04}" type="pres">
      <dgm:prSet presAssocID="{A2B4D7C8-24E4-4216-9F54-C0EA548219BA}" presName="parentRect" presStyleLbl="alignNode1" presStyleIdx="6" presStyleCnt="9"/>
      <dgm:spPr/>
      <dgm:t>
        <a:bodyPr/>
        <a:lstStyle/>
        <a:p>
          <a:endParaRPr lang="es-CO"/>
        </a:p>
      </dgm:t>
    </dgm:pt>
    <dgm:pt modelId="{AFEE158F-0396-4D4F-BD22-9CE1AA7556A9}" type="pres">
      <dgm:prSet presAssocID="{A2B4D7C8-24E4-4216-9F54-C0EA548219BA}" presName="adorn" presStyleLbl="fgAccFollowNode1" presStyleIdx="6" presStyleCnt="9"/>
      <dgm:spPr>
        <a:blipFill>
          <a:blip xmlns:r="http://schemas.openxmlformats.org/officeDocument/2006/relationships" r:embed="rId7">
            <a:extLst>
              <a:ext uri="{28A0092B-C50C-407E-A947-70E740481C1C}">
                <a14:useLocalDpi xmlns:a14="http://schemas.microsoft.com/office/drawing/2010/main" val="0"/>
              </a:ext>
            </a:extLst>
          </a:blip>
          <a:srcRect/>
          <a:stretch>
            <a:fillRect l="-75000" r="-75000"/>
          </a:stretch>
        </a:blipFill>
      </dgm:spPr>
    </dgm:pt>
    <dgm:pt modelId="{0F00F8FD-EC18-4A57-9FA0-6A61C9436EE7}" type="pres">
      <dgm:prSet presAssocID="{F180877B-D353-40FF-BDE5-A0E9C3196645}" presName="sibTrans" presStyleLbl="sibTrans2D1" presStyleIdx="0" presStyleCnt="0"/>
      <dgm:spPr/>
      <dgm:t>
        <a:bodyPr/>
        <a:lstStyle/>
        <a:p>
          <a:endParaRPr lang="es-CO"/>
        </a:p>
      </dgm:t>
    </dgm:pt>
    <dgm:pt modelId="{5E67DBCC-C19C-4E71-A3D4-E4956B3FF79B}" type="pres">
      <dgm:prSet presAssocID="{537C21F3-30EA-4CD4-93C4-928252EF989A}" presName="compNode" presStyleCnt="0"/>
      <dgm:spPr/>
    </dgm:pt>
    <dgm:pt modelId="{EF8AC5F8-551F-4351-9D5E-D55A2414616F}" type="pres">
      <dgm:prSet presAssocID="{537C21F3-30EA-4CD4-93C4-928252EF989A}" presName="childRect" presStyleLbl="bgAcc1" presStyleIdx="7" presStyleCnt="9">
        <dgm:presLayoutVars>
          <dgm:bulletEnabled val="1"/>
        </dgm:presLayoutVars>
      </dgm:prSet>
      <dgm:spPr/>
      <dgm:t>
        <a:bodyPr/>
        <a:lstStyle/>
        <a:p>
          <a:endParaRPr lang="es-CO"/>
        </a:p>
      </dgm:t>
    </dgm:pt>
    <dgm:pt modelId="{1C1C6E89-F8DD-4FE3-8225-F03B952A052D}" type="pres">
      <dgm:prSet presAssocID="{537C21F3-30EA-4CD4-93C4-928252EF989A}" presName="parentText" presStyleLbl="node1" presStyleIdx="0" presStyleCnt="0">
        <dgm:presLayoutVars>
          <dgm:chMax val="0"/>
          <dgm:bulletEnabled val="1"/>
        </dgm:presLayoutVars>
      </dgm:prSet>
      <dgm:spPr/>
      <dgm:t>
        <a:bodyPr/>
        <a:lstStyle/>
        <a:p>
          <a:endParaRPr lang="es-CO"/>
        </a:p>
      </dgm:t>
    </dgm:pt>
    <dgm:pt modelId="{A288F12C-3E19-4028-882E-A479F0B690F7}" type="pres">
      <dgm:prSet presAssocID="{537C21F3-30EA-4CD4-93C4-928252EF989A}" presName="parentRect" presStyleLbl="alignNode1" presStyleIdx="7" presStyleCnt="9"/>
      <dgm:spPr/>
      <dgm:t>
        <a:bodyPr/>
        <a:lstStyle/>
        <a:p>
          <a:endParaRPr lang="es-CO"/>
        </a:p>
      </dgm:t>
    </dgm:pt>
    <dgm:pt modelId="{04BF68AB-336B-47AD-A0AC-AEC33DCDE9C2}" type="pres">
      <dgm:prSet presAssocID="{537C21F3-30EA-4CD4-93C4-928252EF989A}" presName="adorn" presStyleLbl="fgAccFollowNode1" presStyleIdx="7" presStyleCnt="9"/>
      <dgm:spPr>
        <a:blipFill>
          <a:blip xmlns:r="http://schemas.openxmlformats.org/officeDocument/2006/relationships" r:embed="rId8">
            <a:extLst>
              <a:ext uri="{28A0092B-C50C-407E-A947-70E740481C1C}">
                <a14:useLocalDpi xmlns:a14="http://schemas.microsoft.com/office/drawing/2010/main" val="0"/>
              </a:ext>
            </a:extLst>
          </a:blip>
          <a:srcRect/>
          <a:stretch>
            <a:fillRect l="-17000" r="-17000"/>
          </a:stretch>
        </a:blipFill>
      </dgm:spPr>
      <dgm:t>
        <a:bodyPr/>
        <a:lstStyle/>
        <a:p>
          <a:endParaRPr lang="es-CO"/>
        </a:p>
      </dgm:t>
    </dgm:pt>
    <dgm:pt modelId="{25D6A918-5E7C-4F63-8CAC-9D53A6F9A92E}" type="pres">
      <dgm:prSet presAssocID="{FDFD26A6-CB0F-47D1-B59C-B639E8618BF1}" presName="sibTrans" presStyleLbl="sibTrans2D1" presStyleIdx="0" presStyleCnt="0"/>
      <dgm:spPr/>
      <dgm:t>
        <a:bodyPr/>
        <a:lstStyle/>
        <a:p>
          <a:endParaRPr lang="es-CO"/>
        </a:p>
      </dgm:t>
    </dgm:pt>
    <dgm:pt modelId="{875B6A34-8A91-4769-B070-691C36452848}" type="pres">
      <dgm:prSet presAssocID="{AC9DDF33-A6BC-4EEC-8E56-D7277B1E6013}" presName="compNode" presStyleCnt="0"/>
      <dgm:spPr/>
    </dgm:pt>
    <dgm:pt modelId="{4AA0E93A-2EAB-44A7-B70B-EE6A73BB2900}" type="pres">
      <dgm:prSet presAssocID="{AC9DDF33-A6BC-4EEC-8E56-D7277B1E6013}" presName="childRect" presStyleLbl="bgAcc1" presStyleIdx="8" presStyleCnt="9">
        <dgm:presLayoutVars>
          <dgm:bulletEnabled val="1"/>
        </dgm:presLayoutVars>
      </dgm:prSet>
      <dgm:spPr/>
      <dgm:t>
        <a:bodyPr/>
        <a:lstStyle/>
        <a:p>
          <a:endParaRPr lang="es-CO"/>
        </a:p>
      </dgm:t>
    </dgm:pt>
    <dgm:pt modelId="{2E9AEE0F-4EC6-4682-B8F0-E004F5C494F3}" type="pres">
      <dgm:prSet presAssocID="{AC9DDF33-A6BC-4EEC-8E56-D7277B1E6013}" presName="parentText" presStyleLbl="node1" presStyleIdx="0" presStyleCnt="0">
        <dgm:presLayoutVars>
          <dgm:chMax val="0"/>
          <dgm:bulletEnabled val="1"/>
        </dgm:presLayoutVars>
      </dgm:prSet>
      <dgm:spPr/>
      <dgm:t>
        <a:bodyPr/>
        <a:lstStyle/>
        <a:p>
          <a:endParaRPr lang="es-CO"/>
        </a:p>
      </dgm:t>
    </dgm:pt>
    <dgm:pt modelId="{638FFF3A-0B77-4061-A04E-053D36F18260}" type="pres">
      <dgm:prSet presAssocID="{AC9DDF33-A6BC-4EEC-8E56-D7277B1E6013}" presName="parentRect" presStyleLbl="alignNode1" presStyleIdx="8" presStyleCnt="9"/>
      <dgm:spPr/>
      <dgm:t>
        <a:bodyPr/>
        <a:lstStyle/>
        <a:p>
          <a:endParaRPr lang="es-CO"/>
        </a:p>
      </dgm:t>
    </dgm:pt>
    <dgm:pt modelId="{E908D29D-3610-46D8-B58E-D03ECFACA062}" type="pres">
      <dgm:prSet presAssocID="{AC9DDF33-A6BC-4EEC-8E56-D7277B1E6013}" presName="adorn" presStyleLbl="fgAccFollowNode1" presStyleIdx="8" presStyleCnt="9"/>
      <dgm:spPr>
        <a:blipFill>
          <a:blip xmlns:r="http://schemas.openxmlformats.org/officeDocument/2006/relationships" r:embed="rId9">
            <a:extLst>
              <a:ext uri="{28A0092B-C50C-407E-A947-70E740481C1C}">
                <a14:useLocalDpi xmlns:a14="http://schemas.microsoft.com/office/drawing/2010/main" val="0"/>
              </a:ext>
            </a:extLst>
          </a:blip>
          <a:srcRect/>
          <a:stretch>
            <a:fillRect l="-17000" r="-17000"/>
          </a:stretch>
        </a:blipFill>
      </dgm:spPr>
      <dgm:t>
        <a:bodyPr/>
        <a:lstStyle/>
        <a:p>
          <a:endParaRPr lang="es-CO"/>
        </a:p>
      </dgm:t>
    </dgm:pt>
  </dgm:ptLst>
  <dgm:cxnLst>
    <dgm:cxn modelId="{69000C30-73CD-4176-8710-24D8EA013D08}" srcId="{E02715C9-1085-4D24-8C9C-532C18BF3596}" destId="{5DD60538-D906-4E85-A6B8-B7336D568FE5}" srcOrd="0" destOrd="0" parTransId="{6896518B-B051-4606-8412-387E9124AFD4}" sibTransId="{04B005BE-662F-4F78-9BEF-DB82CFEB9000}"/>
    <dgm:cxn modelId="{5A88DC82-9D35-4E01-9347-3E7C04267140}" srcId="{E02715C9-1085-4D24-8C9C-532C18BF3596}" destId="{6B3C4D06-3C88-47CB-B175-6CD987CC01F4}" srcOrd="2" destOrd="0" parTransId="{CB78C7EE-D043-49E2-B2EA-694646CB8191}" sibTransId="{76E16523-971B-4150-A253-6024805DD4B1}"/>
    <dgm:cxn modelId="{885DBB63-49DC-4E07-BD65-5A1D2C693168}" type="presOf" srcId="{4DDCD1F9-8184-4860-9F01-CEC387D1D965}" destId="{9DC53521-C7A1-46CF-997E-61A06D20D4E9}" srcOrd="0" destOrd="0" presId="urn:microsoft.com/office/officeart/2005/8/layout/bList2"/>
    <dgm:cxn modelId="{E231BD42-0055-44A2-8DAB-C762C3434499}" type="presOf" srcId="{3E298D14-999A-4BF9-A4A0-8547A5CDE89C}" destId="{D74BBBBE-1AB3-4023-BE46-B18968B8FCAF}" srcOrd="1" destOrd="0" presId="urn:microsoft.com/office/officeart/2005/8/layout/bList2"/>
    <dgm:cxn modelId="{D73B9C08-21E6-4F5B-B130-67416523EF7B}" type="presOf" srcId="{C6F61D9C-C5ED-488E-9746-D446D3E41470}" destId="{9467F0CA-B5E4-4594-A4A8-AB921191E1A2}" srcOrd="0" destOrd="1" presId="urn:microsoft.com/office/officeart/2005/8/layout/bList2"/>
    <dgm:cxn modelId="{FA424479-87FC-4B57-873E-CA4F45E9E846}" type="presOf" srcId="{E02715C9-1085-4D24-8C9C-532C18BF3596}" destId="{2522ECF1-C11C-4847-B53D-6A50EC5A5AEF}" srcOrd="0" destOrd="0" presId="urn:microsoft.com/office/officeart/2005/8/layout/bList2"/>
    <dgm:cxn modelId="{2A6BDB9B-0398-4661-997C-13A4A456E4C7}" srcId="{3E298D14-999A-4BF9-A4A0-8547A5CDE89C}" destId="{58356F5E-EE61-4000-AB11-5D9051580B3B}" srcOrd="0" destOrd="0" parTransId="{7E3F0692-CC91-49A9-BA25-A609353680DA}" sibTransId="{168370B0-5A36-436A-911B-1CEBE8F78702}"/>
    <dgm:cxn modelId="{6AC6C23A-06A2-436F-A41D-91CA62AA71E8}" type="presOf" srcId="{AEAC55B4-BAC1-4DB2-A124-5FE91B4116AF}" destId="{9DC53521-C7A1-46CF-997E-61A06D20D4E9}" srcOrd="0" destOrd="1" presId="urn:microsoft.com/office/officeart/2005/8/layout/bList2"/>
    <dgm:cxn modelId="{39C7E05C-CF6E-4C1F-B480-0B8ACD05E603}" type="presOf" srcId="{91649761-CC24-424A-A6FA-76326F956275}" destId="{4AA0E93A-2EAB-44A7-B70B-EE6A73BB2900}" srcOrd="0" destOrd="2" presId="urn:microsoft.com/office/officeart/2005/8/layout/bList2"/>
    <dgm:cxn modelId="{CE8EEA85-53D0-478E-A699-3369B9130F3C}" type="presOf" srcId="{52E01453-7723-47AB-B261-F93700D7B9EB}" destId="{EF8AC5F8-551F-4351-9D5E-D55A2414616F}" srcOrd="0" destOrd="1" presId="urn:microsoft.com/office/officeart/2005/8/layout/bList2"/>
    <dgm:cxn modelId="{48FC78A2-B61B-40B0-BC3F-3FEE5D9926F9}" srcId="{A55CD827-7257-4BA6-AB6C-42AEF005D59C}" destId="{84E284D0-0EAD-4ECF-81A3-D3435F7F70C6}" srcOrd="0" destOrd="0" parTransId="{9CBA36C9-7E96-43AD-9274-91E09052CF13}" sibTransId="{59ADA98D-EAC4-4807-854E-FBC3929AEAA1}"/>
    <dgm:cxn modelId="{743C6643-F702-4E3C-AB73-9A73085D1315}" srcId="{3E298D14-999A-4BF9-A4A0-8547A5CDE89C}" destId="{74211730-4D3C-4CD1-91CA-A83B637346B4}" srcOrd="3" destOrd="0" parTransId="{357E1376-5650-48DD-B5CB-2CC895D65C92}" sibTransId="{BAD0022C-939B-4D06-881E-E9C4BBC4B75A}"/>
    <dgm:cxn modelId="{18BE7D12-4B57-453A-8DAD-8E03B481DAE3}" type="presOf" srcId="{F2C2BE4F-59BA-4744-8AE3-4F31DB0E387E}" destId="{B8A3548C-D317-4E47-8CF9-E33128B64582}" srcOrd="0" destOrd="1" presId="urn:microsoft.com/office/officeart/2005/8/layout/bList2"/>
    <dgm:cxn modelId="{D66C4CB4-3F91-4666-81A3-654B72FD2CE0}" srcId="{5B326D2E-234D-46E1-A71B-7A66EB47EDDE}" destId="{416CADB2-0E8D-4E6C-BA79-3722E2A794F4}" srcOrd="1" destOrd="0" parTransId="{C51CC53A-9A04-49F9-9B2E-8485D4AF018D}" sibTransId="{ACBE43CB-E033-43BA-A2F5-E24F43F855F7}"/>
    <dgm:cxn modelId="{D5A53DB9-2771-4AF0-80C3-783A870976C8}" type="presOf" srcId="{CB395F7A-D10A-41BD-9FB6-346925296B9E}" destId="{20C7F1BD-7286-437F-AE81-EC307859C566}" srcOrd="0" destOrd="0" presId="urn:microsoft.com/office/officeart/2005/8/layout/bList2"/>
    <dgm:cxn modelId="{9261A4C4-8F70-428D-AD47-6D55B1F6C8A5}" type="presOf" srcId="{8FF2CDDA-4F62-4A80-A390-531C731BC2D4}" destId="{5426E11B-C7A5-4452-BBD8-707D61BDF72F}" srcOrd="0" destOrd="0" presId="urn:microsoft.com/office/officeart/2005/8/layout/bList2"/>
    <dgm:cxn modelId="{C33A4CC8-EC6D-4D41-BD45-FBEE4EB59D73}" srcId="{CB395F7A-D10A-41BD-9FB6-346925296B9E}" destId="{3AB5F7DC-6F79-4990-B699-01FF094269B5}" srcOrd="3" destOrd="0" parTransId="{81E2D189-9CC2-4C7C-A7C4-CC53C6F411D5}" sibTransId="{AB5CD538-DDCD-4334-B018-9ED8592EB358}"/>
    <dgm:cxn modelId="{EA0EAACB-55EF-4FD7-9AAF-712D2A874414}" type="presOf" srcId="{416CADB2-0E8D-4E6C-BA79-3722E2A794F4}" destId="{7BB4C9C3-80BD-42BF-8DA4-FFD825AA0BF3}" srcOrd="0" destOrd="1" presId="urn:microsoft.com/office/officeart/2005/8/layout/bList2"/>
    <dgm:cxn modelId="{F337C8CB-1A54-4059-B8E1-535B58FC12E1}" type="presOf" srcId="{A2B4D7C8-24E4-4216-9F54-C0EA548219BA}" destId="{472348B6-E2D6-44C3-9719-02D2D1AC9F04}" srcOrd="1" destOrd="0" presId="urn:microsoft.com/office/officeart/2005/8/layout/bList2"/>
    <dgm:cxn modelId="{ED9A6E9B-001A-4861-B3F9-64747361D222}" srcId="{E02715C9-1085-4D24-8C9C-532C18BF3596}" destId="{C6F61D9C-C5ED-488E-9746-D446D3E41470}" srcOrd="1" destOrd="0" parTransId="{CA52B201-CE81-4E80-AF22-D5712D2686DE}" sibTransId="{78001127-5C68-4A55-B648-39B1A7DAFE1F}"/>
    <dgm:cxn modelId="{E1B08E59-2A73-4C3E-B46E-CE37F5E24FE1}" type="presOf" srcId="{5B326D2E-234D-46E1-A71B-7A66EB47EDDE}" destId="{8D51B864-37A3-4D0C-8DC3-37BCAAE63FFE}" srcOrd="1" destOrd="0" presId="urn:microsoft.com/office/officeart/2005/8/layout/bList2"/>
    <dgm:cxn modelId="{9A4774BA-16CD-4F07-B7FB-B1831ED14D2E}" srcId="{A55CD827-7257-4BA6-AB6C-42AEF005D59C}" destId="{0AE2BB4A-6C66-4935-B8BB-E9AD263CFF40}" srcOrd="2" destOrd="0" parTransId="{5CA6803C-ABCA-40FF-9A45-9F4AC59F3BC4}" sibTransId="{20B5DC7F-DDB1-475F-8648-FA67A77B91D5}"/>
    <dgm:cxn modelId="{45A8128B-16E2-41CD-A1E1-6F286DE032E1}" srcId="{537C21F3-30EA-4CD4-93C4-928252EF989A}" destId="{DDC06561-CC17-4D0C-A541-5313BCA5C978}" srcOrd="0" destOrd="0" parTransId="{5815A9E6-5ACE-41BA-B31B-100940B2DD92}" sibTransId="{F32147EC-2E4B-437C-98BC-D808493172DC}"/>
    <dgm:cxn modelId="{1DD4A7B6-4D04-4392-899E-C2FC92D04120}" type="presOf" srcId="{3AB5F7DC-6F79-4990-B699-01FF094269B5}" destId="{28637C3B-1A73-4828-B25C-4D2E58848516}" srcOrd="1" destOrd="0" presId="urn:microsoft.com/office/officeart/2005/8/layout/bList2"/>
    <dgm:cxn modelId="{99620AC0-681A-4720-B899-814F203B3100}" srcId="{3E298D14-999A-4BF9-A4A0-8547A5CDE89C}" destId="{594E08BF-B8FA-4B99-A137-FDBDAE74722F}" srcOrd="2" destOrd="0" parTransId="{F5FC45EB-244C-4289-8F83-2AC74A1D54FC}" sibTransId="{4377EBA9-3D27-4B93-A522-14ABABC8605C}"/>
    <dgm:cxn modelId="{4F13A424-F8CD-4499-9EAC-44781F096EF4}" type="presOf" srcId="{ED240B4E-BF8E-4FE9-947F-3FF8EF49C2C6}" destId="{D3B27B18-E3E8-4E03-8DF7-54AD21C3B2C9}" srcOrd="0" destOrd="0" presId="urn:microsoft.com/office/officeart/2005/8/layout/bList2"/>
    <dgm:cxn modelId="{B9E53171-8EC9-4AC0-B80F-8B4D2A76B449}" type="presOf" srcId="{410420C2-E512-4B85-A3D2-8130FCFF1188}" destId="{D747E609-25B2-403C-9574-71D236D1D520}" srcOrd="1" destOrd="0" presId="urn:microsoft.com/office/officeart/2005/8/layout/bList2"/>
    <dgm:cxn modelId="{0D3E2B22-126B-48A4-8A62-37668D90C831}" type="presOf" srcId="{65BEA63B-BE15-4864-959C-2F17077FB2C2}" destId="{02BB7563-6945-41B1-BB94-C3C46FAEE117}" srcOrd="0" destOrd="1" presId="urn:microsoft.com/office/officeart/2005/8/layout/bList2"/>
    <dgm:cxn modelId="{BBA2F0FD-5C9C-4C0E-931D-EF9F23955242}" type="presOf" srcId="{6A96CBA8-DB63-4F2A-AD72-FC1C9C21BCE4}" destId="{9DC53521-C7A1-46CF-997E-61A06D20D4E9}" srcOrd="0" destOrd="2" presId="urn:microsoft.com/office/officeart/2005/8/layout/bList2"/>
    <dgm:cxn modelId="{66EDA336-F4B6-4B70-9AEF-72D012CE7421}" srcId="{AC9DDF33-A6BC-4EEC-8E56-D7277B1E6013}" destId="{9F10FF1A-24FA-4FBC-8157-FA2A20702FBD}" srcOrd="3" destOrd="0" parTransId="{E30A28FF-A1FF-4F5F-8240-6E8D6E92504B}" sibTransId="{7E0769B7-D310-4732-A763-ECFAB4203CCB}"/>
    <dgm:cxn modelId="{58004830-DD72-4F3B-8784-A74FFD72A331}" type="presOf" srcId="{0AE2BB4A-6C66-4935-B8BB-E9AD263CFF40}" destId="{02BB7563-6945-41B1-BB94-C3C46FAEE117}" srcOrd="0" destOrd="2" presId="urn:microsoft.com/office/officeart/2005/8/layout/bList2"/>
    <dgm:cxn modelId="{7EFFAE10-AB93-4876-8C21-0111769673B8}" type="presOf" srcId="{E02715C9-1085-4D24-8C9C-532C18BF3596}" destId="{BD878991-9DF9-4FA4-87CD-249F968A3E16}" srcOrd="1" destOrd="0" presId="urn:microsoft.com/office/officeart/2005/8/layout/bList2"/>
    <dgm:cxn modelId="{E80FBDA2-1600-4672-9787-FB1862994BCB}" type="presOf" srcId="{5DD60538-D906-4E85-A6B8-B7336D568FE5}" destId="{9467F0CA-B5E4-4594-A4A8-AB921191E1A2}" srcOrd="0" destOrd="0" presId="urn:microsoft.com/office/officeart/2005/8/layout/bList2"/>
    <dgm:cxn modelId="{C7CFC4F8-FBE0-46E4-A9B2-D8E3536266F4}" type="presOf" srcId="{58356F5E-EE61-4000-AB11-5D9051580B3B}" destId="{13DD8B04-336D-4B25-A9B0-89A9185D9BA0}" srcOrd="0" destOrd="0" presId="urn:microsoft.com/office/officeart/2005/8/layout/bList2"/>
    <dgm:cxn modelId="{2E5C6357-E755-448C-9BC2-43E203A8B699}" type="presOf" srcId="{EFB68177-B015-499E-B623-B60718D2EFC6}" destId="{D3B27B18-E3E8-4E03-8DF7-54AD21C3B2C9}" srcOrd="0" destOrd="2" presId="urn:microsoft.com/office/officeart/2005/8/layout/bList2"/>
    <dgm:cxn modelId="{11A94A72-5F40-497A-9374-F3B236886854}" srcId="{AC9DDF33-A6BC-4EEC-8E56-D7277B1E6013}" destId="{91649761-CC24-424A-A6FA-76326F956275}" srcOrd="2" destOrd="0" parTransId="{BCCC2187-8B4F-4FB3-AC73-F8B046F807E3}" sibTransId="{7096F17C-A89F-4586-8ABC-7F54628FBECF}"/>
    <dgm:cxn modelId="{FB62CA8A-6F10-46DF-86D0-538EA810A7E2}" type="presOf" srcId="{FC059206-2154-4066-8975-1961A3EB709C}" destId="{02BB7563-6945-41B1-BB94-C3C46FAEE117}" srcOrd="0" destOrd="3" presId="urn:microsoft.com/office/officeart/2005/8/layout/bList2"/>
    <dgm:cxn modelId="{09EDCFDC-0925-4BF2-BB90-8187B72376CF}" type="presOf" srcId="{B8D55129-5B53-4068-9E07-CB796817FCE5}" destId="{4AA0E93A-2EAB-44A7-B70B-EE6A73BB2900}" srcOrd="0" destOrd="4" presId="urn:microsoft.com/office/officeart/2005/8/layout/bList2"/>
    <dgm:cxn modelId="{90BCFEA7-9E68-40A9-AC3D-2D658CD4A080}" type="presOf" srcId="{3AB5F7DC-6F79-4990-B699-01FF094269B5}" destId="{D2424B08-3A97-4399-97C3-FFDF02EDF33F}" srcOrd="0" destOrd="0" presId="urn:microsoft.com/office/officeart/2005/8/layout/bList2"/>
    <dgm:cxn modelId="{D7728A6E-E1E1-4978-AC37-31BAD4501F12}" srcId="{AC9DDF33-A6BC-4EEC-8E56-D7277B1E6013}" destId="{B8D55129-5B53-4068-9E07-CB796817FCE5}" srcOrd="4" destOrd="0" parTransId="{053B3982-9CB5-4483-9821-890AF06B4104}" sibTransId="{70F62F3D-3B96-4805-9D39-2BF242B1CF9C}"/>
    <dgm:cxn modelId="{6A3F9819-C2B8-4E06-A5AD-8B8B53A10C74}" srcId="{CB395F7A-D10A-41BD-9FB6-346925296B9E}" destId="{A55CD827-7257-4BA6-AB6C-42AEF005D59C}" srcOrd="0" destOrd="0" parTransId="{100BC01F-41B0-43EC-9F98-813E9994508A}" sibTransId="{7BD2A81E-7070-4DB9-9BFA-3E06040678A7}"/>
    <dgm:cxn modelId="{05B678FD-CE1D-4156-ACE5-CB2DF89BFB7F}" type="presOf" srcId="{5B326D2E-234D-46E1-A71B-7A66EB47EDDE}" destId="{E5BA63BE-929F-4EAC-9579-43250A288C21}" srcOrd="0" destOrd="0" presId="urn:microsoft.com/office/officeart/2005/8/layout/bList2"/>
    <dgm:cxn modelId="{F17B1E85-28F8-4ADF-BDE0-D468632A4BC0}" type="presOf" srcId="{A55CD827-7257-4BA6-AB6C-42AEF005D59C}" destId="{A6D45BBF-60D0-4BD5-B3EA-4608F99C6D34}" srcOrd="0" destOrd="0" presId="urn:microsoft.com/office/officeart/2005/8/layout/bList2"/>
    <dgm:cxn modelId="{13C12FF7-D3C8-48E0-9828-33FDE4AA8D4D}" srcId="{CB395F7A-D10A-41BD-9FB6-346925296B9E}" destId="{410420C2-E512-4B85-A3D2-8130FCFF1188}" srcOrd="2" destOrd="0" parTransId="{26D5D7E4-3BE9-4CAC-B83C-7B7FFE77F7F5}" sibTransId="{FC525F7E-A074-489E-98C2-2B1B80265E84}"/>
    <dgm:cxn modelId="{3D07F3E3-427A-44F5-A8C1-20C043EFB03B}" srcId="{A55CD827-7257-4BA6-AB6C-42AEF005D59C}" destId="{FC059206-2154-4066-8975-1961A3EB709C}" srcOrd="3" destOrd="0" parTransId="{8F31DC19-EC2F-465A-B619-1CD43445370E}" sibTransId="{51A28C2D-8649-4202-A779-9DEA521B245F}"/>
    <dgm:cxn modelId="{6BD77A25-932C-4E8A-8EF2-AA64EFB25EA6}" type="presOf" srcId="{A33A3CB9-32B0-4A87-A024-73732704517A}" destId="{EF8AC5F8-551F-4351-9D5E-D55A2414616F}" srcOrd="0" destOrd="2" presId="urn:microsoft.com/office/officeart/2005/8/layout/bList2"/>
    <dgm:cxn modelId="{F804E535-26F9-462A-BA66-218879EFECF3}" type="presOf" srcId="{6B3C4D06-3C88-47CB-B175-6CD987CC01F4}" destId="{9467F0CA-B5E4-4594-A4A8-AB921191E1A2}" srcOrd="0" destOrd="2" presId="urn:microsoft.com/office/officeart/2005/8/layout/bList2"/>
    <dgm:cxn modelId="{6A37755E-8090-41EF-8193-4CB014D0D180}" type="presOf" srcId="{7BD2A81E-7070-4DB9-9BFA-3E06040678A7}" destId="{7D9BC2A3-F532-493A-866A-D16B55D3BA79}" srcOrd="0" destOrd="0" presId="urn:microsoft.com/office/officeart/2005/8/layout/bList2"/>
    <dgm:cxn modelId="{89F4C16D-18D0-4E48-A4A5-494B029645AD}" type="presOf" srcId="{594E08BF-B8FA-4B99-A137-FDBDAE74722F}" destId="{13DD8B04-336D-4B25-A9B0-89A9185D9BA0}" srcOrd="0" destOrd="2" presId="urn:microsoft.com/office/officeart/2005/8/layout/bList2"/>
    <dgm:cxn modelId="{C5B08A7D-0B2E-440F-90E0-2CC1A7885BBF}" type="presOf" srcId="{A55CD827-7257-4BA6-AB6C-42AEF005D59C}" destId="{97DFBBFF-1866-48BA-BF56-C227A3D95395}" srcOrd="1" destOrd="0" presId="urn:microsoft.com/office/officeart/2005/8/layout/bList2"/>
    <dgm:cxn modelId="{54CE5360-23AD-4BAB-B252-B37D264A0295}" srcId="{5B326D2E-234D-46E1-A71B-7A66EB47EDDE}" destId="{6DF9AF7A-3BB0-4122-B8B8-3210588F8231}" srcOrd="0" destOrd="0" parTransId="{A45B708C-609A-4DBA-8039-B6E04DE66C2A}" sibTransId="{00C38600-AAB5-46A2-A46F-7292FE99603D}"/>
    <dgm:cxn modelId="{D8B2451C-B4FA-48F5-BBB8-97DC097A6213}" srcId="{A2B4D7C8-24E4-4216-9F54-C0EA548219BA}" destId="{745252A2-AB92-4BF9-8377-A9CC3992410E}" srcOrd="1" destOrd="0" parTransId="{69D36CEC-429D-428F-8F7D-13EDC2246351}" sibTransId="{180630AD-FA71-44F4-A436-D844F2D201FD}"/>
    <dgm:cxn modelId="{53E5C9BD-03FC-45AA-AFA2-0AEF2F1AAD80}" srcId="{3AB5F7DC-6F79-4990-B699-01FF094269B5}" destId="{F2C2BE4F-59BA-4744-8AE3-4F31DB0E387E}" srcOrd="1" destOrd="0" parTransId="{E5B2B6B2-B7E2-4513-B64E-286BAFBAB036}" sibTransId="{617F4A1A-5B20-4BA5-ACE4-692583D75DA5}"/>
    <dgm:cxn modelId="{089CC1D5-4B70-4385-BAC5-51D488D25CF0}" type="presOf" srcId="{DDC06561-CC17-4D0C-A541-5313BCA5C978}" destId="{EF8AC5F8-551F-4351-9D5E-D55A2414616F}" srcOrd="0" destOrd="0" presId="urn:microsoft.com/office/officeart/2005/8/layout/bList2"/>
    <dgm:cxn modelId="{5E9409FE-04A1-4D1A-9A22-1DD1B1F2372B}" srcId="{CB395F7A-D10A-41BD-9FB6-346925296B9E}" destId="{A2B4D7C8-24E4-4216-9F54-C0EA548219BA}" srcOrd="6" destOrd="0" parTransId="{B38345DB-E52B-4387-A944-FB9B3B6AB823}" sibTransId="{F180877B-D353-40FF-BDE5-A0E9C3196645}"/>
    <dgm:cxn modelId="{94B2182B-1890-4088-A640-0630C5A3F3E8}" srcId="{CB395F7A-D10A-41BD-9FB6-346925296B9E}" destId="{3E298D14-999A-4BF9-A4A0-8547A5CDE89C}" srcOrd="5" destOrd="0" parTransId="{07460838-DDA0-482C-BBBA-79F0A4AEB3D2}" sibTransId="{A60D0DC7-A4A4-4631-838E-8FB2D704702E}"/>
    <dgm:cxn modelId="{48260A77-66F2-4B73-AB35-8C990E793598}" type="presOf" srcId="{FC525F7E-A074-489E-98C2-2B1B80265E84}" destId="{B397F9EB-DADA-4CD3-AA58-BB2A2D2EC6BC}" srcOrd="0" destOrd="0" presId="urn:microsoft.com/office/officeart/2005/8/layout/bList2"/>
    <dgm:cxn modelId="{E4819F48-1B0C-4063-A8ED-5685E5A16692}" srcId="{A55CD827-7257-4BA6-AB6C-42AEF005D59C}" destId="{65BEA63B-BE15-4864-959C-2F17077FB2C2}" srcOrd="1" destOrd="0" parTransId="{98DB5463-3E6F-47AC-B52A-DA6DCF63E05F}" sibTransId="{F1A51C00-A68B-487F-8E5E-2F8695441C83}"/>
    <dgm:cxn modelId="{9D860119-98CC-401C-9EF8-B211A184CF17}" type="presOf" srcId="{74211730-4D3C-4CD1-91CA-A83B637346B4}" destId="{13DD8B04-336D-4B25-A9B0-89A9185D9BA0}" srcOrd="0" destOrd="3" presId="urn:microsoft.com/office/officeart/2005/8/layout/bList2"/>
    <dgm:cxn modelId="{C5112967-6E68-4BC8-BC70-A9A1DAFD5D06}" type="presOf" srcId="{6DF9AF7A-3BB0-4122-B8B8-3210588F8231}" destId="{7BB4C9C3-80BD-42BF-8DA4-FFD825AA0BF3}" srcOrd="0" destOrd="0" presId="urn:microsoft.com/office/officeart/2005/8/layout/bList2"/>
    <dgm:cxn modelId="{387F87C5-8EE0-4F86-A048-BB0F14636C0F}" type="presOf" srcId="{AB5CD538-DDCD-4334-B018-9ED8592EB358}" destId="{75C5B8C3-F9C8-4895-A071-1119D481B47C}" srcOrd="0" destOrd="0" presId="urn:microsoft.com/office/officeart/2005/8/layout/bList2"/>
    <dgm:cxn modelId="{B2FCC67A-AD0C-4F95-92A9-014CEBD9EB6C}" srcId="{537C21F3-30EA-4CD4-93C4-928252EF989A}" destId="{52E01453-7723-47AB-B261-F93700D7B9EB}" srcOrd="1" destOrd="0" parTransId="{A6F0C2F8-2656-40F0-AE09-E4D53BD34B1C}" sibTransId="{528AAFD2-4731-4CB3-826A-71F1ADB9B17B}"/>
    <dgm:cxn modelId="{F7E7A10E-0406-4170-A7AF-CBE85D0B493A}" type="presOf" srcId="{537C21F3-30EA-4CD4-93C4-928252EF989A}" destId="{1C1C6E89-F8DD-4FE3-8225-F03B952A052D}" srcOrd="0" destOrd="0" presId="urn:microsoft.com/office/officeart/2005/8/layout/bList2"/>
    <dgm:cxn modelId="{91130E99-D8B8-4A91-9755-0FD3F397D7EF}" type="presOf" srcId="{796AC78F-27DE-40E6-AC1E-9AF0E5739039}" destId="{13DD8B04-336D-4B25-A9B0-89A9185D9BA0}" srcOrd="0" destOrd="1" presId="urn:microsoft.com/office/officeart/2005/8/layout/bList2"/>
    <dgm:cxn modelId="{C55662FF-218A-4BF9-939D-E4545908A6D8}" type="presOf" srcId="{A2B4D7C8-24E4-4216-9F54-C0EA548219BA}" destId="{641B3507-6B1E-4E53-B5C2-0CFE31761C60}" srcOrd="0" destOrd="0" presId="urn:microsoft.com/office/officeart/2005/8/layout/bList2"/>
    <dgm:cxn modelId="{B463D8B8-959E-4501-BF8B-E869349AA013}" type="presOf" srcId="{18777410-50C9-4EAB-9141-2D6E29498FF7}" destId="{4AA0E93A-2EAB-44A7-B70B-EE6A73BB2900}" srcOrd="0" destOrd="0" presId="urn:microsoft.com/office/officeart/2005/8/layout/bList2"/>
    <dgm:cxn modelId="{5FF3F620-44AB-4E5E-B7A5-DD7ABA61949A}" srcId="{410420C2-E512-4B85-A3D2-8130FCFF1188}" destId="{4DDCD1F9-8184-4860-9F01-CEC387D1D965}" srcOrd="0" destOrd="0" parTransId="{6465C1CF-5FDF-4533-AED4-7514A0DC470F}" sibTransId="{F12A7B17-9D3F-4198-B9B4-1A607BDDF1C1}"/>
    <dgm:cxn modelId="{FE434B9A-82EB-4340-B01B-EABA4F2C1338}" type="presOf" srcId="{781AFAC0-5783-43EA-BB32-911C38DA52DF}" destId="{4AA0E93A-2EAB-44A7-B70B-EE6A73BB2900}" srcOrd="0" destOrd="1" presId="urn:microsoft.com/office/officeart/2005/8/layout/bList2"/>
    <dgm:cxn modelId="{D0562AB5-53E2-4752-9459-119CB2FCD96A}" srcId="{3E298D14-999A-4BF9-A4A0-8547A5CDE89C}" destId="{796AC78F-27DE-40E6-AC1E-9AF0E5739039}" srcOrd="1" destOrd="0" parTransId="{2B72AF4D-C872-4C88-BEF7-F0D054B8F0EE}" sibTransId="{8D1374D5-F586-4B9B-950F-0ACA91880A7C}"/>
    <dgm:cxn modelId="{29F99E1E-E6D0-44AA-AE4A-588B59BC9D29}" type="presOf" srcId="{410420C2-E512-4B85-A3D2-8130FCFF1188}" destId="{BDCEE8B8-F460-4D0D-887F-CCDEE989D7BE}" srcOrd="0" destOrd="0" presId="urn:microsoft.com/office/officeart/2005/8/layout/bList2"/>
    <dgm:cxn modelId="{38CB3882-A07C-407E-BF93-4BA25AC7E91F}" srcId="{CB395F7A-D10A-41BD-9FB6-346925296B9E}" destId="{5B326D2E-234D-46E1-A71B-7A66EB47EDDE}" srcOrd="4" destOrd="0" parTransId="{F6B6A675-927D-4197-86D0-CE3D508C8C4F}" sibTransId="{8FF2CDDA-4F62-4A80-A390-531C731BC2D4}"/>
    <dgm:cxn modelId="{5B57C403-9CD5-4AE3-A70F-75D7C33EBBAB}" type="presOf" srcId="{537C21F3-30EA-4CD4-93C4-928252EF989A}" destId="{A288F12C-3E19-4028-882E-A479F0B690F7}" srcOrd="1" destOrd="0" presId="urn:microsoft.com/office/officeart/2005/8/layout/bList2"/>
    <dgm:cxn modelId="{6FBE476D-050B-42E0-8456-09692FB2A54C}" type="presOf" srcId="{AC9DDF33-A6BC-4EEC-8E56-D7277B1E6013}" destId="{638FFF3A-0B77-4061-A04E-053D36F18260}" srcOrd="1" destOrd="0" presId="urn:microsoft.com/office/officeart/2005/8/layout/bList2"/>
    <dgm:cxn modelId="{595BF3C5-24EA-4041-9C22-BB77E094F1B7}" srcId="{410420C2-E512-4B85-A3D2-8130FCFF1188}" destId="{6A96CBA8-DB63-4F2A-AD72-FC1C9C21BCE4}" srcOrd="2" destOrd="0" parTransId="{39E407FC-A7AE-44DD-8919-8C6B7073C7F9}" sibTransId="{39F948AE-F4B2-4D64-B905-97921BB8E167}"/>
    <dgm:cxn modelId="{05CCBF83-5509-48E4-908C-BE037D20C139}" type="presOf" srcId="{A60D0DC7-A4A4-4631-838E-8FB2D704702E}" destId="{D9FEBE99-9A6C-4D12-B507-A9929C09DD0D}" srcOrd="0" destOrd="0" presId="urn:microsoft.com/office/officeart/2005/8/layout/bList2"/>
    <dgm:cxn modelId="{4705595F-55E0-4277-A868-68F4934ED24E}" type="presOf" srcId="{FDFD26A6-CB0F-47D1-B59C-B639E8618BF1}" destId="{25D6A918-5E7C-4F63-8CAC-9D53A6F9A92E}" srcOrd="0" destOrd="0" presId="urn:microsoft.com/office/officeart/2005/8/layout/bList2"/>
    <dgm:cxn modelId="{9868FB93-E4AE-439C-8813-D09935FBBCE0}" type="presOf" srcId="{9F10FF1A-24FA-4FBC-8157-FA2A20702FBD}" destId="{4AA0E93A-2EAB-44A7-B70B-EE6A73BB2900}" srcOrd="0" destOrd="3" presId="urn:microsoft.com/office/officeart/2005/8/layout/bList2"/>
    <dgm:cxn modelId="{1855329F-1294-44F7-B26B-922C57BF329E}" srcId="{AC9DDF33-A6BC-4EEC-8E56-D7277B1E6013}" destId="{18777410-50C9-4EAB-9141-2D6E29498FF7}" srcOrd="0" destOrd="0" parTransId="{6B0C3457-EC30-4A2C-A590-0D008D8F3359}" sibTransId="{34CA7EE6-71DD-482C-ACBB-BE9EB5B00395}"/>
    <dgm:cxn modelId="{4A064EA7-2E0A-43C2-83BD-D5708FF05F4A}" type="presOf" srcId="{745252A2-AB92-4BF9-8377-A9CC3992410E}" destId="{D3B27B18-E3E8-4E03-8DF7-54AD21C3B2C9}" srcOrd="0" destOrd="1" presId="urn:microsoft.com/office/officeart/2005/8/layout/bList2"/>
    <dgm:cxn modelId="{48ED1A98-3672-4699-939A-49CB037705FE}" srcId="{410420C2-E512-4B85-A3D2-8130FCFF1188}" destId="{AEAC55B4-BAC1-4DB2-A124-5FE91B4116AF}" srcOrd="1" destOrd="0" parTransId="{EA344AE6-C972-437E-BF33-1B315662D5E3}" sibTransId="{9B57B6BA-E070-48C9-AB5B-1453F83C217A}"/>
    <dgm:cxn modelId="{31977BB6-850D-48C1-835E-75E47850309C}" type="presOf" srcId="{E141FE9B-9128-438E-80C4-4DD8CBBEFFF7}" destId="{90137CC7-531D-40AC-AA4C-B35998EBC2B6}" srcOrd="0" destOrd="0" presId="urn:microsoft.com/office/officeart/2005/8/layout/bList2"/>
    <dgm:cxn modelId="{57EE0F26-DE46-4AC7-8236-E8944A6C8A17}" srcId="{CB395F7A-D10A-41BD-9FB6-346925296B9E}" destId="{AC9DDF33-A6BC-4EEC-8E56-D7277B1E6013}" srcOrd="8" destOrd="0" parTransId="{F3EBC087-823A-4CCE-B92A-2AC582C4D82C}" sibTransId="{59568B60-2220-417B-A23F-1ECF7B6B32C1}"/>
    <dgm:cxn modelId="{4B867313-4BE6-48F6-8098-407F2B88E677}" type="presOf" srcId="{AC9DDF33-A6BC-4EEC-8E56-D7277B1E6013}" destId="{2E9AEE0F-4EC6-4682-B8F0-E004F5C494F3}" srcOrd="0" destOrd="0" presId="urn:microsoft.com/office/officeart/2005/8/layout/bList2"/>
    <dgm:cxn modelId="{42A14024-D2E7-4E06-8CF9-76E81ABE2B2E}" srcId="{CB395F7A-D10A-41BD-9FB6-346925296B9E}" destId="{537C21F3-30EA-4CD4-93C4-928252EF989A}" srcOrd="7" destOrd="0" parTransId="{10238ED5-C174-4DBA-9E12-6256360E0672}" sibTransId="{FDFD26A6-CB0F-47D1-B59C-B639E8618BF1}"/>
    <dgm:cxn modelId="{9E3AC1E8-B6DC-4E49-8478-620E462F4B15}" srcId="{A2B4D7C8-24E4-4216-9F54-C0EA548219BA}" destId="{EFB68177-B015-499E-B623-B60718D2EFC6}" srcOrd="2" destOrd="0" parTransId="{023D9D01-7C20-4269-ACF8-5F000D2E38F4}" sibTransId="{5F41EE1E-129B-4C9B-A18B-E40389933E4A}"/>
    <dgm:cxn modelId="{3D3CDF8B-86C9-4CD7-9830-409AEFDE4949}" srcId="{3AB5F7DC-6F79-4990-B699-01FF094269B5}" destId="{666CAE94-DDBA-4FC2-9D05-05FCAA815F15}" srcOrd="0" destOrd="0" parTransId="{8740592C-77D5-4810-B6F0-03E6F0CA4E69}" sibTransId="{E11ADEAA-33E3-4D02-870A-BC107BD11192}"/>
    <dgm:cxn modelId="{0A98C958-23FE-4C0E-ACDA-CB7384F5FF6D}" srcId="{AC9DDF33-A6BC-4EEC-8E56-D7277B1E6013}" destId="{781AFAC0-5783-43EA-BB32-911C38DA52DF}" srcOrd="1" destOrd="0" parTransId="{ED8B3035-D9C8-4983-AE4D-2ECCA99E82AA}" sibTransId="{E8E1E798-63F0-4BE6-9059-66E5EF6D4F25}"/>
    <dgm:cxn modelId="{57724925-F34E-4590-8309-87A2E965F490}" srcId="{537C21F3-30EA-4CD4-93C4-928252EF989A}" destId="{A33A3CB9-32B0-4A87-A024-73732704517A}" srcOrd="2" destOrd="0" parTransId="{54D18E39-73EF-44E9-8D4C-F93E7F603652}" sibTransId="{D0394A7E-CC51-40E7-B4E0-56DD075AE946}"/>
    <dgm:cxn modelId="{BED3E4BB-FBA2-40D0-8E66-B362007763C8}" srcId="{CB395F7A-D10A-41BD-9FB6-346925296B9E}" destId="{E02715C9-1085-4D24-8C9C-532C18BF3596}" srcOrd="1" destOrd="0" parTransId="{7BA26B55-C979-449D-A942-9EEF2CFE4D13}" sibTransId="{E141FE9B-9128-438E-80C4-4DD8CBBEFFF7}"/>
    <dgm:cxn modelId="{1D262FE3-2FB7-437F-A4E5-CD886B818372}" type="presOf" srcId="{666CAE94-DDBA-4FC2-9D05-05FCAA815F15}" destId="{B8A3548C-D317-4E47-8CF9-E33128B64582}" srcOrd="0" destOrd="0" presId="urn:microsoft.com/office/officeart/2005/8/layout/bList2"/>
    <dgm:cxn modelId="{16DA5724-4CB3-43BD-B75A-55C12978902E}" srcId="{A2B4D7C8-24E4-4216-9F54-C0EA548219BA}" destId="{ED240B4E-BF8E-4FE9-947F-3FF8EF49C2C6}" srcOrd="0" destOrd="0" parTransId="{D2205AE6-5BB6-4171-9A70-501F620DAD1E}" sibTransId="{EB29AB1A-30BD-43AD-B90D-05943EEB06C7}"/>
    <dgm:cxn modelId="{6E62B4DD-67E6-4D3E-B4A3-7FC91061C418}" type="presOf" srcId="{F180877B-D353-40FF-BDE5-A0E9C3196645}" destId="{0F00F8FD-EC18-4A57-9FA0-6A61C9436EE7}" srcOrd="0" destOrd="0" presId="urn:microsoft.com/office/officeart/2005/8/layout/bList2"/>
    <dgm:cxn modelId="{8A7EB5BF-A7BC-4DCF-AA50-A5B5DF88EB86}" type="presOf" srcId="{84E284D0-0EAD-4ECF-81A3-D3435F7F70C6}" destId="{02BB7563-6945-41B1-BB94-C3C46FAEE117}" srcOrd="0" destOrd="0" presId="urn:microsoft.com/office/officeart/2005/8/layout/bList2"/>
    <dgm:cxn modelId="{4D8C2B30-1340-4141-AAE8-655D8A37128D}" type="presOf" srcId="{3E298D14-999A-4BF9-A4A0-8547A5CDE89C}" destId="{D4F7C883-1409-4FAF-81A1-004368AA8A1B}" srcOrd="0" destOrd="0" presId="urn:microsoft.com/office/officeart/2005/8/layout/bList2"/>
    <dgm:cxn modelId="{A0A7C302-6B1C-43D5-BF5E-DAF33C1E7137}" type="presParOf" srcId="{20C7F1BD-7286-437F-AE81-EC307859C566}" destId="{E9FB570E-91D7-4975-9009-A608169167F0}" srcOrd="0" destOrd="0" presId="urn:microsoft.com/office/officeart/2005/8/layout/bList2"/>
    <dgm:cxn modelId="{A299FE76-FB89-4789-A432-D17238EC26E7}" type="presParOf" srcId="{E9FB570E-91D7-4975-9009-A608169167F0}" destId="{02BB7563-6945-41B1-BB94-C3C46FAEE117}" srcOrd="0" destOrd="0" presId="urn:microsoft.com/office/officeart/2005/8/layout/bList2"/>
    <dgm:cxn modelId="{C86B1474-DD9A-45C3-98B7-C5E9D8C06FEE}" type="presParOf" srcId="{E9FB570E-91D7-4975-9009-A608169167F0}" destId="{A6D45BBF-60D0-4BD5-B3EA-4608F99C6D34}" srcOrd="1" destOrd="0" presId="urn:microsoft.com/office/officeart/2005/8/layout/bList2"/>
    <dgm:cxn modelId="{29A9CBAF-CE19-4125-AC20-4C4D07E77C47}" type="presParOf" srcId="{E9FB570E-91D7-4975-9009-A608169167F0}" destId="{97DFBBFF-1866-48BA-BF56-C227A3D95395}" srcOrd="2" destOrd="0" presId="urn:microsoft.com/office/officeart/2005/8/layout/bList2"/>
    <dgm:cxn modelId="{5CEAEEAB-5416-4090-9066-A618CF1EE43C}" type="presParOf" srcId="{E9FB570E-91D7-4975-9009-A608169167F0}" destId="{93D4522A-42E7-4BFA-BC19-CE52737DBBEF}" srcOrd="3" destOrd="0" presId="urn:microsoft.com/office/officeart/2005/8/layout/bList2"/>
    <dgm:cxn modelId="{BE103648-9084-4598-A502-4F56664BC8A1}" type="presParOf" srcId="{20C7F1BD-7286-437F-AE81-EC307859C566}" destId="{7D9BC2A3-F532-493A-866A-D16B55D3BA79}" srcOrd="1" destOrd="0" presId="urn:microsoft.com/office/officeart/2005/8/layout/bList2"/>
    <dgm:cxn modelId="{118391BB-5E87-4C15-B3EA-D4119311FF01}" type="presParOf" srcId="{20C7F1BD-7286-437F-AE81-EC307859C566}" destId="{1521361C-A626-4A11-8E56-A7D5A787EF3B}" srcOrd="2" destOrd="0" presId="urn:microsoft.com/office/officeart/2005/8/layout/bList2"/>
    <dgm:cxn modelId="{A974A334-6AA7-4C86-B68A-736CBFBF3E57}" type="presParOf" srcId="{1521361C-A626-4A11-8E56-A7D5A787EF3B}" destId="{9467F0CA-B5E4-4594-A4A8-AB921191E1A2}" srcOrd="0" destOrd="0" presId="urn:microsoft.com/office/officeart/2005/8/layout/bList2"/>
    <dgm:cxn modelId="{D851B555-2467-4DCC-B8E8-FF0DAC6A4248}" type="presParOf" srcId="{1521361C-A626-4A11-8E56-A7D5A787EF3B}" destId="{2522ECF1-C11C-4847-B53D-6A50EC5A5AEF}" srcOrd="1" destOrd="0" presId="urn:microsoft.com/office/officeart/2005/8/layout/bList2"/>
    <dgm:cxn modelId="{C0616B88-C6CF-43EB-BFE4-4AE241619B5F}" type="presParOf" srcId="{1521361C-A626-4A11-8E56-A7D5A787EF3B}" destId="{BD878991-9DF9-4FA4-87CD-249F968A3E16}" srcOrd="2" destOrd="0" presId="urn:microsoft.com/office/officeart/2005/8/layout/bList2"/>
    <dgm:cxn modelId="{64313589-58FF-4685-AC4E-CBF5CC687E49}" type="presParOf" srcId="{1521361C-A626-4A11-8E56-A7D5A787EF3B}" destId="{01821EA0-4925-4CFC-9F16-CFF515D7FA44}" srcOrd="3" destOrd="0" presId="urn:microsoft.com/office/officeart/2005/8/layout/bList2"/>
    <dgm:cxn modelId="{D767193B-093B-450B-B1ED-181419EF0307}" type="presParOf" srcId="{20C7F1BD-7286-437F-AE81-EC307859C566}" destId="{90137CC7-531D-40AC-AA4C-B35998EBC2B6}" srcOrd="3" destOrd="0" presId="urn:microsoft.com/office/officeart/2005/8/layout/bList2"/>
    <dgm:cxn modelId="{F395E85F-43D8-44D1-8F43-DF5B4E5AF26F}" type="presParOf" srcId="{20C7F1BD-7286-437F-AE81-EC307859C566}" destId="{28967A94-F3DE-4C5C-B4C0-AB425CBD863C}" srcOrd="4" destOrd="0" presId="urn:microsoft.com/office/officeart/2005/8/layout/bList2"/>
    <dgm:cxn modelId="{01F183B0-77E1-4862-B2E9-F5048674213F}" type="presParOf" srcId="{28967A94-F3DE-4C5C-B4C0-AB425CBD863C}" destId="{9DC53521-C7A1-46CF-997E-61A06D20D4E9}" srcOrd="0" destOrd="0" presId="urn:microsoft.com/office/officeart/2005/8/layout/bList2"/>
    <dgm:cxn modelId="{7F0E0B44-1BF3-4377-95A9-666B429E2E87}" type="presParOf" srcId="{28967A94-F3DE-4C5C-B4C0-AB425CBD863C}" destId="{BDCEE8B8-F460-4D0D-887F-CCDEE989D7BE}" srcOrd="1" destOrd="0" presId="urn:microsoft.com/office/officeart/2005/8/layout/bList2"/>
    <dgm:cxn modelId="{26B88ABA-F298-43BC-BDA8-5FD838DF4271}" type="presParOf" srcId="{28967A94-F3DE-4C5C-B4C0-AB425CBD863C}" destId="{D747E609-25B2-403C-9574-71D236D1D520}" srcOrd="2" destOrd="0" presId="urn:microsoft.com/office/officeart/2005/8/layout/bList2"/>
    <dgm:cxn modelId="{4E2AE4DC-DAEE-464A-80C8-54A5726282C6}" type="presParOf" srcId="{28967A94-F3DE-4C5C-B4C0-AB425CBD863C}" destId="{18C798D0-6F74-4B82-80F6-D40F61CCB79D}" srcOrd="3" destOrd="0" presId="urn:microsoft.com/office/officeart/2005/8/layout/bList2"/>
    <dgm:cxn modelId="{91D33DD0-91F0-4257-8EAA-FA253BCA9FA2}" type="presParOf" srcId="{20C7F1BD-7286-437F-AE81-EC307859C566}" destId="{B397F9EB-DADA-4CD3-AA58-BB2A2D2EC6BC}" srcOrd="5" destOrd="0" presId="urn:microsoft.com/office/officeart/2005/8/layout/bList2"/>
    <dgm:cxn modelId="{95B9DA96-734E-43E8-8A04-BF343FF22DE7}" type="presParOf" srcId="{20C7F1BD-7286-437F-AE81-EC307859C566}" destId="{7F35DD5C-7E00-41E9-8A19-78FDB0F70664}" srcOrd="6" destOrd="0" presId="urn:microsoft.com/office/officeart/2005/8/layout/bList2"/>
    <dgm:cxn modelId="{124D0EEF-4AA2-43BD-8508-0B5E27BA241F}" type="presParOf" srcId="{7F35DD5C-7E00-41E9-8A19-78FDB0F70664}" destId="{B8A3548C-D317-4E47-8CF9-E33128B64582}" srcOrd="0" destOrd="0" presId="urn:microsoft.com/office/officeart/2005/8/layout/bList2"/>
    <dgm:cxn modelId="{56942DE0-81A3-4467-84DD-CC1DA3E51694}" type="presParOf" srcId="{7F35DD5C-7E00-41E9-8A19-78FDB0F70664}" destId="{D2424B08-3A97-4399-97C3-FFDF02EDF33F}" srcOrd="1" destOrd="0" presId="urn:microsoft.com/office/officeart/2005/8/layout/bList2"/>
    <dgm:cxn modelId="{1B3910C2-9674-464B-B0B7-045069FCE4FE}" type="presParOf" srcId="{7F35DD5C-7E00-41E9-8A19-78FDB0F70664}" destId="{28637C3B-1A73-4828-B25C-4D2E58848516}" srcOrd="2" destOrd="0" presId="urn:microsoft.com/office/officeart/2005/8/layout/bList2"/>
    <dgm:cxn modelId="{CD560E4F-A5B5-401C-A5A6-24990A3FB67B}" type="presParOf" srcId="{7F35DD5C-7E00-41E9-8A19-78FDB0F70664}" destId="{5DDEE89F-BBED-4CFE-BF7C-49919116C6F9}" srcOrd="3" destOrd="0" presId="urn:microsoft.com/office/officeart/2005/8/layout/bList2"/>
    <dgm:cxn modelId="{79DC7AB9-970B-4A9F-BCCE-7FCC4B0833BB}" type="presParOf" srcId="{20C7F1BD-7286-437F-AE81-EC307859C566}" destId="{75C5B8C3-F9C8-4895-A071-1119D481B47C}" srcOrd="7" destOrd="0" presId="urn:microsoft.com/office/officeart/2005/8/layout/bList2"/>
    <dgm:cxn modelId="{8969AADD-4E73-465A-8A21-843680513EE9}" type="presParOf" srcId="{20C7F1BD-7286-437F-AE81-EC307859C566}" destId="{3382006A-02A0-4401-9B1E-9CFA2FAABB9F}" srcOrd="8" destOrd="0" presId="urn:microsoft.com/office/officeart/2005/8/layout/bList2"/>
    <dgm:cxn modelId="{CD1903BD-F42B-49CF-9BAC-28F3DD1C381D}" type="presParOf" srcId="{3382006A-02A0-4401-9B1E-9CFA2FAABB9F}" destId="{7BB4C9C3-80BD-42BF-8DA4-FFD825AA0BF3}" srcOrd="0" destOrd="0" presId="urn:microsoft.com/office/officeart/2005/8/layout/bList2"/>
    <dgm:cxn modelId="{ED07EB92-99D8-47CE-8534-516D8919312D}" type="presParOf" srcId="{3382006A-02A0-4401-9B1E-9CFA2FAABB9F}" destId="{E5BA63BE-929F-4EAC-9579-43250A288C21}" srcOrd="1" destOrd="0" presId="urn:microsoft.com/office/officeart/2005/8/layout/bList2"/>
    <dgm:cxn modelId="{9B9477DB-7C73-421F-810D-16A759981B66}" type="presParOf" srcId="{3382006A-02A0-4401-9B1E-9CFA2FAABB9F}" destId="{8D51B864-37A3-4D0C-8DC3-37BCAAE63FFE}" srcOrd="2" destOrd="0" presId="urn:microsoft.com/office/officeart/2005/8/layout/bList2"/>
    <dgm:cxn modelId="{AB6EED5C-CB61-42CE-BB3D-2FB36716AB8C}" type="presParOf" srcId="{3382006A-02A0-4401-9B1E-9CFA2FAABB9F}" destId="{536D9DBF-D17D-4B67-B9E2-A22CDF828DCE}" srcOrd="3" destOrd="0" presId="urn:microsoft.com/office/officeart/2005/8/layout/bList2"/>
    <dgm:cxn modelId="{85C2CB54-8D3B-483A-808D-592D90E2398E}" type="presParOf" srcId="{20C7F1BD-7286-437F-AE81-EC307859C566}" destId="{5426E11B-C7A5-4452-BBD8-707D61BDF72F}" srcOrd="9" destOrd="0" presId="urn:microsoft.com/office/officeart/2005/8/layout/bList2"/>
    <dgm:cxn modelId="{EEEE5B72-835E-4215-A5F2-BBC76329EBF2}" type="presParOf" srcId="{20C7F1BD-7286-437F-AE81-EC307859C566}" destId="{0DCFCE2D-E0F0-4ED9-B34A-50C500005F32}" srcOrd="10" destOrd="0" presId="urn:microsoft.com/office/officeart/2005/8/layout/bList2"/>
    <dgm:cxn modelId="{3A8C4703-C16E-45EB-946B-86547A817661}" type="presParOf" srcId="{0DCFCE2D-E0F0-4ED9-B34A-50C500005F32}" destId="{13DD8B04-336D-4B25-A9B0-89A9185D9BA0}" srcOrd="0" destOrd="0" presId="urn:microsoft.com/office/officeart/2005/8/layout/bList2"/>
    <dgm:cxn modelId="{2C718D7B-4DA9-46AC-AE4B-7F5C73342CA4}" type="presParOf" srcId="{0DCFCE2D-E0F0-4ED9-B34A-50C500005F32}" destId="{D4F7C883-1409-4FAF-81A1-004368AA8A1B}" srcOrd="1" destOrd="0" presId="urn:microsoft.com/office/officeart/2005/8/layout/bList2"/>
    <dgm:cxn modelId="{D072284A-B897-4D48-A2D3-D965A9D9A83A}" type="presParOf" srcId="{0DCFCE2D-E0F0-4ED9-B34A-50C500005F32}" destId="{D74BBBBE-1AB3-4023-BE46-B18968B8FCAF}" srcOrd="2" destOrd="0" presId="urn:microsoft.com/office/officeart/2005/8/layout/bList2"/>
    <dgm:cxn modelId="{15F86BB5-E505-4F47-B086-67FF5F034D37}" type="presParOf" srcId="{0DCFCE2D-E0F0-4ED9-B34A-50C500005F32}" destId="{55949E9B-0268-4B1E-8B41-A746540929F5}" srcOrd="3" destOrd="0" presId="urn:microsoft.com/office/officeart/2005/8/layout/bList2"/>
    <dgm:cxn modelId="{70B9E7AC-34D6-4AA2-9175-3FC464493306}" type="presParOf" srcId="{20C7F1BD-7286-437F-AE81-EC307859C566}" destId="{D9FEBE99-9A6C-4D12-B507-A9929C09DD0D}" srcOrd="11" destOrd="0" presId="urn:microsoft.com/office/officeart/2005/8/layout/bList2"/>
    <dgm:cxn modelId="{4CBA2C83-AC55-4550-A13F-828E205ABE09}" type="presParOf" srcId="{20C7F1BD-7286-437F-AE81-EC307859C566}" destId="{EBB34C58-24DC-4EE3-B1F5-4185BBACEA43}" srcOrd="12" destOrd="0" presId="urn:microsoft.com/office/officeart/2005/8/layout/bList2"/>
    <dgm:cxn modelId="{8625EA72-E194-44FE-90B6-C5BDAE58DA22}" type="presParOf" srcId="{EBB34C58-24DC-4EE3-B1F5-4185BBACEA43}" destId="{D3B27B18-E3E8-4E03-8DF7-54AD21C3B2C9}" srcOrd="0" destOrd="0" presId="urn:microsoft.com/office/officeart/2005/8/layout/bList2"/>
    <dgm:cxn modelId="{BBD02E5B-AB38-4B6D-8A3A-E458395A6678}" type="presParOf" srcId="{EBB34C58-24DC-4EE3-B1F5-4185BBACEA43}" destId="{641B3507-6B1E-4E53-B5C2-0CFE31761C60}" srcOrd="1" destOrd="0" presId="urn:microsoft.com/office/officeart/2005/8/layout/bList2"/>
    <dgm:cxn modelId="{066AE539-D93A-4A75-B117-FFB34DA200C7}" type="presParOf" srcId="{EBB34C58-24DC-4EE3-B1F5-4185BBACEA43}" destId="{472348B6-E2D6-44C3-9719-02D2D1AC9F04}" srcOrd="2" destOrd="0" presId="urn:microsoft.com/office/officeart/2005/8/layout/bList2"/>
    <dgm:cxn modelId="{5C8ED8EE-DCB3-49E5-A7E3-1E273545FFBE}" type="presParOf" srcId="{EBB34C58-24DC-4EE3-B1F5-4185BBACEA43}" destId="{AFEE158F-0396-4D4F-BD22-9CE1AA7556A9}" srcOrd="3" destOrd="0" presId="urn:microsoft.com/office/officeart/2005/8/layout/bList2"/>
    <dgm:cxn modelId="{EC0A4D85-7672-4EF9-88A9-2A75854340AA}" type="presParOf" srcId="{20C7F1BD-7286-437F-AE81-EC307859C566}" destId="{0F00F8FD-EC18-4A57-9FA0-6A61C9436EE7}" srcOrd="13" destOrd="0" presId="urn:microsoft.com/office/officeart/2005/8/layout/bList2"/>
    <dgm:cxn modelId="{2F67BABB-39C4-4C1A-971C-1596145B5786}" type="presParOf" srcId="{20C7F1BD-7286-437F-AE81-EC307859C566}" destId="{5E67DBCC-C19C-4E71-A3D4-E4956B3FF79B}" srcOrd="14" destOrd="0" presId="urn:microsoft.com/office/officeart/2005/8/layout/bList2"/>
    <dgm:cxn modelId="{AE4BD340-49C2-4E93-9564-07A82EDF14AC}" type="presParOf" srcId="{5E67DBCC-C19C-4E71-A3D4-E4956B3FF79B}" destId="{EF8AC5F8-551F-4351-9D5E-D55A2414616F}" srcOrd="0" destOrd="0" presId="urn:microsoft.com/office/officeart/2005/8/layout/bList2"/>
    <dgm:cxn modelId="{F2D8FF5B-B9B4-4085-BFB2-1F7770F3F50E}" type="presParOf" srcId="{5E67DBCC-C19C-4E71-A3D4-E4956B3FF79B}" destId="{1C1C6E89-F8DD-4FE3-8225-F03B952A052D}" srcOrd="1" destOrd="0" presId="urn:microsoft.com/office/officeart/2005/8/layout/bList2"/>
    <dgm:cxn modelId="{D87F9DC6-F318-451C-9C33-35CC75275E99}" type="presParOf" srcId="{5E67DBCC-C19C-4E71-A3D4-E4956B3FF79B}" destId="{A288F12C-3E19-4028-882E-A479F0B690F7}" srcOrd="2" destOrd="0" presId="urn:microsoft.com/office/officeart/2005/8/layout/bList2"/>
    <dgm:cxn modelId="{60AEAAFA-1F2A-45A0-867E-EE2E6E10584E}" type="presParOf" srcId="{5E67DBCC-C19C-4E71-A3D4-E4956B3FF79B}" destId="{04BF68AB-336B-47AD-A0AC-AEC33DCDE9C2}" srcOrd="3" destOrd="0" presId="urn:microsoft.com/office/officeart/2005/8/layout/bList2"/>
    <dgm:cxn modelId="{0ED311EF-309A-416A-9EE4-60771A5C7BF6}" type="presParOf" srcId="{20C7F1BD-7286-437F-AE81-EC307859C566}" destId="{25D6A918-5E7C-4F63-8CAC-9D53A6F9A92E}" srcOrd="15" destOrd="0" presId="urn:microsoft.com/office/officeart/2005/8/layout/bList2"/>
    <dgm:cxn modelId="{5BB92DCA-60D8-498C-8509-83EA0FE5DB5E}" type="presParOf" srcId="{20C7F1BD-7286-437F-AE81-EC307859C566}" destId="{875B6A34-8A91-4769-B070-691C36452848}" srcOrd="16" destOrd="0" presId="urn:microsoft.com/office/officeart/2005/8/layout/bList2"/>
    <dgm:cxn modelId="{BB90DE86-41C2-4CA2-94FF-98A34DBB35B6}" type="presParOf" srcId="{875B6A34-8A91-4769-B070-691C36452848}" destId="{4AA0E93A-2EAB-44A7-B70B-EE6A73BB2900}" srcOrd="0" destOrd="0" presId="urn:microsoft.com/office/officeart/2005/8/layout/bList2"/>
    <dgm:cxn modelId="{33308464-910D-4D76-B620-1C1A4F4191AD}" type="presParOf" srcId="{875B6A34-8A91-4769-B070-691C36452848}" destId="{2E9AEE0F-4EC6-4682-B8F0-E004F5C494F3}" srcOrd="1" destOrd="0" presId="urn:microsoft.com/office/officeart/2005/8/layout/bList2"/>
    <dgm:cxn modelId="{967EFD1E-4B08-461F-9D2E-08E9B80D61D1}" type="presParOf" srcId="{875B6A34-8A91-4769-B070-691C36452848}" destId="{638FFF3A-0B77-4061-A04E-053D36F18260}" srcOrd="2" destOrd="0" presId="urn:microsoft.com/office/officeart/2005/8/layout/bList2"/>
    <dgm:cxn modelId="{3CCD46A8-6490-4BF1-A1B1-C47D53BB6FA6}" type="presParOf" srcId="{875B6A34-8A91-4769-B070-691C36452848}" destId="{E908D29D-3610-46D8-B58E-D03ECFACA062}"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395F7A-D10A-41BD-9FB6-346925296B9E}" type="doc">
      <dgm:prSet loTypeId="urn:microsoft.com/office/officeart/2005/8/layout/bList2" loCatId="list" qsTypeId="urn:microsoft.com/office/officeart/2005/8/quickstyle/3d2" qsCatId="3D" csTypeId="urn:microsoft.com/office/officeart/2005/8/colors/colorful5" csCatId="colorful" phldr="1"/>
      <dgm:spPr/>
      <dgm:t>
        <a:bodyPr/>
        <a:lstStyle/>
        <a:p>
          <a:endParaRPr lang="es-ES"/>
        </a:p>
      </dgm:t>
    </dgm:pt>
    <dgm:pt modelId="{A55CD827-7257-4BA6-AB6C-42AEF005D59C}">
      <dgm:prSet/>
      <dgm:spPr/>
      <dgm:t>
        <a:bodyPr/>
        <a:lstStyle/>
        <a:p>
          <a:pPr algn="l"/>
          <a:r>
            <a:rPr lang="es-CO" b="1"/>
            <a:t>CAMBIO DE  COBERTURA</a:t>
          </a:r>
          <a:endParaRPr lang="es-ES" b="1" dirty="0"/>
        </a:p>
      </dgm:t>
    </dgm:pt>
    <dgm:pt modelId="{100BC01F-41B0-43EC-9F98-813E9994508A}" type="parTrans" cxnId="{6A3F9819-C2B8-4E06-A5AD-8B8B53A10C74}">
      <dgm:prSet/>
      <dgm:spPr/>
      <dgm:t>
        <a:bodyPr/>
        <a:lstStyle/>
        <a:p>
          <a:endParaRPr lang="es-ES">
            <a:solidFill>
              <a:schemeClr val="tx1"/>
            </a:solidFill>
          </a:endParaRPr>
        </a:p>
      </dgm:t>
    </dgm:pt>
    <dgm:pt modelId="{7BD2A81E-7070-4DB9-9BFA-3E06040678A7}" type="sibTrans" cxnId="{6A3F9819-C2B8-4E06-A5AD-8B8B53A10C74}">
      <dgm:prSet/>
      <dgm:spPr/>
      <dgm:t>
        <a:bodyPr/>
        <a:lstStyle/>
        <a:p>
          <a:endParaRPr lang="es-ES">
            <a:solidFill>
              <a:schemeClr val="tx1"/>
            </a:solidFill>
          </a:endParaRPr>
        </a:p>
      </dgm:t>
    </dgm:pt>
    <dgm:pt modelId="{E02715C9-1085-4D24-8C9C-532C18BF3596}">
      <dgm:prSet/>
      <dgm:spPr/>
      <dgm:t>
        <a:bodyPr/>
        <a:lstStyle/>
        <a:p>
          <a:pPr algn="l"/>
          <a:r>
            <a:rPr lang="es-CO" b="1"/>
            <a:t>INTEGRIDAD ECOLÓGICA</a:t>
          </a:r>
          <a:endParaRPr lang="es-ES" b="1" dirty="0"/>
        </a:p>
      </dgm:t>
    </dgm:pt>
    <dgm:pt modelId="{7BA26B55-C979-449D-A942-9EEF2CFE4D13}" type="parTrans" cxnId="{BED3E4BB-FBA2-40D0-8E66-B362007763C8}">
      <dgm:prSet/>
      <dgm:spPr/>
      <dgm:t>
        <a:bodyPr/>
        <a:lstStyle/>
        <a:p>
          <a:endParaRPr lang="es-ES">
            <a:solidFill>
              <a:schemeClr val="tx1"/>
            </a:solidFill>
          </a:endParaRPr>
        </a:p>
      </dgm:t>
    </dgm:pt>
    <dgm:pt modelId="{E141FE9B-9128-438E-80C4-4DD8CBBEFFF7}" type="sibTrans" cxnId="{BED3E4BB-FBA2-40D0-8E66-B362007763C8}">
      <dgm:prSet/>
      <dgm:spPr/>
      <dgm:t>
        <a:bodyPr/>
        <a:lstStyle/>
        <a:p>
          <a:endParaRPr lang="es-ES">
            <a:solidFill>
              <a:schemeClr val="tx1"/>
            </a:solidFill>
          </a:endParaRPr>
        </a:p>
      </dgm:t>
    </dgm:pt>
    <dgm:pt modelId="{410420C2-E512-4B85-A3D2-8130FCFF1188}">
      <dgm:prSet/>
      <dgm:spPr/>
      <dgm:t>
        <a:bodyPr/>
        <a:lstStyle/>
        <a:p>
          <a:pPr algn="l"/>
          <a:r>
            <a:rPr lang="es-CO" b="1"/>
            <a:t>APROPIACIÓN DE AGUA</a:t>
          </a:r>
          <a:endParaRPr lang="es-ES" b="1" dirty="0"/>
        </a:p>
      </dgm:t>
    </dgm:pt>
    <dgm:pt modelId="{26D5D7E4-3BE9-4CAC-B83C-7B7FFE77F7F5}" type="parTrans" cxnId="{13C12FF7-D3C8-48E0-9828-33FDE4AA8D4D}">
      <dgm:prSet/>
      <dgm:spPr/>
      <dgm:t>
        <a:bodyPr/>
        <a:lstStyle/>
        <a:p>
          <a:endParaRPr lang="es-ES">
            <a:solidFill>
              <a:schemeClr val="tx1"/>
            </a:solidFill>
          </a:endParaRPr>
        </a:p>
      </dgm:t>
    </dgm:pt>
    <dgm:pt modelId="{FC525F7E-A074-489E-98C2-2B1B80265E84}" type="sibTrans" cxnId="{13C12FF7-D3C8-48E0-9828-33FDE4AA8D4D}">
      <dgm:prSet/>
      <dgm:spPr/>
      <dgm:t>
        <a:bodyPr/>
        <a:lstStyle/>
        <a:p>
          <a:endParaRPr lang="es-ES">
            <a:solidFill>
              <a:schemeClr val="tx1"/>
            </a:solidFill>
          </a:endParaRPr>
        </a:p>
      </dgm:t>
    </dgm:pt>
    <dgm:pt modelId="{84E284D0-0EAD-4ECF-81A3-D3435F7F70C6}">
      <dgm:prSet/>
      <dgm:spPr/>
      <dgm:t>
        <a:bodyPr/>
        <a:lstStyle/>
        <a:p>
          <a:pPr algn="l"/>
          <a:r>
            <a:rPr lang="es-CO" b="0"/>
            <a:t>Cambio de cobertura</a:t>
          </a:r>
          <a:endParaRPr lang="es-ES" b="0" dirty="0"/>
        </a:p>
      </dgm:t>
    </dgm:pt>
    <dgm:pt modelId="{9CBA36C9-7E96-43AD-9274-91E09052CF13}" type="parTrans" cxnId="{48FC78A2-B61B-40B0-BC3F-3FEE5D9926F9}">
      <dgm:prSet/>
      <dgm:spPr/>
      <dgm:t>
        <a:bodyPr/>
        <a:lstStyle/>
        <a:p>
          <a:endParaRPr lang="es-ES">
            <a:solidFill>
              <a:schemeClr val="tx1"/>
            </a:solidFill>
          </a:endParaRPr>
        </a:p>
      </dgm:t>
    </dgm:pt>
    <dgm:pt modelId="{59ADA98D-EAC4-4807-854E-FBC3929AEAA1}" type="sibTrans" cxnId="{48FC78A2-B61B-40B0-BC3F-3FEE5D9926F9}">
      <dgm:prSet/>
      <dgm:spPr/>
      <dgm:t>
        <a:bodyPr/>
        <a:lstStyle/>
        <a:p>
          <a:endParaRPr lang="es-ES">
            <a:solidFill>
              <a:schemeClr val="tx1"/>
            </a:solidFill>
          </a:endParaRPr>
        </a:p>
      </dgm:t>
    </dgm:pt>
    <dgm:pt modelId="{5DD60538-D906-4E85-A6B8-B7336D568FE5}">
      <dgm:prSet/>
      <dgm:spPr/>
      <dgm:t>
        <a:bodyPr/>
        <a:lstStyle/>
        <a:p>
          <a:pPr algn="l"/>
          <a:r>
            <a:rPr lang="es-CO" b="0"/>
            <a:t>Conectividad estructural de las coberturas naturales.</a:t>
          </a:r>
          <a:endParaRPr lang="es-ES" b="0" dirty="0"/>
        </a:p>
      </dgm:t>
    </dgm:pt>
    <dgm:pt modelId="{6896518B-B051-4606-8412-387E9124AFD4}" type="parTrans" cxnId="{69000C30-73CD-4176-8710-24D8EA013D08}">
      <dgm:prSet/>
      <dgm:spPr/>
      <dgm:t>
        <a:bodyPr/>
        <a:lstStyle/>
        <a:p>
          <a:endParaRPr lang="es-ES">
            <a:solidFill>
              <a:schemeClr val="tx1"/>
            </a:solidFill>
          </a:endParaRPr>
        </a:p>
      </dgm:t>
    </dgm:pt>
    <dgm:pt modelId="{04B005BE-662F-4F78-9BEF-DB82CFEB9000}" type="sibTrans" cxnId="{69000C30-73CD-4176-8710-24D8EA013D08}">
      <dgm:prSet/>
      <dgm:spPr/>
      <dgm:t>
        <a:bodyPr/>
        <a:lstStyle/>
        <a:p>
          <a:endParaRPr lang="es-ES">
            <a:solidFill>
              <a:schemeClr val="tx1"/>
            </a:solidFill>
          </a:endParaRPr>
        </a:p>
      </dgm:t>
    </dgm:pt>
    <dgm:pt modelId="{4DDCD1F9-8184-4860-9F01-CEC387D1D965}">
      <dgm:prSet/>
      <dgm:spPr/>
      <dgm:t>
        <a:bodyPr/>
        <a:lstStyle/>
        <a:p>
          <a:pPr algn="l"/>
          <a:r>
            <a:rPr lang="es-ES" b="0"/>
            <a:t>Apropiación de agua</a:t>
          </a:r>
          <a:endParaRPr lang="es-ES" b="0" dirty="0"/>
        </a:p>
      </dgm:t>
    </dgm:pt>
    <dgm:pt modelId="{6465C1CF-5FDF-4533-AED4-7514A0DC470F}" type="parTrans" cxnId="{5FF3F620-44AB-4E5E-B7A5-DD7ABA61949A}">
      <dgm:prSet/>
      <dgm:spPr/>
      <dgm:t>
        <a:bodyPr/>
        <a:lstStyle/>
        <a:p>
          <a:endParaRPr lang="es-ES">
            <a:solidFill>
              <a:schemeClr val="tx1"/>
            </a:solidFill>
          </a:endParaRPr>
        </a:p>
      </dgm:t>
    </dgm:pt>
    <dgm:pt modelId="{F12A7B17-9D3F-4198-B9B4-1A607BDDF1C1}" type="sibTrans" cxnId="{5FF3F620-44AB-4E5E-B7A5-DD7ABA61949A}">
      <dgm:prSet/>
      <dgm:spPr/>
      <dgm:t>
        <a:bodyPr/>
        <a:lstStyle/>
        <a:p>
          <a:endParaRPr lang="es-ES">
            <a:solidFill>
              <a:schemeClr val="tx1"/>
            </a:solidFill>
          </a:endParaRPr>
        </a:p>
      </dgm:t>
    </dgm:pt>
    <dgm:pt modelId="{8ECA4F0A-9E8A-4BF1-BF6D-42174A5230BC}">
      <dgm:prSet/>
      <dgm:spPr/>
      <dgm:t>
        <a:bodyPr/>
        <a:lstStyle/>
        <a:p>
          <a:pPr algn="l"/>
          <a:r>
            <a:rPr lang="es-ES" b="1"/>
            <a:t>VARIACIÓN DEL CONTENIDO ESTIMADO DE CARBONO</a:t>
          </a:r>
          <a:endParaRPr lang="es-ES" b="1" dirty="0"/>
        </a:p>
      </dgm:t>
    </dgm:pt>
    <dgm:pt modelId="{EDDA80BC-ECB5-4652-834B-978622D4C012}" type="parTrans" cxnId="{50DF8902-0F21-44A0-AABA-075BECF75D4A}">
      <dgm:prSet/>
      <dgm:spPr/>
      <dgm:t>
        <a:bodyPr/>
        <a:lstStyle/>
        <a:p>
          <a:endParaRPr lang="es-CO">
            <a:solidFill>
              <a:schemeClr val="tx1"/>
            </a:solidFill>
          </a:endParaRPr>
        </a:p>
      </dgm:t>
    </dgm:pt>
    <dgm:pt modelId="{D2DA223E-C0B9-459B-ADF3-53C61242CEBC}" type="sibTrans" cxnId="{50DF8902-0F21-44A0-AABA-075BECF75D4A}">
      <dgm:prSet/>
      <dgm:spPr/>
      <dgm:t>
        <a:bodyPr/>
        <a:lstStyle/>
        <a:p>
          <a:endParaRPr lang="es-CO">
            <a:solidFill>
              <a:schemeClr val="tx1"/>
            </a:solidFill>
          </a:endParaRPr>
        </a:p>
      </dgm:t>
    </dgm:pt>
    <dgm:pt modelId="{2CBFBAE1-12F7-4A02-94DD-8A65FFB9873E}">
      <dgm:prSet/>
      <dgm:spPr/>
      <dgm:t>
        <a:bodyPr/>
        <a:lstStyle/>
        <a:p>
          <a:pPr algn="l"/>
          <a:r>
            <a:rPr lang="es-ES" b="0"/>
            <a:t>Variación del contenido estimado de carbono</a:t>
          </a:r>
          <a:endParaRPr lang="es-ES" b="0" dirty="0"/>
        </a:p>
      </dgm:t>
    </dgm:pt>
    <dgm:pt modelId="{6C508FA4-11D2-4ED8-A317-097293E48C0A}" type="parTrans" cxnId="{CAB23F38-FF82-4F0D-85C0-379FFFBBD449}">
      <dgm:prSet/>
      <dgm:spPr/>
      <dgm:t>
        <a:bodyPr/>
        <a:lstStyle/>
        <a:p>
          <a:endParaRPr lang="es-CO">
            <a:solidFill>
              <a:schemeClr val="tx1"/>
            </a:solidFill>
          </a:endParaRPr>
        </a:p>
      </dgm:t>
    </dgm:pt>
    <dgm:pt modelId="{EC9436CD-DED7-4341-BBCE-D4E50CDBCBB6}" type="sibTrans" cxnId="{CAB23F38-FF82-4F0D-85C0-379FFFBBD449}">
      <dgm:prSet/>
      <dgm:spPr/>
      <dgm:t>
        <a:bodyPr/>
        <a:lstStyle/>
        <a:p>
          <a:endParaRPr lang="es-CO">
            <a:solidFill>
              <a:schemeClr val="tx1"/>
            </a:solidFill>
          </a:endParaRPr>
        </a:p>
      </dgm:t>
    </dgm:pt>
    <dgm:pt modelId="{D74E86B7-08F5-4B56-AF89-5E015AB1A155}">
      <dgm:prSet/>
      <dgm:spPr/>
      <dgm:t>
        <a:bodyPr/>
        <a:lstStyle/>
        <a:p>
          <a:pPr algn="l"/>
          <a:r>
            <a:rPr lang="es-ES" b="0" dirty="0"/>
            <a:t>Índice de naturalidad.</a:t>
          </a:r>
        </a:p>
      </dgm:t>
    </dgm:pt>
    <dgm:pt modelId="{1A1E7A27-89CE-4068-935C-854FF64BC459}" type="parTrans" cxnId="{9022274A-24F9-411E-9B37-E8860E910FB4}">
      <dgm:prSet/>
      <dgm:spPr/>
      <dgm:t>
        <a:bodyPr/>
        <a:lstStyle/>
        <a:p>
          <a:endParaRPr lang="es-CO">
            <a:solidFill>
              <a:schemeClr val="tx1"/>
            </a:solidFill>
          </a:endParaRPr>
        </a:p>
      </dgm:t>
    </dgm:pt>
    <dgm:pt modelId="{CFCC3239-83C8-4D23-9263-CA9D8D5A1FE0}" type="sibTrans" cxnId="{9022274A-24F9-411E-9B37-E8860E910FB4}">
      <dgm:prSet/>
      <dgm:spPr/>
      <dgm:t>
        <a:bodyPr/>
        <a:lstStyle/>
        <a:p>
          <a:endParaRPr lang="es-CO">
            <a:solidFill>
              <a:schemeClr val="tx1"/>
            </a:solidFill>
          </a:endParaRPr>
        </a:p>
      </dgm:t>
    </dgm:pt>
    <dgm:pt modelId="{796F9301-A433-48C1-8917-0A07AC66BC10}">
      <dgm:prSet/>
      <dgm:spPr/>
      <dgm:t>
        <a:bodyPr/>
        <a:lstStyle/>
        <a:p>
          <a:pPr algn="l"/>
          <a:r>
            <a:rPr lang="es-ES" b="0"/>
            <a:t>Áreas de concentración de especies sensibles.</a:t>
          </a:r>
          <a:endParaRPr lang="es-ES" b="0" dirty="0"/>
        </a:p>
      </dgm:t>
    </dgm:pt>
    <dgm:pt modelId="{DAD13D39-1757-49CE-BC1A-19A7D5F2F6F4}" type="parTrans" cxnId="{8EF77131-5EE2-4232-A83B-D9E569B29CFD}">
      <dgm:prSet/>
      <dgm:spPr/>
      <dgm:t>
        <a:bodyPr/>
        <a:lstStyle/>
        <a:p>
          <a:endParaRPr lang="es-CO">
            <a:solidFill>
              <a:schemeClr val="tx1"/>
            </a:solidFill>
          </a:endParaRPr>
        </a:p>
      </dgm:t>
    </dgm:pt>
    <dgm:pt modelId="{0E134ECF-1FD3-4594-B848-4EE18058E137}" type="sibTrans" cxnId="{8EF77131-5EE2-4232-A83B-D9E569B29CFD}">
      <dgm:prSet/>
      <dgm:spPr/>
      <dgm:t>
        <a:bodyPr/>
        <a:lstStyle/>
        <a:p>
          <a:endParaRPr lang="es-CO">
            <a:solidFill>
              <a:schemeClr val="tx1"/>
            </a:solidFill>
          </a:endParaRPr>
        </a:p>
      </dgm:t>
    </dgm:pt>
    <dgm:pt modelId="{9B7FBE96-3292-4F76-9305-92FFDD5F6028}">
      <dgm:prSet/>
      <dgm:spPr/>
      <dgm:t>
        <a:bodyPr/>
        <a:lstStyle/>
        <a:p>
          <a:pPr algn="l"/>
          <a:endParaRPr lang="es-ES" b="0" dirty="0">
            <a:solidFill>
              <a:schemeClr val="tx1"/>
            </a:solidFill>
          </a:endParaRPr>
        </a:p>
      </dgm:t>
    </dgm:pt>
    <dgm:pt modelId="{4D25BF00-FFF5-4816-ABE8-A085ED158BEC}" type="parTrans" cxnId="{1BC9FC34-94A4-4779-8371-332FA9103C6E}">
      <dgm:prSet/>
      <dgm:spPr/>
      <dgm:t>
        <a:bodyPr/>
        <a:lstStyle/>
        <a:p>
          <a:endParaRPr lang="es-CO">
            <a:solidFill>
              <a:schemeClr val="tx1"/>
            </a:solidFill>
          </a:endParaRPr>
        </a:p>
      </dgm:t>
    </dgm:pt>
    <dgm:pt modelId="{4F95B207-B57D-455D-AB87-76FA79FA3713}" type="sibTrans" cxnId="{1BC9FC34-94A4-4779-8371-332FA9103C6E}">
      <dgm:prSet/>
      <dgm:spPr/>
      <dgm:t>
        <a:bodyPr/>
        <a:lstStyle/>
        <a:p>
          <a:endParaRPr lang="es-CO">
            <a:solidFill>
              <a:schemeClr val="tx1"/>
            </a:solidFill>
          </a:endParaRPr>
        </a:p>
      </dgm:t>
    </dgm:pt>
    <dgm:pt modelId="{20C7F1BD-7286-437F-AE81-EC307859C566}" type="pres">
      <dgm:prSet presAssocID="{CB395F7A-D10A-41BD-9FB6-346925296B9E}" presName="diagram" presStyleCnt="0">
        <dgm:presLayoutVars>
          <dgm:dir/>
          <dgm:animLvl val="lvl"/>
          <dgm:resizeHandles val="exact"/>
        </dgm:presLayoutVars>
      </dgm:prSet>
      <dgm:spPr/>
      <dgm:t>
        <a:bodyPr/>
        <a:lstStyle/>
        <a:p>
          <a:endParaRPr lang="es-CO"/>
        </a:p>
      </dgm:t>
    </dgm:pt>
    <dgm:pt modelId="{E9FB570E-91D7-4975-9009-A608169167F0}" type="pres">
      <dgm:prSet presAssocID="{A55CD827-7257-4BA6-AB6C-42AEF005D59C}" presName="compNode" presStyleCnt="0"/>
      <dgm:spPr/>
    </dgm:pt>
    <dgm:pt modelId="{02BB7563-6945-41B1-BB94-C3C46FAEE117}" type="pres">
      <dgm:prSet presAssocID="{A55CD827-7257-4BA6-AB6C-42AEF005D59C}" presName="childRect" presStyleLbl="bgAcc1" presStyleIdx="0" presStyleCnt="4">
        <dgm:presLayoutVars>
          <dgm:bulletEnabled val="1"/>
        </dgm:presLayoutVars>
      </dgm:prSet>
      <dgm:spPr/>
      <dgm:t>
        <a:bodyPr/>
        <a:lstStyle/>
        <a:p>
          <a:endParaRPr lang="es-CO"/>
        </a:p>
      </dgm:t>
    </dgm:pt>
    <dgm:pt modelId="{A6D45BBF-60D0-4BD5-B3EA-4608F99C6D34}" type="pres">
      <dgm:prSet presAssocID="{A55CD827-7257-4BA6-AB6C-42AEF005D59C}" presName="parentText" presStyleLbl="node1" presStyleIdx="0" presStyleCnt="0">
        <dgm:presLayoutVars>
          <dgm:chMax val="0"/>
          <dgm:bulletEnabled val="1"/>
        </dgm:presLayoutVars>
      </dgm:prSet>
      <dgm:spPr/>
      <dgm:t>
        <a:bodyPr/>
        <a:lstStyle/>
        <a:p>
          <a:endParaRPr lang="es-CO"/>
        </a:p>
      </dgm:t>
    </dgm:pt>
    <dgm:pt modelId="{97DFBBFF-1866-48BA-BF56-C227A3D95395}" type="pres">
      <dgm:prSet presAssocID="{A55CD827-7257-4BA6-AB6C-42AEF005D59C}" presName="parentRect" presStyleLbl="alignNode1" presStyleIdx="0" presStyleCnt="4"/>
      <dgm:spPr/>
      <dgm:t>
        <a:bodyPr/>
        <a:lstStyle/>
        <a:p>
          <a:endParaRPr lang="es-CO"/>
        </a:p>
      </dgm:t>
    </dgm:pt>
    <dgm:pt modelId="{93D4522A-42E7-4BFA-BC19-CE52737DBBEF}" type="pres">
      <dgm:prSet presAssocID="{A55CD827-7257-4BA6-AB6C-42AEF005D59C}" presName="adorn" presStyleLbl="fgAccFollowNod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7D9BC2A3-F532-493A-866A-D16B55D3BA79}" type="pres">
      <dgm:prSet presAssocID="{7BD2A81E-7070-4DB9-9BFA-3E06040678A7}" presName="sibTrans" presStyleLbl="sibTrans2D1" presStyleIdx="0" presStyleCnt="0"/>
      <dgm:spPr/>
      <dgm:t>
        <a:bodyPr/>
        <a:lstStyle/>
        <a:p>
          <a:endParaRPr lang="es-CO"/>
        </a:p>
      </dgm:t>
    </dgm:pt>
    <dgm:pt modelId="{1521361C-A626-4A11-8E56-A7D5A787EF3B}" type="pres">
      <dgm:prSet presAssocID="{E02715C9-1085-4D24-8C9C-532C18BF3596}" presName="compNode" presStyleCnt="0"/>
      <dgm:spPr/>
    </dgm:pt>
    <dgm:pt modelId="{9467F0CA-B5E4-4594-A4A8-AB921191E1A2}" type="pres">
      <dgm:prSet presAssocID="{E02715C9-1085-4D24-8C9C-532C18BF3596}" presName="childRect" presStyleLbl="bgAcc1" presStyleIdx="1" presStyleCnt="4" custLinFactNeighborX="1010">
        <dgm:presLayoutVars>
          <dgm:bulletEnabled val="1"/>
        </dgm:presLayoutVars>
      </dgm:prSet>
      <dgm:spPr/>
      <dgm:t>
        <a:bodyPr/>
        <a:lstStyle/>
        <a:p>
          <a:endParaRPr lang="es-CO"/>
        </a:p>
      </dgm:t>
    </dgm:pt>
    <dgm:pt modelId="{2522ECF1-C11C-4847-B53D-6A50EC5A5AEF}" type="pres">
      <dgm:prSet presAssocID="{E02715C9-1085-4D24-8C9C-532C18BF3596}" presName="parentText" presStyleLbl="node1" presStyleIdx="0" presStyleCnt="0">
        <dgm:presLayoutVars>
          <dgm:chMax val="0"/>
          <dgm:bulletEnabled val="1"/>
        </dgm:presLayoutVars>
      </dgm:prSet>
      <dgm:spPr/>
      <dgm:t>
        <a:bodyPr/>
        <a:lstStyle/>
        <a:p>
          <a:endParaRPr lang="es-CO"/>
        </a:p>
      </dgm:t>
    </dgm:pt>
    <dgm:pt modelId="{BD878991-9DF9-4FA4-87CD-249F968A3E16}" type="pres">
      <dgm:prSet presAssocID="{E02715C9-1085-4D24-8C9C-532C18BF3596}" presName="parentRect" presStyleLbl="alignNode1" presStyleIdx="1" presStyleCnt="4"/>
      <dgm:spPr/>
      <dgm:t>
        <a:bodyPr/>
        <a:lstStyle/>
        <a:p>
          <a:endParaRPr lang="es-CO"/>
        </a:p>
      </dgm:t>
    </dgm:pt>
    <dgm:pt modelId="{01821EA0-4925-4CFC-9F16-CFF515D7FA44}" type="pres">
      <dgm:prSet presAssocID="{E02715C9-1085-4D24-8C9C-532C18BF3596}" presName="adorn" presStyleLbl="fgAccFollowNod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pt>
    <dgm:pt modelId="{90137CC7-531D-40AC-AA4C-B35998EBC2B6}" type="pres">
      <dgm:prSet presAssocID="{E141FE9B-9128-438E-80C4-4DD8CBBEFFF7}" presName="sibTrans" presStyleLbl="sibTrans2D1" presStyleIdx="0" presStyleCnt="0"/>
      <dgm:spPr/>
      <dgm:t>
        <a:bodyPr/>
        <a:lstStyle/>
        <a:p>
          <a:endParaRPr lang="es-CO"/>
        </a:p>
      </dgm:t>
    </dgm:pt>
    <dgm:pt modelId="{28967A94-F3DE-4C5C-B4C0-AB425CBD863C}" type="pres">
      <dgm:prSet presAssocID="{410420C2-E512-4B85-A3D2-8130FCFF1188}" presName="compNode" presStyleCnt="0"/>
      <dgm:spPr/>
    </dgm:pt>
    <dgm:pt modelId="{9DC53521-C7A1-46CF-997E-61A06D20D4E9}" type="pres">
      <dgm:prSet presAssocID="{410420C2-E512-4B85-A3D2-8130FCFF1188}" presName="childRect" presStyleLbl="bgAcc1" presStyleIdx="2" presStyleCnt="4" custScaleY="37545">
        <dgm:presLayoutVars>
          <dgm:bulletEnabled val="1"/>
        </dgm:presLayoutVars>
      </dgm:prSet>
      <dgm:spPr/>
      <dgm:t>
        <a:bodyPr/>
        <a:lstStyle/>
        <a:p>
          <a:endParaRPr lang="es-CO"/>
        </a:p>
      </dgm:t>
    </dgm:pt>
    <dgm:pt modelId="{BDCEE8B8-F460-4D0D-887F-CCDEE989D7BE}" type="pres">
      <dgm:prSet presAssocID="{410420C2-E512-4B85-A3D2-8130FCFF1188}" presName="parentText" presStyleLbl="node1" presStyleIdx="0" presStyleCnt="0">
        <dgm:presLayoutVars>
          <dgm:chMax val="0"/>
          <dgm:bulletEnabled val="1"/>
        </dgm:presLayoutVars>
      </dgm:prSet>
      <dgm:spPr/>
      <dgm:t>
        <a:bodyPr/>
        <a:lstStyle/>
        <a:p>
          <a:endParaRPr lang="es-CO"/>
        </a:p>
      </dgm:t>
    </dgm:pt>
    <dgm:pt modelId="{D747E609-25B2-403C-9574-71D236D1D520}" type="pres">
      <dgm:prSet presAssocID="{410420C2-E512-4B85-A3D2-8130FCFF1188}" presName="parentRect" presStyleLbl="alignNode1" presStyleIdx="2" presStyleCnt="4" custLinFactNeighborY="-69361"/>
      <dgm:spPr/>
      <dgm:t>
        <a:bodyPr/>
        <a:lstStyle/>
        <a:p>
          <a:endParaRPr lang="es-CO"/>
        </a:p>
      </dgm:t>
    </dgm:pt>
    <dgm:pt modelId="{18C798D0-6F74-4B82-80F6-D40F61CCB79D}" type="pres">
      <dgm:prSet presAssocID="{410420C2-E512-4B85-A3D2-8130FCFF1188}" presName="adorn" presStyleLbl="fgAccFollowNode1" presStyleIdx="2" presStyleCnt="4" custLinFactNeighborX="3348" custLinFactNeighborY="-63615"/>
      <dgm:spPr>
        <a:blipFill>
          <a:blip xmlns:r="http://schemas.openxmlformats.org/officeDocument/2006/relationships" r:embed="rId3">
            <a:extLst>
              <a:ext uri="{28A0092B-C50C-407E-A947-70E740481C1C}">
                <a14:useLocalDpi xmlns:a14="http://schemas.microsoft.com/office/drawing/2010/main" val="0"/>
              </a:ext>
            </a:extLst>
          </a:blip>
          <a:srcRect/>
          <a:stretch>
            <a:fillRect l="-48000" r="-48000"/>
          </a:stretch>
        </a:blipFill>
      </dgm:spPr>
    </dgm:pt>
    <dgm:pt modelId="{B397F9EB-DADA-4CD3-AA58-BB2A2D2EC6BC}" type="pres">
      <dgm:prSet presAssocID="{FC525F7E-A074-489E-98C2-2B1B80265E84}" presName="sibTrans" presStyleLbl="sibTrans2D1" presStyleIdx="0" presStyleCnt="0"/>
      <dgm:spPr/>
      <dgm:t>
        <a:bodyPr/>
        <a:lstStyle/>
        <a:p>
          <a:endParaRPr lang="es-CO"/>
        </a:p>
      </dgm:t>
    </dgm:pt>
    <dgm:pt modelId="{C6C27167-9D31-4231-8896-D06482910511}" type="pres">
      <dgm:prSet presAssocID="{8ECA4F0A-9E8A-4BF1-BF6D-42174A5230BC}" presName="compNode" presStyleCnt="0"/>
      <dgm:spPr/>
    </dgm:pt>
    <dgm:pt modelId="{75B4DD94-8D04-48B1-858C-520FB950DA21}" type="pres">
      <dgm:prSet presAssocID="{8ECA4F0A-9E8A-4BF1-BF6D-42174A5230BC}" presName="childRect" presStyleLbl="bgAcc1" presStyleIdx="3" presStyleCnt="4" custScaleY="37545">
        <dgm:presLayoutVars>
          <dgm:bulletEnabled val="1"/>
        </dgm:presLayoutVars>
      </dgm:prSet>
      <dgm:spPr/>
      <dgm:t>
        <a:bodyPr/>
        <a:lstStyle/>
        <a:p>
          <a:endParaRPr lang="es-CO"/>
        </a:p>
      </dgm:t>
    </dgm:pt>
    <dgm:pt modelId="{5A6037FC-0970-4D70-B814-8D2B5662CC87}" type="pres">
      <dgm:prSet presAssocID="{8ECA4F0A-9E8A-4BF1-BF6D-42174A5230BC}" presName="parentText" presStyleLbl="node1" presStyleIdx="0" presStyleCnt="0">
        <dgm:presLayoutVars>
          <dgm:chMax val="0"/>
          <dgm:bulletEnabled val="1"/>
        </dgm:presLayoutVars>
      </dgm:prSet>
      <dgm:spPr/>
      <dgm:t>
        <a:bodyPr/>
        <a:lstStyle/>
        <a:p>
          <a:endParaRPr lang="es-CO"/>
        </a:p>
      </dgm:t>
    </dgm:pt>
    <dgm:pt modelId="{57CE00EA-60E1-4B59-9338-DF6C58F95F85}" type="pres">
      <dgm:prSet presAssocID="{8ECA4F0A-9E8A-4BF1-BF6D-42174A5230BC}" presName="parentRect" presStyleLbl="alignNode1" presStyleIdx="3" presStyleCnt="4" custLinFactNeighborY="-69361"/>
      <dgm:spPr/>
      <dgm:t>
        <a:bodyPr/>
        <a:lstStyle/>
        <a:p>
          <a:endParaRPr lang="es-CO"/>
        </a:p>
      </dgm:t>
    </dgm:pt>
    <dgm:pt modelId="{0FD12213-793D-43D3-858C-16279626F160}" type="pres">
      <dgm:prSet presAssocID="{8ECA4F0A-9E8A-4BF1-BF6D-42174A5230BC}" presName="adorn" presStyleLbl="fgAccFollowNode1" presStyleIdx="3" presStyleCnt="4" custLinFactNeighborX="3348" custLinFactNeighborY="-63615"/>
      <dgm:spPr>
        <a:blipFill>
          <a:blip xmlns:r="http://schemas.openxmlformats.org/officeDocument/2006/relationships" r:embed="rId4">
            <a:extLst>
              <a:ext uri="{28A0092B-C50C-407E-A947-70E740481C1C}">
                <a14:useLocalDpi xmlns:a14="http://schemas.microsoft.com/office/drawing/2010/main" val="0"/>
              </a:ext>
            </a:extLst>
          </a:blip>
          <a:srcRect/>
          <a:stretch>
            <a:fillRect l="-3000" r="-3000"/>
          </a:stretch>
        </a:blipFill>
      </dgm:spPr>
    </dgm:pt>
  </dgm:ptLst>
  <dgm:cxnLst>
    <dgm:cxn modelId="{09EB637F-1203-46D5-B712-047A59EC15B4}" type="presOf" srcId="{8ECA4F0A-9E8A-4BF1-BF6D-42174A5230BC}" destId="{57CE00EA-60E1-4B59-9338-DF6C58F95F85}" srcOrd="1" destOrd="0" presId="urn:microsoft.com/office/officeart/2005/8/layout/bList2"/>
    <dgm:cxn modelId="{DFC2F74C-908C-40F6-8645-D37602A6E6ED}" type="presOf" srcId="{FC525F7E-A074-489E-98C2-2B1B80265E84}" destId="{B397F9EB-DADA-4CD3-AA58-BB2A2D2EC6BC}" srcOrd="0" destOrd="0" presId="urn:microsoft.com/office/officeart/2005/8/layout/bList2"/>
    <dgm:cxn modelId="{4B26C659-C95B-4A35-A40B-7E10B95D3014}" type="presOf" srcId="{D74E86B7-08F5-4B56-AF89-5E015AB1A155}" destId="{9467F0CA-B5E4-4594-A4A8-AB921191E1A2}" srcOrd="0" destOrd="1" presId="urn:microsoft.com/office/officeart/2005/8/layout/bList2"/>
    <dgm:cxn modelId="{05D01220-EE37-4B75-B04B-A7219C3887C5}" type="presOf" srcId="{A55CD827-7257-4BA6-AB6C-42AEF005D59C}" destId="{97DFBBFF-1866-48BA-BF56-C227A3D95395}" srcOrd="1" destOrd="0" presId="urn:microsoft.com/office/officeart/2005/8/layout/bList2"/>
    <dgm:cxn modelId="{5FF3F620-44AB-4E5E-B7A5-DD7ABA61949A}" srcId="{410420C2-E512-4B85-A3D2-8130FCFF1188}" destId="{4DDCD1F9-8184-4860-9F01-CEC387D1D965}" srcOrd="0" destOrd="0" parTransId="{6465C1CF-5FDF-4533-AED4-7514A0DC470F}" sibTransId="{F12A7B17-9D3F-4198-B9B4-1A607BDDF1C1}"/>
    <dgm:cxn modelId="{2903F48F-7D97-490C-9BD2-755181A8D8F5}" type="presOf" srcId="{8ECA4F0A-9E8A-4BF1-BF6D-42174A5230BC}" destId="{5A6037FC-0970-4D70-B814-8D2B5662CC87}" srcOrd="0" destOrd="0" presId="urn:microsoft.com/office/officeart/2005/8/layout/bList2"/>
    <dgm:cxn modelId="{48FC78A2-B61B-40B0-BC3F-3FEE5D9926F9}" srcId="{A55CD827-7257-4BA6-AB6C-42AEF005D59C}" destId="{84E284D0-0EAD-4ECF-81A3-D3435F7F70C6}" srcOrd="0" destOrd="0" parTransId="{9CBA36C9-7E96-43AD-9274-91E09052CF13}" sibTransId="{59ADA98D-EAC4-4807-854E-FBC3929AEAA1}"/>
    <dgm:cxn modelId="{D4DDAA8A-72B0-4759-A844-8AA9F016300B}" type="presOf" srcId="{5DD60538-D906-4E85-A6B8-B7336D568FE5}" destId="{9467F0CA-B5E4-4594-A4A8-AB921191E1A2}" srcOrd="0" destOrd="0" presId="urn:microsoft.com/office/officeart/2005/8/layout/bList2"/>
    <dgm:cxn modelId="{29EDE5E7-2404-41AA-B519-84FDC6556A36}" type="presOf" srcId="{E02715C9-1085-4D24-8C9C-532C18BF3596}" destId="{BD878991-9DF9-4FA4-87CD-249F968A3E16}" srcOrd="1" destOrd="0" presId="urn:microsoft.com/office/officeart/2005/8/layout/bList2"/>
    <dgm:cxn modelId="{CAB23F38-FF82-4F0D-85C0-379FFFBBD449}" srcId="{8ECA4F0A-9E8A-4BF1-BF6D-42174A5230BC}" destId="{2CBFBAE1-12F7-4A02-94DD-8A65FFB9873E}" srcOrd="0" destOrd="0" parTransId="{6C508FA4-11D2-4ED8-A317-097293E48C0A}" sibTransId="{EC9436CD-DED7-4341-BBCE-D4E50CDBCBB6}"/>
    <dgm:cxn modelId="{8EF77131-5EE2-4232-A83B-D9E569B29CFD}" srcId="{E02715C9-1085-4D24-8C9C-532C18BF3596}" destId="{796F9301-A433-48C1-8917-0A07AC66BC10}" srcOrd="2" destOrd="0" parTransId="{DAD13D39-1757-49CE-BC1A-19A7D5F2F6F4}" sibTransId="{0E134ECF-1FD3-4594-B848-4EE18058E137}"/>
    <dgm:cxn modelId="{514D95CF-131D-4712-A867-3E30CEF05FCC}" type="presOf" srcId="{410420C2-E512-4B85-A3D2-8130FCFF1188}" destId="{D747E609-25B2-403C-9574-71D236D1D520}" srcOrd="1" destOrd="0" presId="urn:microsoft.com/office/officeart/2005/8/layout/bList2"/>
    <dgm:cxn modelId="{13C12FF7-D3C8-48E0-9828-33FDE4AA8D4D}" srcId="{CB395F7A-D10A-41BD-9FB6-346925296B9E}" destId="{410420C2-E512-4B85-A3D2-8130FCFF1188}" srcOrd="2" destOrd="0" parTransId="{26D5D7E4-3BE9-4CAC-B83C-7B7FFE77F7F5}" sibTransId="{FC525F7E-A074-489E-98C2-2B1B80265E84}"/>
    <dgm:cxn modelId="{10EEAF6C-DDEB-424A-93AF-FFBF3A2E2B0B}" type="presOf" srcId="{7BD2A81E-7070-4DB9-9BFA-3E06040678A7}" destId="{7D9BC2A3-F532-493A-866A-D16B55D3BA79}" srcOrd="0" destOrd="0" presId="urn:microsoft.com/office/officeart/2005/8/layout/bList2"/>
    <dgm:cxn modelId="{6A3F9819-C2B8-4E06-A5AD-8B8B53A10C74}" srcId="{CB395F7A-D10A-41BD-9FB6-346925296B9E}" destId="{A55CD827-7257-4BA6-AB6C-42AEF005D59C}" srcOrd="0" destOrd="0" parTransId="{100BC01F-41B0-43EC-9F98-813E9994508A}" sibTransId="{7BD2A81E-7070-4DB9-9BFA-3E06040678A7}"/>
    <dgm:cxn modelId="{69000C30-73CD-4176-8710-24D8EA013D08}" srcId="{E02715C9-1085-4D24-8C9C-532C18BF3596}" destId="{5DD60538-D906-4E85-A6B8-B7336D568FE5}" srcOrd="0" destOrd="0" parTransId="{6896518B-B051-4606-8412-387E9124AFD4}" sibTransId="{04B005BE-662F-4F78-9BEF-DB82CFEB9000}"/>
    <dgm:cxn modelId="{9022274A-24F9-411E-9B37-E8860E910FB4}" srcId="{E02715C9-1085-4D24-8C9C-532C18BF3596}" destId="{D74E86B7-08F5-4B56-AF89-5E015AB1A155}" srcOrd="1" destOrd="0" parTransId="{1A1E7A27-89CE-4068-935C-854FF64BC459}" sibTransId="{CFCC3239-83C8-4D23-9263-CA9D8D5A1FE0}"/>
    <dgm:cxn modelId="{5A3631E9-4ECB-4130-A87D-A4A7AB0D2D62}" type="presOf" srcId="{E141FE9B-9128-438E-80C4-4DD8CBBEFFF7}" destId="{90137CC7-531D-40AC-AA4C-B35998EBC2B6}" srcOrd="0" destOrd="0" presId="urn:microsoft.com/office/officeart/2005/8/layout/bList2"/>
    <dgm:cxn modelId="{804FE2D4-11B2-474D-9C22-83E10B7E79E8}" type="presOf" srcId="{796F9301-A433-48C1-8917-0A07AC66BC10}" destId="{9467F0CA-B5E4-4594-A4A8-AB921191E1A2}" srcOrd="0" destOrd="2" presId="urn:microsoft.com/office/officeart/2005/8/layout/bList2"/>
    <dgm:cxn modelId="{50DF8902-0F21-44A0-AABA-075BECF75D4A}" srcId="{CB395F7A-D10A-41BD-9FB6-346925296B9E}" destId="{8ECA4F0A-9E8A-4BF1-BF6D-42174A5230BC}" srcOrd="3" destOrd="0" parTransId="{EDDA80BC-ECB5-4652-834B-978622D4C012}" sibTransId="{D2DA223E-C0B9-459B-ADF3-53C61242CEBC}"/>
    <dgm:cxn modelId="{5C3AF03B-AA01-4DE9-A782-4B2E5D594D20}" type="presOf" srcId="{A55CD827-7257-4BA6-AB6C-42AEF005D59C}" destId="{A6D45BBF-60D0-4BD5-B3EA-4608F99C6D34}" srcOrd="0" destOrd="0" presId="urn:microsoft.com/office/officeart/2005/8/layout/bList2"/>
    <dgm:cxn modelId="{EB9972EB-D8B6-4913-9FEB-9A4D30E9F2FD}" type="presOf" srcId="{E02715C9-1085-4D24-8C9C-532C18BF3596}" destId="{2522ECF1-C11C-4847-B53D-6A50EC5A5AEF}" srcOrd="0" destOrd="0" presId="urn:microsoft.com/office/officeart/2005/8/layout/bList2"/>
    <dgm:cxn modelId="{F6870787-B898-4EB8-8F3D-71AEC4B9B8A3}" type="presOf" srcId="{4DDCD1F9-8184-4860-9F01-CEC387D1D965}" destId="{9DC53521-C7A1-46CF-997E-61A06D20D4E9}" srcOrd="0" destOrd="0" presId="urn:microsoft.com/office/officeart/2005/8/layout/bList2"/>
    <dgm:cxn modelId="{BED3E4BB-FBA2-40D0-8E66-B362007763C8}" srcId="{CB395F7A-D10A-41BD-9FB6-346925296B9E}" destId="{E02715C9-1085-4D24-8C9C-532C18BF3596}" srcOrd="1" destOrd="0" parTransId="{7BA26B55-C979-449D-A942-9EEF2CFE4D13}" sibTransId="{E141FE9B-9128-438E-80C4-4DD8CBBEFFF7}"/>
    <dgm:cxn modelId="{986D0477-16E2-469A-A6E7-1D83C150734A}" type="presOf" srcId="{2CBFBAE1-12F7-4A02-94DD-8A65FFB9873E}" destId="{75B4DD94-8D04-48B1-858C-520FB950DA21}" srcOrd="0" destOrd="0" presId="urn:microsoft.com/office/officeart/2005/8/layout/bList2"/>
    <dgm:cxn modelId="{1BC9FC34-94A4-4779-8371-332FA9103C6E}" srcId="{A55CD827-7257-4BA6-AB6C-42AEF005D59C}" destId="{9B7FBE96-3292-4F76-9305-92FFDD5F6028}" srcOrd="1" destOrd="0" parTransId="{4D25BF00-FFF5-4816-ABE8-A085ED158BEC}" sibTransId="{4F95B207-B57D-455D-AB87-76FA79FA3713}"/>
    <dgm:cxn modelId="{CE9AA629-6855-4CC7-83F9-99584EDB004D}" type="presOf" srcId="{9B7FBE96-3292-4F76-9305-92FFDD5F6028}" destId="{02BB7563-6945-41B1-BB94-C3C46FAEE117}" srcOrd="0" destOrd="1" presId="urn:microsoft.com/office/officeart/2005/8/layout/bList2"/>
    <dgm:cxn modelId="{55D24EF1-FFEC-4106-B433-5592D32ECBE5}" type="presOf" srcId="{CB395F7A-D10A-41BD-9FB6-346925296B9E}" destId="{20C7F1BD-7286-437F-AE81-EC307859C566}" srcOrd="0" destOrd="0" presId="urn:microsoft.com/office/officeart/2005/8/layout/bList2"/>
    <dgm:cxn modelId="{B4E81C52-C530-4805-9352-95E63E8E89C8}" type="presOf" srcId="{84E284D0-0EAD-4ECF-81A3-D3435F7F70C6}" destId="{02BB7563-6945-41B1-BB94-C3C46FAEE117}" srcOrd="0" destOrd="0" presId="urn:microsoft.com/office/officeart/2005/8/layout/bList2"/>
    <dgm:cxn modelId="{EDCD7B9E-E83C-4B5E-B364-86ED12983F30}" type="presOf" srcId="{410420C2-E512-4B85-A3D2-8130FCFF1188}" destId="{BDCEE8B8-F460-4D0D-887F-CCDEE989D7BE}" srcOrd="0" destOrd="0" presId="urn:microsoft.com/office/officeart/2005/8/layout/bList2"/>
    <dgm:cxn modelId="{2E01A4E9-757B-4E32-B338-556E36E831D5}" type="presParOf" srcId="{20C7F1BD-7286-437F-AE81-EC307859C566}" destId="{E9FB570E-91D7-4975-9009-A608169167F0}" srcOrd="0" destOrd="0" presId="urn:microsoft.com/office/officeart/2005/8/layout/bList2"/>
    <dgm:cxn modelId="{51250D98-1C18-4F13-9A12-0D0B3E9C510F}" type="presParOf" srcId="{E9FB570E-91D7-4975-9009-A608169167F0}" destId="{02BB7563-6945-41B1-BB94-C3C46FAEE117}" srcOrd="0" destOrd="0" presId="urn:microsoft.com/office/officeart/2005/8/layout/bList2"/>
    <dgm:cxn modelId="{0FBC54E1-F369-4F25-A648-285C991C3923}" type="presParOf" srcId="{E9FB570E-91D7-4975-9009-A608169167F0}" destId="{A6D45BBF-60D0-4BD5-B3EA-4608F99C6D34}" srcOrd="1" destOrd="0" presId="urn:microsoft.com/office/officeart/2005/8/layout/bList2"/>
    <dgm:cxn modelId="{CE4AC95A-9BE1-46B8-BF90-02AD033D013F}" type="presParOf" srcId="{E9FB570E-91D7-4975-9009-A608169167F0}" destId="{97DFBBFF-1866-48BA-BF56-C227A3D95395}" srcOrd="2" destOrd="0" presId="urn:microsoft.com/office/officeart/2005/8/layout/bList2"/>
    <dgm:cxn modelId="{4473854D-3BAF-4181-888C-A48FE3CAACA6}" type="presParOf" srcId="{E9FB570E-91D7-4975-9009-A608169167F0}" destId="{93D4522A-42E7-4BFA-BC19-CE52737DBBEF}" srcOrd="3" destOrd="0" presId="urn:microsoft.com/office/officeart/2005/8/layout/bList2"/>
    <dgm:cxn modelId="{72C081DD-722C-48D9-996C-89C710BEBDFC}" type="presParOf" srcId="{20C7F1BD-7286-437F-AE81-EC307859C566}" destId="{7D9BC2A3-F532-493A-866A-D16B55D3BA79}" srcOrd="1" destOrd="0" presId="urn:microsoft.com/office/officeart/2005/8/layout/bList2"/>
    <dgm:cxn modelId="{2DBB5D80-C12C-4583-9341-C9BB710756A7}" type="presParOf" srcId="{20C7F1BD-7286-437F-AE81-EC307859C566}" destId="{1521361C-A626-4A11-8E56-A7D5A787EF3B}" srcOrd="2" destOrd="0" presId="urn:microsoft.com/office/officeart/2005/8/layout/bList2"/>
    <dgm:cxn modelId="{9C90598C-F531-4DC7-AC19-DA7B4817DE48}" type="presParOf" srcId="{1521361C-A626-4A11-8E56-A7D5A787EF3B}" destId="{9467F0CA-B5E4-4594-A4A8-AB921191E1A2}" srcOrd="0" destOrd="0" presId="urn:microsoft.com/office/officeart/2005/8/layout/bList2"/>
    <dgm:cxn modelId="{880075BB-2B11-4957-B8FB-AFEB43835B1D}" type="presParOf" srcId="{1521361C-A626-4A11-8E56-A7D5A787EF3B}" destId="{2522ECF1-C11C-4847-B53D-6A50EC5A5AEF}" srcOrd="1" destOrd="0" presId="urn:microsoft.com/office/officeart/2005/8/layout/bList2"/>
    <dgm:cxn modelId="{F3137C12-E5AF-4341-B153-DB987C29C712}" type="presParOf" srcId="{1521361C-A626-4A11-8E56-A7D5A787EF3B}" destId="{BD878991-9DF9-4FA4-87CD-249F968A3E16}" srcOrd="2" destOrd="0" presId="urn:microsoft.com/office/officeart/2005/8/layout/bList2"/>
    <dgm:cxn modelId="{B4DA7C38-4B29-498F-958C-26BA97B5701D}" type="presParOf" srcId="{1521361C-A626-4A11-8E56-A7D5A787EF3B}" destId="{01821EA0-4925-4CFC-9F16-CFF515D7FA44}" srcOrd="3" destOrd="0" presId="urn:microsoft.com/office/officeart/2005/8/layout/bList2"/>
    <dgm:cxn modelId="{93B4CB36-C74F-42D7-A7FD-B357036AC932}" type="presParOf" srcId="{20C7F1BD-7286-437F-AE81-EC307859C566}" destId="{90137CC7-531D-40AC-AA4C-B35998EBC2B6}" srcOrd="3" destOrd="0" presId="urn:microsoft.com/office/officeart/2005/8/layout/bList2"/>
    <dgm:cxn modelId="{DCB1F065-9730-4E03-96A9-0F3FCA7348F2}" type="presParOf" srcId="{20C7F1BD-7286-437F-AE81-EC307859C566}" destId="{28967A94-F3DE-4C5C-B4C0-AB425CBD863C}" srcOrd="4" destOrd="0" presId="urn:microsoft.com/office/officeart/2005/8/layout/bList2"/>
    <dgm:cxn modelId="{41DB0AA2-8EE1-4170-B170-332A0366BE9F}" type="presParOf" srcId="{28967A94-F3DE-4C5C-B4C0-AB425CBD863C}" destId="{9DC53521-C7A1-46CF-997E-61A06D20D4E9}" srcOrd="0" destOrd="0" presId="urn:microsoft.com/office/officeart/2005/8/layout/bList2"/>
    <dgm:cxn modelId="{7F1E9FFD-3A59-4989-97F2-94AB9F2267EB}" type="presParOf" srcId="{28967A94-F3DE-4C5C-B4C0-AB425CBD863C}" destId="{BDCEE8B8-F460-4D0D-887F-CCDEE989D7BE}" srcOrd="1" destOrd="0" presId="urn:microsoft.com/office/officeart/2005/8/layout/bList2"/>
    <dgm:cxn modelId="{5C2050B2-8F51-47DD-8382-F9DF56EAE0A9}" type="presParOf" srcId="{28967A94-F3DE-4C5C-B4C0-AB425CBD863C}" destId="{D747E609-25B2-403C-9574-71D236D1D520}" srcOrd="2" destOrd="0" presId="urn:microsoft.com/office/officeart/2005/8/layout/bList2"/>
    <dgm:cxn modelId="{E76D2FCB-40BD-46FE-8796-A948E29D7589}" type="presParOf" srcId="{28967A94-F3DE-4C5C-B4C0-AB425CBD863C}" destId="{18C798D0-6F74-4B82-80F6-D40F61CCB79D}" srcOrd="3" destOrd="0" presId="urn:microsoft.com/office/officeart/2005/8/layout/bList2"/>
    <dgm:cxn modelId="{29763A8C-4492-4389-94F9-B9D71138D8A7}" type="presParOf" srcId="{20C7F1BD-7286-437F-AE81-EC307859C566}" destId="{B397F9EB-DADA-4CD3-AA58-BB2A2D2EC6BC}" srcOrd="5" destOrd="0" presId="urn:microsoft.com/office/officeart/2005/8/layout/bList2"/>
    <dgm:cxn modelId="{3A960CC3-9A9A-44B4-9021-7D3D78E8FDF7}" type="presParOf" srcId="{20C7F1BD-7286-437F-AE81-EC307859C566}" destId="{C6C27167-9D31-4231-8896-D06482910511}" srcOrd="6" destOrd="0" presId="urn:microsoft.com/office/officeart/2005/8/layout/bList2"/>
    <dgm:cxn modelId="{EF65D453-41D0-4A20-A071-C8A415F89B7C}" type="presParOf" srcId="{C6C27167-9D31-4231-8896-D06482910511}" destId="{75B4DD94-8D04-48B1-858C-520FB950DA21}" srcOrd="0" destOrd="0" presId="urn:microsoft.com/office/officeart/2005/8/layout/bList2"/>
    <dgm:cxn modelId="{671D49ED-5B87-4416-917A-056A8CFDA074}" type="presParOf" srcId="{C6C27167-9D31-4231-8896-D06482910511}" destId="{5A6037FC-0970-4D70-B814-8D2B5662CC87}" srcOrd="1" destOrd="0" presId="urn:microsoft.com/office/officeart/2005/8/layout/bList2"/>
    <dgm:cxn modelId="{C3E08902-3C32-497E-AE9F-7D7CBEE4611D}" type="presParOf" srcId="{C6C27167-9D31-4231-8896-D06482910511}" destId="{57CE00EA-60E1-4B59-9338-DF6C58F95F85}" srcOrd="2" destOrd="0" presId="urn:microsoft.com/office/officeart/2005/8/layout/bList2"/>
    <dgm:cxn modelId="{41130B3F-5072-44F5-BD3B-C1CF344EFDFC}" type="presParOf" srcId="{C6C27167-9D31-4231-8896-D06482910511}" destId="{0FD12213-793D-43D3-858C-16279626F160}"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B395F7A-D10A-41BD-9FB6-346925296B9E}" type="doc">
      <dgm:prSet loTypeId="urn:microsoft.com/office/officeart/2005/8/layout/bList2" loCatId="list" qsTypeId="urn:microsoft.com/office/officeart/2005/8/quickstyle/simple2" qsCatId="simple" csTypeId="urn:microsoft.com/office/officeart/2005/8/colors/accent2_2" csCatId="accent2" phldr="1"/>
      <dgm:spPr/>
      <dgm:t>
        <a:bodyPr/>
        <a:lstStyle/>
        <a:p>
          <a:endParaRPr lang="es-ES"/>
        </a:p>
      </dgm:t>
    </dgm:pt>
    <dgm:pt modelId="{A55CD827-7257-4BA6-AB6C-42AEF005D59C}">
      <dgm:prSet custT="1"/>
      <dgm:spPr/>
      <dgm:t>
        <a:bodyPr/>
        <a:lstStyle/>
        <a:p>
          <a:pPr algn="l"/>
          <a:r>
            <a:rPr lang="es-ES" sz="1100" b="1" dirty="0">
              <a:solidFill>
                <a:schemeClr val="tx1">
                  <a:lumMod val="85000"/>
                  <a:lumOff val="15000"/>
                </a:schemeClr>
              </a:solidFill>
            </a:rPr>
            <a:t>INDICADORES ECONÓMICOS</a:t>
          </a:r>
        </a:p>
      </dgm:t>
    </dgm:pt>
    <dgm:pt modelId="{100BC01F-41B0-43EC-9F98-813E9994508A}" type="parTrans" cxnId="{6A3F9819-C2B8-4E06-A5AD-8B8B53A10C74}">
      <dgm:prSet/>
      <dgm:spPr/>
      <dgm:t>
        <a:bodyPr/>
        <a:lstStyle/>
        <a:p>
          <a:endParaRPr lang="es-ES"/>
        </a:p>
      </dgm:t>
    </dgm:pt>
    <dgm:pt modelId="{7BD2A81E-7070-4DB9-9BFA-3E06040678A7}" type="sibTrans" cxnId="{6A3F9819-C2B8-4E06-A5AD-8B8B53A10C74}">
      <dgm:prSet/>
      <dgm:spPr/>
      <dgm:t>
        <a:bodyPr/>
        <a:lstStyle/>
        <a:p>
          <a:endParaRPr lang="es-ES"/>
        </a:p>
      </dgm:t>
    </dgm:pt>
    <dgm:pt modelId="{E02715C9-1085-4D24-8C9C-532C18BF3596}">
      <dgm:prSet custT="1"/>
      <dgm:spPr/>
      <dgm:t>
        <a:bodyPr/>
        <a:lstStyle/>
        <a:p>
          <a:pPr algn="l"/>
          <a:r>
            <a:rPr lang="es-ES" sz="1100" b="1" dirty="0" smtClean="0">
              <a:solidFill>
                <a:schemeClr val="tx1">
                  <a:lumMod val="85000"/>
                  <a:lumOff val="15000"/>
                </a:schemeClr>
              </a:solidFill>
            </a:rPr>
            <a:t>FATORES PRODUCTIVOS</a:t>
          </a:r>
          <a:endParaRPr lang="es-ES" sz="1100" b="1" dirty="0">
            <a:solidFill>
              <a:schemeClr val="tx1">
                <a:lumMod val="85000"/>
                <a:lumOff val="15000"/>
              </a:schemeClr>
            </a:solidFill>
          </a:endParaRPr>
        </a:p>
      </dgm:t>
    </dgm:pt>
    <dgm:pt modelId="{7BA26B55-C979-449D-A942-9EEF2CFE4D13}" type="parTrans" cxnId="{BED3E4BB-FBA2-40D0-8E66-B362007763C8}">
      <dgm:prSet/>
      <dgm:spPr/>
      <dgm:t>
        <a:bodyPr/>
        <a:lstStyle/>
        <a:p>
          <a:endParaRPr lang="es-ES"/>
        </a:p>
      </dgm:t>
    </dgm:pt>
    <dgm:pt modelId="{E141FE9B-9128-438E-80C4-4DD8CBBEFFF7}" type="sibTrans" cxnId="{BED3E4BB-FBA2-40D0-8E66-B362007763C8}">
      <dgm:prSet/>
      <dgm:spPr/>
      <dgm:t>
        <a:bodyPr/>
        <a:lstStyle/>
        <a:p>
          <a:endParaRPr lang="es-ES"/>
        </a:p>
      </dgm:t>
    </dgm:pt>
    <dgm:pt modelId="{410420C2-E512-4B85-A3D2-8130FCFF1188}">
      <dgm:prSet custT="1"/>
      <dgm:spPr/>
      <dgm:t>
        <a:bodyPr/>
        <a:lstStyle/>
        <a:p>
          <a:pPr algn="l"/>
          <a:r>
            <a:rPr lang="es-CO" sz="1100" b="1" dirty="0">
              <a:solidFill>
                <a:schemeClr val="tx1">
                  <a:lumMod val="85000"/>
                  <a:lumOff val="15000"/>
                </a:schemeClr>
              </a:solidFill>
            </a:rPr>
            <a:t>TAMAÑO  DE LA TIERRA RURAL</a:t>
          </a:r>
          <a:endParaRPr lang="es-ES" sz="1100" b="1" dirty="0">
            <a:solidFill>
              <a:schemeClr val="tx1">
                <a:lumMod val="85000"/>
                <a:lumOff val="15000"/>
              </a:schemeClr>
            </a:solidFill>
          </a:endParaRPr>
        </a:p>
      </dgm:t>
    </dgm:pt>
    <dgm:pt modelId="{26D5D7E4-3BE9-4CAC-B83C-7B7FFE77F7F5}" type="parTrans" cxnId="{13C12FF7-D3C8-48E0-9828-33FDE4AA8D4D}">
      <dgm:prSet/>
      <dgm:spPr/>
      <dgm:t>
        <a:bodyPr/>
        <a:lstStyle/>
        <a:p>
          <a:endParaRPr lang="es-ES"/>
        </a:p>
      </dgm:t>
    </dgm:pt>
    <dgm:pt modelId="{FC525F7E-A074-489E-98C2-2B1B80265E84}" type="sibTrans" cxnId="{13C12FF7-D3C8-48E0-9828-33FDE4AA8D4D}">
      <dgm:prSet/>
      <dgm:spPr/>
      <dgm:t>
        <a:bodyPr/>
        <a:lstStyle/>
        <a:p>
          <a:endParaRPr lang="es-ES"/>
        </a:p>
      </dgm:t>
    </dgm:pt>
    <dgm:pt modelId="{AE2EB4FC-0552-4A16-93DF-BD8381F52AD8}">
      <dgm:prSet custT="1"/>
      <dgm:spPr/>
      <dgm:t>
        <a:bodyPr/>
        <a:lstStyle/>
        <a:p>
          <a:pPr algn="l"/>
          <a:r>
            <a:rPr lang="es-CO" sz="1100" b="1" dirty="0">
              <a:solidFill>
                <a:schemeClr val="tx1">
                  <a:lumMod val="85000"/>
                  <a:lumOff val="15000"/>
                </a:schemeClr>
              </a:solidFill>
            </a:rPr>
            <a:t>INFRAESTRUCTURA Y LOGÍSTICA</a:t>
          </a:r>
          <a:endParaRPr lang="es-ES" sz="1100" b="1" dirty="0">
            <a:solidFill>
              <a:schemeClr val="tx1">
                <a:lumMod val="85000"/>
                <a:lumOff val="15000"/>
              </a:schemeClr>
            </a:solidFill>
          </a:endParaRPr>
        </a:p>
      </dgm:t>
    </dgm:pt>
    <dgm:pt modelId="{6307366C-9630-4892-88A4-36DF92FB56D7}" type="parTrans" cxnId="{B70EA3B6-9DE1-43AA-B230-68BC6E1329BE}">
      <dgm:prSet/>
      <dgm:spPr/>
      <dgm:t>
        <a:bodyPr/>
        <a:lstStyle/>
        <a:p>
          <a:endParaRPr lang="es-ES"/>
        </a:p>
      </dgm:t>
    </dgm:pt>
    <dgm:pt modelId="{D4006D3B-4BF2-474A-9574-0AE3D87DBE8D}" type="sibTrans" cxnId="{B70EA3B6-9DE1-43AA-B230-68BC6E1329BE}">
      <dgm:prSet/>
      <dgm:spPr/>
      <dgm:t>
        <a:bodyPr/>
        <a:lstStyle/>
        <a:p>
          <a:endParaRPr lang="es-ES"/>
        </a:p>
      </dgm:t>
    </dgm:pt>
    <dgm:pt modelId="{37E5FBCC-4522-486E-9CB3-7EA318148726}">
      <dgm:prSet custT="1"/>
      <dgm:spPr/>
      <dgm:t>
        <a:bodyPr/>
        <a:lstStyle/>
        <a:p>
          <a:pPr algn="l"/>
          <a:r>
            <a:rPr lang="es-ES" sz="1100" b="1" dirty="0">
              <a:solidFill>
                <a:schemeClr val="tx1"/>
              </a:solidFill>
            </a:rPr>
            <a:t>MERCADO LABORAL</a:t>
          </a:r>
        </a:p>
      </dgm:t>
    </dgm:pt>
    <dgm:pt modelId="{C58DF3DA-A5C2-492B-A57A-1F0D26B6C863}" type="parTrans" cxnId="{4FAC2225-1F10-4286-92D6-BDA028F412AF}">
      <dgm:prSet/>
      <dgm:spPr/>
      <dgm:t>
        <a:bodyPr/>
        <a:lstStyle/>
        <a:p>
          <a:endParaRPr lang="es-ES"/>
        </a:p>
      </dgm:t>
    </dgm:pt>
    <dgm:pt modelId="{BC6A81B0-23A6-4937-9AA5-E918B3BE03C7}" type="sibTrans" cxnId="{4FAC2225-1F10-4286-92D6-BDA028F412AF}">
      <dgm:prSet/>
      <dgm:spPr/>
      <dgm:t>
        <a:bodyPr/>
        <a:lstStyle/>
        <a:p>
          <a:endParaRPr lang="es-ES"/>
        </a:p>
      </dgm:t>
    </dgm:pt>
    <dgm:pt modelId="{4563B2AD-3502-413E-9350-4AAD61094804}">
      <dgm:prSet custT="1"/>
      <dgm:spPr/>
      <dgm:t>
        <a:bodyPr/>
        <a:lstStyle/>
        <a:p>
          <a:pPr algn="l"/>
          <a:r>
            <a:rPr lang="es-ES" sz="1100" b="1" dirty="0">
              <a:solidFill>
                <a:schemeClr val="tx1"/>
              </a:solidFill>
            </a:rPr>
            <a:t>SEGURIDAD CIUDADANA</a:t>
          </a:r>
        </a:p>
      </dgm:t>
    </dgm:pt>
    <dgm:pt modelId="{DF3B51EA-4029-4F4A-A7EF-5D42932CF286}" type="parTrans" cxnId="{F529D453-F114-485F-94E8-4A73F20470EC}">
      <dgm:prSet/>
      <dgm:spPr/>
      <dgm:t>
        <a:bodyPr/>
        <a:lstStyle/>
        <a:p>
          <a:endParaRPr lang="es-ES"/>
        </a:p>
      </dgm:t>
    </dgm:pt>
    <dgm:pt modelId="{37177AEE-1101-454B-9B5E-ABBEDF9AA1BC}" type="sibTrans" cxnId="{F529D453-F114-485F-94E8-4A73F20470EC}">
      <dgm:prSet/>
      <dgm:spPr/>
      <dgm:t>
        <a:bodyPr/>
        <a:lstStyle/>
        <a:p>
          <a:endParaRPr lang="es-ES"/>
        </a:p>
      </dgm:t>
    </dgm:pt>
    <dgm:pt modelId="{6AC62FF2-A83C-4792-BADF-43F9C614D77E}">
      <dgm:prSet custT="1"/>
      <dgm:spPr/>
      <dgm:t>
        <a:bodyPr/>
        <a:lstStyle/>
        <a:p>
          <a:pPr algn="l"/>
          <a:r>
            <a:rPr lang="es-ES" sz="1100" b="1" dirty="0" smtClean="0">
              <a:solidFill>
                <a:schemeClr val="tx1"/>
              </a:solidFill>
            </a:rPr>
            <a:t>INSTITUCIONALIDAD</a:t>
          </a:r>
          <a:endParaRPr lang="es-ES" sz="1100" b="1" dirty="0">
            <a:solidFill>
              <a:schemeClr val="tx1"/>
            </a:solidFill>
          </a:endParaRPr>
        </a:p>
      </dgm:t>
    </dgm:pt>
    <dgm:pt modelId="{8F876699-E4E1-49DD-AC15-2F1CC8381AE7}" type="parTrans" cxnId="{A7A2D862-DB3D-4EEE-8247-8E764C400C6E}">
      <dgm:prSet/>
      <dgm:spPr/>
      <dgm:t>
        <a:bodyPr/>
        <a:lstStyle/>
        <a:p>
          <a:endParaRPr lang="es-ES"/>
        </a:p>
      </dgm:t>
    </dgm:pt>
    <dgm:pt modelId="{53AC7344-FF49-4AA6-A61A-659F31B58562}" type="sibTrans" cxnId="{A7A2D862-DB3D-4EEE-8247-8E764C400C6E}">
      <dgm:prSet/>
      <dgm:spPr/>
      <dgm:t>
        <a:bodyPr/>
        <a:lstStyle/>
        <a:p>
          <a:endParaRPr lang="es-ES"/>
        </a:p>
      </dgm:t>
    </dgm:pt>
    <dgm:pt modelId="{5B326D2E-234D-46E1-A71B-7A66EB47EDDE}">
      <dgm:prSet custT="1"/>
      <dgm:spPr/>
      <dgm:t>
        <a:bodyPr/>
        <a:lstStyle/>
        <a:p>
          <a:pPr algn="l"/>
          <a:r>
            <a:rPr lang="es-ES" sz="1100" b="1" dirty="0" smtClean="0">
              <a:solidFill>
                <a:schemeClr val="tx1"/>
              </a:solidFill>
            </a:rPr>
            <a:t>BIENESTAS</a:t>
          </a:r>
          <a:r>
            <a:rPr lang="es-ES" sz="1100" b="1" baseline="0" dirty="0" smtClean="0">
              <a:solidFill>
                <a:schemeClr val="tx1"/>
              </a:solidFill>
            </a:rPr>
            <a:t> ECONÓMICO</a:t>
          </a:r>
          <a:endParaRPr lang="es-ES" sz="1100" b="1" dirty="0">
            <a:solidFill>
              <a:schemeClr val="tx1"/>
            </a:solidFill>
          </a:endParaRPr>
        </a:p>
      </dgm:t>
    </dgm:pt>
    <dgm:pt modelId="{F6B6A675-927D-4197-86D0-CE3D508C8C4F}" type="parTrans" cxnId="{38CB3882-A07C-407E-BF93-4BA25AC7E91F}">
      <dgm:prSet/>
      <dgm:spPr/>
      <dgm:t>
        <a:bodyPr/>
        <a:lstStyle/>
        <a:p>
          <a:endParaRPr lang="es-ES"/>
        </a:p>
      </dgm:t>
    </dgm:pt>
    <dgm:pt modelId="{8FF2CDDA-4F62-4A80-A390-531C731BC2D4}" type="sibTrans" cxnId="{38CB3882-A07C-407E-BF93-4BA25AC7E91F}">
      <dgm:prSet/>
      <dgm:spPr/>
      <dgm:t>
        <a:bodyPr/>
        <a:lstStyle/>
        <a:p>
          <a:endParaRPr lang="es-ES"/>
        </a:p>
      </dgm:t>
    </dgm:pt>
    <dgm:pt modelId="{84E284D0-0EAD-4ECF-81A3-D3435F7F70C6}">
      <dgm:prSet/>
      <dgm:spPr/>
      <dgm:t>
        <a:bodyPr/>
        <a:lstStyle/>
        <a:p>
          <a:pPr algn="l"/>
          <a:r>
            <a:rPr lang="es-ES" b="0" dirty="0" smtClean="0"/>
            <a:t>Incentivo a la Capitalización Rural (ICR) piña</a:t>
          </a:r>
          <a:endParaRPr lang="es-ES" b="0" dirty="0"/>
        </a:p>
      </dgm:t>
    </dgm:pt>
    <dgm:pt modelId="{9CBA36C9-7E96-43AD-9274-91E09052CF13}" type="parTrans" cxnId="{48FC78A2-B61B-40B0-BC3F-3FEE5D9926F9}">
      <dgm:prSet/>
      <dgm:spPr/>
      <dgm:t>
        <a:bodyPr/>
        <a:lstStyle/>
        <a:p>
          <a:endParaRPr lang="es-ES"/>
        </a:p>
      </dgm:t>
    </dgm:pt>
    <dgm:pt modelId="{59ADA98D-EAC4-4807-854E-FBC3929AEAA1}" type="sibTrans" cxnId="{48FC78A2-B61B-40B0-BC3F-3FEE5D9926F9}">
      <dgm:prSet/>
      <dgm:spPr/>
      <dgm:t>
        <a:bodyPr/>
        <a:lstStyle/>
        <a:p>
          <a:endParaRPr lang="es-ES"/>
        </a:p>
      </dgm:t>
    </dgm:pt>
    <dgm:pt modelId="{5DD60538-D906-4E85-A6B8-B7336D568FE5}">
      <dgm:prSet/>
      <dgm:spPr/>
      <dgm:t>
        <a:bodyPr/>
        <a:lstStyle/>
        <a:p>
          <a:pPr algn="l"/>
          <a:r>
            <a:rPr lang="es-ES" b="0" dirty="0" smtClean="0"/>
            <a:t>Rendimientos de producción de piña</a:t>
          </a:r>
          <a:endParaRPr lang="es-ES" b="0" dirty="0"/>
        </a:p>
      </dgm:t>
    </dgm:pt>
    <dgm:pt modelId="{6896518B-B051-4606-8412-387E9124AFD4}" type="parTrans" cxnId="{69000C30-73CD-4176-8710-24D8EA013D08}">
      <dgm:prSet/>
      <dgm:spPr/>
      <dgm:t>
        <a:bodyPr/>
        <a:lstStyle/>
        <a:p>
          <a:endParaRPr lang="es-ES"/>
        </a:p>
      </dgm:t>
    </dgm:pt>
    <dgm:pt modelId="{04B005BE-662F-4F78-9BEF-DB82CFEB9000}" type="sibTrans" cxnId="{69000C30-73CD-4176-8710-24D8EA013D08}">
      <dgm:prSet/>
      <dgm:spPr/>
      <dgm:t>
        <a:bodyPr/>
        <a:lstStyle/>
        <a:p>
          <a:endParaRPr lang="es-ES"/>
        </a:p>
      </dgm:t>
    </dgm:pt>
    <dgm:pt modelId="{4DDCD1F9-8184-4860-9F01-CEC387D1D965}">
      <dgm:prSet/>
      <dgm:spPr/>
      <dgm:t>
        <a:bodyPr/>
        <a:lstStyle/>
        <a:p>
          <a:pPr algn="l"/>
          <a:r>
            <a:rPr lang="es-ES" b="0" dirty="0" smtClean="0"/>
            <a:t>Tamaño tierra</a:t>
          </a:r>
          <a:endParaRPr lang="es-ES" b="0" dirty="0"/>
        </a:p>
      </dgm:t>
    </dgm:pt>
    <dgm:pt modelId="{6465C1CF-5FDF-4533-AED4-7514A0DC470F}" type="parTrans" cxnId="{5FF3F620-44AB-4E5E-B7A5-DD7ABA61949A}">
      <dgm:prSet/>
      <dgm:spPr/>
      <dgm:t>
        <a:bodyPr/>
        <a:lstStyle/>
        <a:p>
          <a:endParaRPr lang="es-ES"/>
        </a:p>
      </dgm:t>
    </dgm:pt>
    <dgm:pt modelId="{F12A7B17-9D3F-4198-B9B4-1A607BDDF1C1}" type="sibTrans" cxnId="{5FF3F620-44AB-4E5E-B7A5-DD7ABA61949A}">
      <dgm:prSet/>
      <dgm:spPr/>
      <dgm:t>
        <a:bodyPr/>
        <a:lstStyle/>
        <a:p>
          <a:endParaRPr lang="es-ES"/>
        </a:p>
      </dgm:t>
    </dgm:pt>
    <dgm:pt modelId="{D35CF31E-88EF-4065-9ED8-1C5208B4C522}">
      <dgm:prSet/>
      <dgm:spPr/>
      <dgm:t>
        <a:bodyPr/>
        <a:lstStyle/>
        <a:p>
          <a:pPr algn="l"/>
          <a:r>
            <a:rPr lang="es-ES" b="0" dirty="0" smtClean="0"/>
            <a:t>Cercanía centros de servicios</a:t>
          </a:r>
          <a:endParaRPr lang="es-ES" b="0" dirty="0"/>
        </a:p>
      </dgm:t>
    </dgm:pt>
    <dgm:pt modelId="{84937247-BDC5-4A44-99BF-9DE8764ECA16}" type="parTrans" cxnId="{088173D9-8D36-4616-9300-FFE17CD74CF3}">
      <dgm:prSet/>
      <dgm:spPr/>
      <dgm:t>
        <a:bodyPr/>
        <a:lstStyle/>
        <a:p>
          <a:endParaRPr lang="es-ES"/>
        </a:p>
      </dgm:t>
    </dgm:pt>
    <dgm:pt modelId="{6051E548-F32A-49C2-898E-1DBB2AF92850}" type="sibTrans" cxnId="{088173D9-8D36-4616-9300-FFE17CD74CF3}">
      <dgm:prSet/>
      <dgm:spPr/>
      <dgm:t>
        <a:bodyPr/>
        <a:lstStyle/>
        <a:p>
          <a:endParaRPr lang="es-ES"/>
        </a:p>
      </dgm:t>
    </dgm:pt>
    <dgm:pt modelId="{739D7485-69E1-4674-89E8-D49766AD85CF}">
      <dgm:prSet/>
      <dgm:spPr/>
      <dgm:t>
        <a:bodyPr/>
        <a:lstStyle/>
        <a:p>
          <a:pPr algn="l"/>
          <a:r>
            <a:rPr lang="es-ES" b="0" dirty="0"/>
            <a:t>Población en edad de trabajar PET 20-64</a:t>
          </a:r>
        </a:p>
      </dgm:t>
    </dgm:pt>
    <dgm:pt modelId="{5DE448A7-DCBC-4FF2-9FEA-15F2C5585BD3}" type="parTrans" cxnId="{24DCC46F-6B6C-4C8B-8414-C0831385F5CA}">
      <dgm:prSet/>
      <dgm:spPr/>
      <dgm:t>
        <a:bodyPr/>
        <a:lstStyle/>
        <a:p>
          <a:endParaRPr lang="es-ES"/>
        </a:p>
      </dgm:t>
    </dgm:pt>
    <dgm:pt modelId="{E73FE9C4-7D8E-44AB-B23B-4F4B851EF315}" type="sibTrans" cxnId="{24DCC46F-6B6C-4C8B-8414-C0831385F5CA}">
      <dgm:prSet/>
      <dgm:spPr/>
      <dgm:t>
        <a:bodyPr/>
        <a:lstStyle/>
        <a:p>
          <a:endParaRPr lang="es-ES"/>
        </a:p>
      </dgm:t>
    </dgm:pt>
    <dgm:pt modelId="{B29507E3-F3FC-463C-9EDF-43E63A16B00F}">
      <dgm:prSet/>
      <dgm:spPr/>
      <dgm:t>
        <a:bodyPr/>
        <a:lstStyle/>
        <a:p>
          <a:pPr algn="l"/>
          <a:r>
            <a:rPr lang="es-ES" b="0" dirty="0"/>
            <a:t>Años promedio de escolaridad</a:t>
          </a:r>
        </a:p>
      </dgm:t>
    </dgm:pt>
    <dgm:pt modelId="{872918F3-0758-45F3-B9C9-B72A6CF8EBF4}" type="parTrans" cxnId="{BF855742-F11F-44A2-A0DF-6AF9FC71EB72}">
      <dgm:prSet/>
      <dgm:spPr/>
      <dgm:t>
        <a:bodyPr/>
        <a:lstStyle/>
        <a:p>
          <a:endParaRPr lang="es-ES"/>
        </a:p>
      </dgm:t>
    </dgm:pt>
    <dgm:pt modelId="{52A43F3C-389B-4C21-9CCD-BAC4EAC6C676}" type="sibTrans" cxnId="{BF855742-F11F-44A2-A0DF-6AF9FC71EB72}">
      <dgm:prSet/>
      <dgm:spPr/>
      <dgm:t>
        <a:bodyPr/>
        <a:lstStyle/>
        <a:p>
          <a:endParaRPr lang="es-ES"/>
        </a:p>
      </dgm:t>
    </dgm:pt>
    <dgm:pt modelId="{A33FC34A-2AD2-4263-8515-3C451365D58A}">
      <dgm:prSet/>
      <dgm:spPr/>
      <dgm:t>
        <a:bodyPr/>
        <a:lstStyle/>
        <a:p>
          <a:pPr algn="l"/>
          <a:r>
            <a:rPr lang="es-ES" b="0" dirty="0" smtClean="0"/>
            <a:t>Índices de riesgo de amenazas</a:t>
          </a:r>
          <a:endParaRPr lang="es-ES" b="0" dirty="0"/>
        </a:p>
      </dgm:t>
    </dgm:pt>
    <dgm:pt modelId="{B556F658-6BDB-41D4-BAEA-99536E642035}" type="parTrans" cxnId="{42CAE503-D859-459E-B768-C72D2BBCB74C}">
      <dgm:prSet/>
      <dgm:spPr/>
      <dgm:t>
        <a:bodyPr/>
        <a:lstStyle/>
        <a:p>
          <a:endParaRPr lang="es-ES"/>
        </a:p>
      </dgm:t>
    </dgm:pt>
    <dgm:pt modelId="{B606D431-646B-48EE-B91E-83E55FAF643E}" type="sibTrans" cxnId="{42CAE503-D859-459E-B768-C72D2BBCB74C}">
      <dgm:prSet/>
      <dgm:spPr/>
      <dgm:t>
        <a:bodyPr/>
        <a:lstStyle/>
        <a:p>
          <a:endParaRPr lang="es-ES"/>
        </a:p>
      </dgm:t>
    </dgm:pt>
    <dgm:pt modelId="{D011D654-412A-450B-9A3D-D69E45922651}">
      <dgm:prSet/>
      <dgm:spPr/>
      <dgm:t>
        <a:bodyPr/>
        <a:lstStyle/>
        <a:p>
          <a:pPr algn="l"/>
          <a:r>
            <a:rPr lang="es-ES" b="0" dirty="0" smtClean="0"/>
            <a:t>Asistencia técnica</a:t>
          </a:r>
          <a:endParaRPr lang="es-ES" b="0" dirty="0"/>
        </a:p>
      </dgm:t>
    </dgm:pt>
    <dgm:pt modelId="{71B0AE53-3C97-4603-B444-C0684B07373B}" type="parTrans" cxnId="{68C97814-30D7-45A9-8637-51BC4885DA87}">
      <dgm:prSet/>
      <dgm:spPr/>
      <dgm:t>
        <a:bodyPr/>
        <a:lstStyle/>
        <a:p>
          <a:endParaRPr lang="es-ES"/>
        </a:p>
      </dgm:t>
    </dgm:pt>
    <dgm:pt modelId="{D3012FE1-0F9F-4FA4-ACE8-F12C8B883053}" type="sibTrans" cxnId="{68C97814-30D7-45A9-8637-51BC4885DA87}">
      <dgm:prSet/>
      <dgm:spPr/>
      <dgm:t>
        <a:bodyPr/>
        <a:lstStyle/>
        <a:p>
          <a:endParaRPr lang="es-ES"/>
        </a:p>
      </dgm:t>
    </dgm:pt>
    <dgm:pt modelId="{6DF9AF7A-3BB0-4122-B8B8-3210588F8231}">
      <dgm:prSet/>
      <dgm:spPr/>
      <dgm:t>
        <a:bodyPr/>
        <a:lstStyle/>
        <a:p>
          <a:pPr algn="l"/>
          <a:r>
            <a:rPr lang="es-ES" b="0" dirty="0"/>
            <a:t>Índice de Pobreza Multidimensional (IPM)</a:t>
          </a:r>
        </a:p>
      </dgm:t>
    </dgm:pt>
    <dgm:pt modelId="{A45B708C-609A-4DBA-8039-B6E04DE66C2A}" type="parTrans" cxnId="{54CE5360-23AD-4BAB-B252-B37D264A0295}">
      <dgm:prSet/>
      <dgm:spPr/>
      <dgm:t>
        <a:bodyPr/>
        <a:lstStyle/>
        <a:p>
          <a:endParaRPr lang="es-ES"/>
        </a:p>
      </dgm:t>
    </dgm:pt>
    <dgm:pt modelId="{00C38600-AAB5-46A2-A46F-7292FE99603D}" type="sibTrans" cxnId="{54CE5360-23AD-4BAB-B252-B37D264A0295}">
      <dgm:prSet/>
      <dgm:spPr/>
      <dgm:t>
        <a:bodyPr/>
        <a:lstStyle/>
        <a:p>
          <a:endParaRPr lang="es-ES"/>
        </a:p>
      </dgm:t>
    </dgm:pt>
    <dgm:pt modelId="{61F77BF7-832C-401B-989F-596A5FEB0A88}">
      <dgm:prSet/>
      <dgm:spPr/>
      <dgm:t>
        <a:bodyPr/>
        <a:lstStyle/>
        <a:p>
          <a:pPr algn="l"/>
          <a:r>
            <a:rPr lang="es-CO" b="0" dirty="0"/>
            <a:t>Oferta educativa </a:t>
          </a:r>
          <a:r>
            <a:rPr lang="es-CO" b="0" dirty="0" smtClean="0"/>
            <a:t>agropecuaria </a:t>
          </a:r>
          <a:endParaRPr lang="es-ES" b="0" dirty="0"/>
        </a:p>
      </dgm:t>
    </dgm:pt>
    <dgm:pt modelId="{8371301C-4617-43F8-A347-80DD5C59F792}" type="parTrans" cxnId="{4EE214FE-749B-44AD-AC57-EB9A51757ED0}">
      <dgm:prSet/>
      <dgm:spPr/>
      <dgm:t>
        <a:bodyPr/>
        <a:lstStyle/>
        <a:p>
          <a:endParaRPr lang="es-CO"/>
        </a:p>
      </dgm:t>
    </dgm:pt>
    <dgm:pt modelId="{D8B114D1-F2A2-4717-A6B3-57F3EAA27C33}" type="sibTrans" cxnId="{4EE214FE-749B-44AD-AC57-EB9A51757ED0}">
      <dgm:prSet/>
      <dgm:spPr/>
      <dgm:t>
        <a:bodyPr/>
        <a:lstStyle/>
        <a:p>
          <a:endParaRPr lang="es-CO"/>
        </a:p>
      </dgm:t>
    </dgm:pt>
    <dgm:pt modelId="{AD6457B2-75E0-4B7F-95CB-0DB1BC42A3A9}">
      <dgm:prSet/>
      <dgm:spPr/>
      <dgm:t>
        <a:bodyPr/>
        <a:lstStyle/>
        <a:p>
          <a:pPr algn="l"/>
          <a:r>
            <a:rPr lang="es-ES" b="0" dirty="0" smtClean="0"/>
            <a:t>Cercanía centros de transformación, empaque y comercialización</a:t>
          </a:r>
          <a:endParaRPr lang="es-ES" b="0" dirty="0"/>
        </a:p>
      </dgm:t>
    </dgm:pt>
    <dgm:pt modelId="{D30BB4A9-F4B4-4686-B93C-D7CA9BD9E68F}" type="parTrans" cxnId="{D1DF7B0E-04AE-46D2-A319-85ADB3FAE98D}">
      <dgm:prSet/>
      <dgm:spPr/>
      <dgm:t>
        <a:bodyPr/>
        <a:lstStyle/>
        <a:p>
          <a:endParaRPr lang="es-CO"/>
        </a:p>
      </dgm:t>
    </dgm:pt>
    <dgm:pt modelId="{D8BBD7FF-21DD-40CA-9CE5-B645F312FF0C}" type="sibTrans" cxnId="{D1DF7B0E-04AE-46D2-A319-85ADB3FAE98D}">
      <dgm:prSet/>
      <dgm:spPr/>
      <dgm:t>
        <a:bodyPr/>
        <a:lstStyle/>
        <a:p>
          <a:endParaRPr lang="es-CO"/>
        </a:p>
      </dgm:t>
    </dgm:pt>
    <dgm:pt modelId="{1127FCBE-F8ED-42CF-8F69-AF628C3A381B}">
      <dgm:prSet/>
      <dgm:spPr/>
      <dgm:t>
        <a:bodyPr/>
        <a:lstStyle/>
        <a:p>
          <a:pPr algn="l"/>
          <a:r>
            <a:rPr lang="es-ES" b="0" dirty="0" smtClean="0"/>
            <a:t>Existencia de cultivos de piña</a:t>
          </a:r>
          <a:endParaRPr lang="es-ES" b="0" dirty="0"/>
        </a:p>
      </dgm:t>
    </dgm:pt>
    <dgm:pt modelId="{74E3A1D1-82A9-4FB2-98FD-C98635AEC7DF}" type="parTrans" cxnId="{33EE6D00-8BE9-42D9-9963-7E9F99C3CD41}">
      <dgm:prSet/>
      <dgm:spPr/>
      <dgm:t>
        <a:bodyPr/>
        <a:lstStyle/>
        <a:p>
          <a:endParaRPr lang="es-CO"/>
        </a:p>
      </dgm:t>
    </dgm:pt>
    <dgm:pt modelId="{FFB091AC-9D83-40A7-B87C-0F0DFD1AB4B0}" type="sibTrans" cxnId="{33EE6D00-8BE9-42D9-9963-7E9F99C3CD41}">
      <dgm:prSet/>
      <dgm:spPr/>
      <dgm:t>
        <a:bodyPr/>
        <a:lstStyle/>
        <a:p>
          <a:endParaRPr lang="es-CO"/>
        </a:p>
      </dgm:t>
    </dgm:pt>
    <dgm:pt modelId="{0A871133-4A3A-4AAC-ACFF-803AF260D3B1}">
      <dgm:prSet/>
      <dgm:spPr/>
      <dgm:t>
        <a:bodyPr/>
        <a:lstStyle/>
        <a:p>
          <a:pPr algn="l"/>
          <a:r>
            <a:rPr lang="es-ES" b="0" dirty="0" smtClean="0"/>
            <a:t>Distritos de riego</a:t>
          </a:r>
          <a:endParaRPr lang="es-ES" b="0" dirty="0"/>
        </a:p>
      </dgm:t>
    </dgm:pt>
    <dgm:pt modelId="{3EF1674F-BCFE-453F-AC92-9240B22E16A9}" type="parTrans" cxnId="{3B870F3B-C2BD-495A-B10A-5D7D089E9516}">
      <dgm:prSet/>
      <dgm:spPr/>
      <dgm:t>
        <a:bodyPr/>
        <a:lstStyle/>
        <a:p>
          <a:endParaRPr lang="es-CO"/>
        </a:p>
      </dgm:t>
    </dgm:pt>
    <dgm:pt modelId="{69B2A860-F9E2-4D40-86BC-465D9A12B491}" type="sibTrans" cxnId="{3B870F3B-C2BD-495A-B10A-5D7D089E9516}">
      <dgm:prSet/>
      <dgm:spPr/>
      <dgm:t>
        <a:bodyPr/>
        <a:lstStyle/>
        <a:p>
          <a:endParaRPr lang="es-CO"/>
        </a:p>
      </dgm:t>
    </dgm:pt>
    <dgm:pt modelId="{98506C3C-67D7-4640-B330-890A035A42BB}">
      <dgm:prSet/>
      <dgm:spPr/>
      <dgm:t>
        <a:bodyPr/>
        <a:lstStyle/>
        <a:p>
          <a:pPr algn="l"/>
          <a:r>
            <a:rPr lang="es-ES" b="0" dirty="0" smtClean="0"/>
            <a:t>Desempeño fiscal</a:t>
          </a:r>
          <a:endParaRPr lang="es-ES" b="0" dirty="0"/>
        </a:p>
      </dgm:t>
    </dgm:pt>
    <dgm:pt modelId="{F8083C08-BA1E-457D-B50E-9B63552E401D}" type="parTrans" cxnId="{1B54235B-5B04-48F4-B80C-2B4EB02681A6}">
      <dgm:prSet/>
      <dgm:spPr/>
      <dgm:t>
        <a:bodyPr/>
        <a:lstStyle/>
        <a:p>
          <a:endParaRPr lang="es-CO"/>
        </a:p>
      </dgm:t>
    </dgm:pt>
    <dgm:pt modelId="{9C462749-4692-46DD-B70E-D72332ADD296}" type="sibTrans" cxnId="{1B54235B-5B04-48F4-B80C-2B4EB02681A6}">
      <dgm:prSet/>
      <dgm:spPr/>
      <dgm:t>
        <a:bodyPr/>
        <a:lstStyle/>
        <a:p>
          <a:endParaRPr lang="es-CO"/>
        </a:p>
      </dgm:t>
    </dgm:pt>
    <dgm:pt modelId="{A67C342A-C407-4719-BF92-3E4ED108BA8C}">
      <dgm:prSet/>
      <dgm:spPr/>
      <dgm:t>
        <a:bodyPr/>
        <a:lstStyle/>
        <a:p>
          <a:pPr algn="l"/>
          <a:r>
            <a:rPr lang="es-ES" b="0" dirty="0" smtClean="0"/>
            <a:t>Predios certificados ICA</a:t>
          </a:r>
          <a:endParaRPr lang="es-ES" b="0" dirty="0"/>
        </a:p>
      </dgm:t>
    </dgm:pt>
    <dgm:pt modelId="{74216171-49A6-4DC8-8298-F84A4901796E}" type="parTrans" cxnId="{82872FB2-C821-49A4-8A25-50200AFD699B}">
      <dgm:prSet/>
      <dgm:spPr/>
      <dgm:t>
        <a:bodyPr/>
        <a:lstStyle/>
        <a:p>
          <a:endParaRPr lang="es-CO"/>
        </a:p>
      </dgm:t>
    </dgm:pt>
    <dgm:pt modelId="{91781F80-BCD2-40D7-B3C1-5E64E0A7FA35}" type="sibTrans" cxnId="{82872FB2-C821-49A4-8A25-50200AFD699B}">
      <dgm:prSet/>
      <dgm:spPr/>
      <dgm:t>
        <a:bodyPr/>
        <a:lstStyle/>
        <a:p>
          <a:endParaRPr lang="es-CO"/>
        </a:p>
      </dgm:t>
    </dgm:pt>
    <dgm:pt modelId="{58FAC141-E61A-4F86-BA31-E22CDDC9A6AD}">
      <dgm:prSet/>
      <dgm:spPr/>
      <dgm:t>
        <a:bodyPr/>
        <a:lstStyle/>
        <a:p>
          <a:pPr algn="l"/>
          <a:r>
            <a:rPr lang="es-ES" b="0" dirty="0" smtClean="0"/>
            <a:t>Líneas especiales de crédito(LEC) piña</a:t>
          </a:r>
          <a:endParaRPr lang="es-ES" b="0" dirty="0"/>
        </a:p>
      </dgm:t>
    </dgm:pt>
    <dgm:pt modelId="{FA9EF2C7-A9EF-4F41-8D93-F3D63F13CD7D}" type="parTrans" cxnId="{A5DFEFBE-3F07-4666-BFA7-91545342EE83}">
      <dgm:prSet/>
      <dgm:spPr/>
      <dgm:t>
        <a:bodyPr/>
        <a:lstStyle/>
        <a:p>
          <a:endParaRPr lang="es-CO"/>
        </a:p>
      </dgm:t>
    </dgm:pt>
    <dgm:pt modelId="{9814FC81-8224-4723-BD7C-AD49C0B07CE5}" type="sibTrans" cxnId="{A5DFEFBE-3F07-4666-BFA7-91545342EE83}">
      <dgm:prSet/>
      <dgm:spPr/>
      <dgm:t>
        <a:bodyPr/>
        <a:lstStyle/>
        <a:p>
          <a:endParaRPr lang="es-CO"/>
        </a:p>
      </dgm:t>
    </dgm:pt>
    <dgm:pt modelId="{C1E4ACF2-AFF8-4BC8-B56A-E71E9B07B5C1}">
      <dgm:prSet/>
      <dgm:spPr/>
      <dgm:t>
        <a:bodyPr/>
        <a:lstStyle/>
        <a:p>
          <a:pPr algn="l"/>
          <a:r>
            <a:rPr lang="es-ES" b="0" dirty="0" smtClean="0"/>
            <a:t>Grado de participación agropecuaria</a:t>
          </a:r>
          <a:endParaRPr lang="es-ES" b="0" dirty="0"/>
        </a:p>
      </dgm:t>
    </dgm:pt>
    <dgm:pt modelId="{5A155883-CCDF-4B09-A36F-CF2CB434E6B3}" type="parTrans" cxnId="{419FA7CB-74F4-4116-98E9-22DD0BADD732}">
      <dgm:prSet/>
      <dgm:spPr/>
      <dgm:t>
        <a:bodyPr/>
        <a:lstStyle/>
        <a:p>
          <a:endParaRPr lang="es-CO"/>
        </a:p>
      </dgm:t>
    </dgm:pt>
    <dgm:pt modelId="{BEAF0B1E-027B-497D-B5B3-AA5EA9912B62}" type="sibTrans" cxnId="{419FA7CB-74F4-4116-98E9-22DD0BADD732}">
      <dgm:prSet/>
      <dgm:spPr/>
      <dgm:t>
        <a:bodyPr/>
        <a:lstStyle/>
        <a:p>
          <a:endParaRPr lang="es-CO"/>
        </a:p>
      </dgm:t>
    </dgm:pt>
    <dgm:pt modelId="{9BDBE9FB-F8C4-4C90-BECF-C3B217E25DA9}">
      <dgm:prSet/>
      <dgm:spPr/>
      <dgm:t>
        <a:bodyPr/>
        <a:lstStyle/>
        <a:p>
          <a:pPr algn="l"/>
          <a:r>
            <a:rPr lang="es-ES" b="0" dirty="0" smtClean="0"/>
            <a:t>Centros de consumo</a:t>
          </a:r>
          <a:endParaRPr lang="es-ES" b="0" dirty="0"/>
        </a:p>
      </dgm:t>
    </dgm:pt>
    <dgm:pt modelId="{AF070E4A-A4AA-46C5-A005-FD2E0A6F5875}" type="parTrans" cxnId="{06DB06D9-197A-4894-8091-4C434037AEBD}">
      <dgm:prSet/>
      <dgm:spPr/>
      <dgm:t>
        <a:bodyPr/>
        <a:lstStyle/>
        <a:p>
          <a:endParaRPr lang="es-CO"/>
        </a:p>
      </dgm:t>
    </dgm:pt>
    <dgm:pt modelId="{2E0EBB55-7A96-4AA9-8671-B01B6B72402C}" type="sibTrans" cxnId="{06DB06D9-197A-4894-8091-4C434037AEBD}">
      <dgm:prSet/>
      <dgm:spPr/>
      <dgm:t>
        <a:bodyPr/>
        <a:lstStyle/>
        <a:p>
          <a:endParaRPr lang="es-CO"/>
        </a:p>
      </dgm:t>
    </dgm:pt>
    <dgm:pt modelId="{DF987FDB-44D5-4A43-9FAD-0D8268AE55ED}">
      <dgm:prSet/>
      <dgm:spPr/>
      <dgm:t>
        <a:bodyPr/>
        <a:lstStyle/>
        <a:p>
          <a:pPr algn="l"/>
          <a:r>
            <a:rPr lang="es-ES" b="0" dirty="0" smtClean="0"/>
            <a:t>Precio de la tierra</a:t>
          </a:r>
          <a:endParaRPr lang="es-ES" b="0" dirty="0"/>
        </a:p>
      </dgm:t>
    </dgm:pt>
    <dgm:pt modelId="{3BA3DEA0-A214-4E1D-9803-1878593E1535}" type="parTrans" cxnId="{9273DE17-4B06-4604-B499-DA4BEBB91684}">
      <dgm:prSet/>
      <dgm:spPr/>
      <dgm:t>
        <a:bodyPr/>
        <a:lstStyle/>
        <a:p>
          <a:endParaRPr lang="es-CO"/>
        </a:p>
      </dgm:t>
    </dgm:pt>
    <dgm:pt modelId="{B5327DAE-FF24-4DCB-BB93-AC0E56842E54}" type="sibTrans" cxnId="{9273DE17-4B06-4604-B499-DA4BEBB91684}">
      <dgm:prSet/>
      <dgm:spPr/>
      <dgm:t>
        <a:bodyPr/>
        <a:lstStyle/>
        <a:p>
          <a:endParaRPr lang="es-CO"/>
        </a:p>
      </dgm:t>
    </dgm:pt>
    <dgm:pt modelId="{20C7F1BD-7286-437F-AE81-EC307859C566}" type="pres">
      <dgm:prSet presAssocID="{CB395F7A-D10A-41BD-9FB6-346925296B9E}" presName="diagram" presStyleCnt="0">
        <dgm:presLayoutVars>
          <dgm:dir/>
          <dgm:animLvl val="lvl"/>
          <dgm:resizeHandles val="exact"/>
        </dgm:presLayoutVars>
      </dgm:prSet>
      <dgm:spPr/>
      <dgm:t>
        <a:bodyPr/>
        <a:lstStyle/>
        <a:p>
          <a:endParaRPr lang="es-CO"/>
        </a:p>
      </dgm:t>
    </dgm:pt>
    <dgm:pt modelId="{E9FB570E-91D7-4975-9009-A608169167F0}" type="pres">
      <dgm:prSet presAssocID="{A55CD827-7257-4BA6-AB6C-42AEF005D59C}" presName="compNode" presStyleCnt="0"/>
      <dgm:spPr/>
    </dgm:pt>
    <dgm:pt modelId="{02BB7563-6945-41B1-BB94-C3C46FAEE117}" type="pres">
      <dgm:prSet presAssocID="{A55CD827-7257-4BA6-AB6C-42AEF005D59C}" presName="childRect" presStyleLbl="bgAcc1" presStyleIdx="0" presStyleCnt="8">
        <dgm:presLayoutVars>
          <dgm:bulletEnabled val="1"/>
        </dgm:presLayoutVars>
      </dgm:prSet>
      <dgm:spPr/>
      <dgm:t>
        <a:bodyPr/>
        <a:lstStyle/>
        <a:p>
          <a:endParaRPr lang="es-CO"/>
        </a:p>
      </dgm:t>
    </dgm:pt>
    <dgm:pt modelId="{A6D45BBF-60D0-4BD5-B3EA-4608F99C6D34}" type="pres">
      <dgm:prSet presAssocID="{A55CD827-7257-4BA6-AB6C-42AEF005D59C}" presName="parentText" presStyleLbl="node1" presStyleIdx="0" presStyleCnt="0">
        <dgm:presLayoutVars>
          <dgm:chMax val="0"/>
          <dgm:bulletEnabled val="1"/>
        </dgm:presLayoutVars>
      </dgm:prSet>
      <dgm:spPr/>
      <dgm:t>
        <a:bodyPr/>
        <a:lstStyle/>
        <a:p>
          <a:endParaRPr lang="es-CO"/>
        </a:p>
      </dgm:t>
    </dgm:pt>
    <dgm:pt modelId="{97DFBBFF-1866-48BA-BF56-C227A3D95395}" type="pres">
      <dgm:prSet presAssocID="{A55CD827-7257-4BA6-AB6C-42AEF005D59C}" presName="parentRect" presStyleLbl="alignNode1" presStyleIdx="0" presStyleCnt="8"/>
      <dgm:spPr/>
      <dgm:t>
        <a:bodyPr/>
        <a:lstStyle/>
        <a:p>
          <a:endParaRPr lang="es-CO"/>
        </a:p>
      </dgm:t>
    </dgm:pt>
    <dgm:pt modelId="{93D4522A-42E7-4BFA-BC19-CE52737DBBEF}" type="pres">
      <dgm:prSet presAssocID="{A55CD827-7257-4BA6-AB6C-42AEF005D59C}" presName="adorn" presStyleLbl="fgAccFollowNode1" presStyleIdx="0" presStyleCnt="8"/>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82000" r="-82000"/>
          </a:stretch>
        </a:blipFill>
      </dgm:spPr>
      <dgm:t>
        <a:bodyPr/>
        <a:lstStyle/>
        <a:p>
          <a:endParaRPr lang="es-CO"/>
        </a:p>
      </dgm:t>
    </dgm:pt>
    <dgm:pt modelId="{7D9BC2A3-F532-493A-866A-D16B55D3BA79}" type="pres">
      <dgm:prSet presAssocID="{7BD2A81E-7070-4DB9-9BFA-3E06040678A7}" presName="sibTrans" presStyleLbl="sibTrans2D1" presStyleIdx="0" presStyleCnt="0"/>
      <dgm:spPr/>
      <dgm:t>
        <a:bodyPr/>
        <a:lstStyle/>
        <a:p>
          <a:endParaRPr lang="es-CO"/>
        </a:p>
      </dgm:t>
    </dgm:pt>
    <dgm:pt modelId="{1521361C-A626-4A11-8E56-A7D5A787EF3B}" type="pres">
      <dgm:prSet presAssocID="{E02715C9-1085-4D24-8C9C-532C18BF3596}" presName="compNode" presStyleCnt="0"/>
      <dgm:spPr/>
    </dgm:pt>
    <dgm:pt modelId="{9467F0CA-B5E4-4594-A4A8-AB921191E1A2}" type="pres">
      <dgm:prSet presAssocID="{E02715C9-1085-4D24-8C9C-532C18BF3596}" presName="childRect" presStyleLbl="bgAcc1" presStyleIdx="1" presStyleCnt="8">
        <dgm:presLayoutVars>
          <dgm:bulletEnabled val="1"/>
        </dgm:presLayoutVars>
      </dgm:prSet>
      <dgm:spPr/>
      <dgm:t>
        <a:bodyPr/>
        <a:lstStyle/>
        <a:p>
          <a:endParaRPr lang="es-CO"/>
        </a:p>
      </dgm:t>
    </dgm:pt>
    <dgm:pt modelId="{2522ECF1-C11C-4847-B53D-6A50EC5A5AEF}" type="pres">
      <dgm:prSet presAssocID="{E02715C9-1085-4D24-8C9C-532C18BF3596}" presName="parentText" presStyleLbl="node1" presStyleIdx="0" presStyleCnt="0">
        <dgm:presLayoutVars>
          <dgm:chMax val="0"/>
          <dgm:bulletEnabled val="1"/>
        </dgm:presLayoutVars>
      </dgm:prSet>
      <dgm:spPr/>
      <dgm:t>
        <a:bodyPr/>
        <a:lstStyle/>
        <a:p>
          <a:endParaRPr lang="es-CO"/>
        </a:p>
      </dgm:t>
    </dgm:pt>
    <dgm:pt modelId="{BD878991-9DF9-4FA4-87CD-249F968A3E16}" type="pres">
      <dgm:prSet presAssocID="{E02715C9-1085-4D24-8C9C-532C18BF3596}" presName="parentRect" presStyleLbl="alignNode1" presStyleIdx="1" presStyleCnt="8"/>
      <dgm:spPr/>
      <dgm:t>
        <a:bodyPr/>
        <a:lstStyle/>
        <a:p>
          <a:endParaRPr lang="es-CO"/>
        </a:p>
      </dgm:t>
    </dgm:pt>
    <dgm:pt modelId="{01821EA0-4925-4CFC-9F16-CFF515D7FA44}" type="pres">
      <dgm:prSet presAssocID="{E02715C9-1085-4D24-8C9C-532C18BF3596}" presName="adorn" presStyleLbl="fgAccFollowNode1" presStyleIdx="1" presStyleCnt="8"/>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5000" r="-25000"/>
          </a:stretch>
        </a:blipFill>
      </dgm:spPr>
      <dgm:t>
        <a:bodyPr/>
        <a:lstStyle/>
        <a:p>
          <a:endParaRPr lang="es-CO"/>
        </a:p>
      </dgm:t>
    </dgm:pt>
    <dgm:pt modelId="{90137CC7-531D-40AC-AA4C-B35998EBC2B6}" type="pres">
      <dgm:prSet presAssocID="{E141FE9B-9128-438E-80C4-4DD8CBBEFFF7}" presName="sibTrans" presStyleLbl="sibTrans2D1" presStyleIdx="0" presStyleCnt="0"/>
      <dgm:spPr/>
      <dgm:t>
        <a:bodyPr/>
        <a:lstStyle/>
        <a:p>
          <a:endParaRPr lang="es-CO"/>
        </a:p>
      </dgm:t>
    </dgm:pt>
    <dgm:pt modelId="{28967A94-F3DE-4C5C-B4C0-AB425CBD863C}" type="pres">
      <dgm:prSet presAssocID="{410420C2-E512-4B85-A3D2-8130FCFF1188}" presName="compNode" presStyleCnt="0"/>
      <dgm:spPr/>
    </dgm:pt>
    <dgm:pt modelId="{9DC53521-C7A1-46CF-997E-61A06D20D4E9}" type="pres">
      <dgm:prSet presAssocID="{410420C2-E512-4B85-A3D2-8130FCFF1188}" presName="childRect" presStyleLbl="bgAcc1" presStyleIdx="2" presStyleCnt="8">
        <dgm:presLayoutVars>
          <dgm:bulletEnabled val="1"/>
        </dgm:presLayoutVars>
      </dgm:prSet>
      <dgm:spPr/>
      <dgm:t>
        <a:bodyPr/>
        <a:lstStyle/>
        <a:p>
          <a:endParaRPr lang="es-CO"/>
        </a:p>
      </dgm:t>
    </dgm:pt>
    <dgm:pt modelId="{BDCEE8B8-F460-4D0D-887F-CCDEE989D7BE}" type="pres">
      <dgm:prSet presAssocID="{410420C2-E512-4B85-A3D2-8130FCFF1188}" presName="parentText" presStyleLbl="node1" presStyleIdx="0" presStyleCnt="0">
        <dgm:presLayoutVars>
          <dgm:chMax val="0"/>
          <dgm:bulletEnabled val="1"/>
        </dgm:presLayoutVars>
      </dgm:prSet>
      <dgm:spPr/>
      <dgm:t>
        <a:bodyPr/>
        <a:lstStyle/>
        <a:p>
          <a:endParaRPr lang="es-CO"/>
        </a:p>
      </dgm:t>
    </dgm:pt>
    <dgm:pt modelId="{D747E609-25B2-403C-9574-71D236D1D520}" type="pres">
      <dgm:prSet presAssocID="{410420C2-E512-4B85-A3D2-8130FCFF1188}" presName="parentRect" presStyleLbl="alignNode1" presStyleIdx="2" presStyleCnt="8"/>
      <dgm:spPr/>
      <dgm:t>
        <a:bodyPr/>
        <a:lstStyle/>
        <a:p>
          <a:endParaRPr lang="es-CO"/>
        </a:p>
      </dgm:t>
    </dgm:pt>
    <dgm:pt modelId="{18C798D0-6F74-4B82-80F6-D40F61CCB79D}" type="pres">
      <dgm:prSet presAssocID="{410420C2-E512-4B85-A3D2-8130FCFF1188}" presName="adorn" presStyleLbl="fgAccFollowNode1" presStyleIdx="2" presStyleCnt="8"/>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6000" r="-26000"/>
          </a:stretch>
        </a:blipFill>
      </dgm:spPr>
      <dgm:t>
        <a:bodyPr/>
        <a:lstStyle/>
        <a:p>
          <a:endParaRPr lang="es-CO"/>
        </a:p>
      </dgm:t>
    </dgm:pt>
    <dgm:pt modelId="{B397F9EB-DADA-4CD3-AA58-BB2A2D2EC6BC}" type="pres">
      <dgm:prSet presAssocID="{FC525F7E-A074-489E-98C2-2B1B80265E84}" presName="sibTrans" presStyleLbl="sibTrans2D1" presStyleIdx="0" presStyleCnt="0"/>
      <dgm:spPr/>
      <dgm:t>
        <a:bodyPr/>
        <a:lstStyle/>
        <a:p>
          <a:endParaRPr lang="es-CO"/>
        </a:p>
      </dgm:t>
    </dgm:pt>
    <dgm:pt modelId="{EF660411-77EC-4F7F-8453-78FF3BAE0FF5}" type="pres">
      <dgm:prSet presAssocID="{AE2EB4FC-0552-4A16-93DF-BD8381F52AD8}" presName="compNode" presStyleCnt="0"/>
      <dgm:spPr/>
    </dgm:pt>
    <dgm:pt modelId="{D3BDCC3A-609D-4BED-9A64-8764214FA421}" type="pres">
      <dgm:prSet presAssocID="{AE2EB4FC-0552-4A16-93DF-BD8381F52AD8}" presName="childRect" presStyleLbl="bgAcc1" presStyleIdx="3" presStyleCnt="8">
        <dgm:presLayoutVars>
          <dgm:bulletEnabled val="1"/>
        </dgm:presLayoutVars>
      </dgm:prSet>
      <dgm:spPr/>
      <dgm:t>
        <a:bodyPr/>
        <a:lstStyle/>
        <a:p>
          <a:endParaRPr lang="es-CO"/>
        </a:p>
      </dgm:t>
    </dgm:pt>
    <dgm:pt modelId="{2A1CC0D0-674C-4B9F-95D0-FEE48A5752B4}" type="pres">
      <dgm:prSet presAssocID="{AE2EB4FC-0552-4A16-93DF-BD8381F52AD8}" presName="parentText" presStyleLbl="node1" presStyleIdx="0" presStyleCnt="0">
        <dgm:presLayoutVars>
          <dgm:chMax val="0"/>
          <dgm:bulletEnabled val="1"/>
        </dgm:presLayoutVars>
      </dgm:prSet>
      <dgm:spPr/>
      <dgm:t>
        <a:bodyPr/>
        <a:lstStyle/>
        <a:p>
          <a:endParaRPr lang="es-CO"/>
        </a:p>
      </dgm:t>
    </dgm:pt>
    <dgm:pt modelId="{B6739EC4-C9FC-4179-B410-EFC4CF8679A8}" type="pres">
      <dgm:prSet presAssocID="{AE2EB4FC-0552-4A16-93DF-BD8381F52AD8}" presName="parentRect" presStyleLbl="alignNode1" presStyleIdx="3" presStyleCnt="8"/>
      <dgm:spPr/>
      <dgm:t>
        <a:bodyPr/>
        <a:lstStyle/>
        <a:p>
          <a:endParaRPr lang="es-CO"/>
        </a:p>
      </dgm:t>
    </dgm:pt>
    <dgm:pt modelId="{7F54C572-4FDC-47A3-9D3D-609DA72EEF61}" type="pres">
      <dgm:prSet presAssocID="{AE2EB4FC-0552-4A16-93DF-BD8381F52AD8}" presName="adorn" presStyleLbl="fgAccFollowNode1" presStyleIdx="3" presStyleCnt="8"/>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48000" r="-148000"/>
          </a:stretch>
        </a:blipFill>
      </dgm:spPr>
      <dgm:t>
        <a:bodyPr/>
        <a:lstStyle/>
        <a:p>
          <a:endParaRPr lang="es-CO"/>
        </a:p>
      </dgm:t>
    </dgm:pt>
    <dgm:pt modelId="{C5DA16EC-D47B-4C4E-8BAA-3B31A02A6692}" type="pres">
      <dgm:prSet presAssocID="{D4006D3B-4BF2-474A-9574-0AE3D87DBE8D}" presName="sibTrans" presStyleLbl="sibTrans2D1" presStyleIdx="0" presStyleCnt="0"/>
      <dgm:spPr/>
      <dgm:t>
        <a:bodyPr/>
        <a:lstStyle/>
        <a:p>
          <a:endParaRPr lang="es-CO"/>
        </a:p>
      </dgm:t>
    </dgm:pt>
    <dgm:pt modelId="{1EA422DC-395B-47BB-BDCD-856B9FD688A4}" type="pres">
      <dgm:prSet presAssocID="{37E5FBCC-4522-486E-9CB3-7EA318148726}" presName="compNode" presStyleCnt="0"/>
      <dgm:spPr/>
    </dgm:pt>
    <dgm:pt modelId="{EF1EC0EC-ACCA-4F3E-BBD2-429BC6930BAD}" type="pres">
      <dgm:prSet presAssocID="{37E5FBCC-4522-486E-9CB3-7EA318148726}" presName="childRect" presStyleLbl="bgAcc1" presStyleIdx="4" presStyleCnt="8">
        <dgm:presLayoutVars>
          <dgm:bulletEnabled val="1"/>
        </dgm:presLayoutVars>
      </dgm:prSet>
      <dgm:spPr/>
      <dgm:t>
        <a:bodyPr/>
        <a:lstStyle/>
        <a:p>
          <a:endParaRPr lang="es-CO"/>
        </a:p>
      </dgm:t>
    </dgm:pt>
    <dgm:pt modelId="{4D4B8EE3-3B2B-48A2-84D0-DD2CA0032897}" type="pres">
      <dgm:prSet presAssocID="{37E5FBCC-4522-486E-9CB3-7EA318148726}" presName="parentText" presStyleLbl="node1" presStyleIdx="0" presStyleCnt="0">
        <dgm:presLayoutVars>
          <dgm:chMax val="0"/>
          <dgm:bulletEnabled val="1"/>
        </dgm:presLayoutVars>
      </dgm:prSet>
      <dgm:spPr/>
      <dgm:t>
        <a:bodyPr/>
        <a:lstStyle/>
        <a:p>
          <a:endParaRPr lang="es-CO"/>
        </a:p>
      </dgm:t>
    </dgm:pt>
    <dgm:pt modelId="{5E2DC079-9CA9-419E-A557-E6052F87BB18}" type="pres">
      <dgm:prSet presAssocID="{37E5FBCC-4522-486E-9CB3-7EA318148726}" presName="parentRect" presStyleLbl="alignNode1" presStyleIdx="4" presStyleCnt="8"/>
      <dgm:spPr/>
      <dgm:t>
        <a:bodyPr/>
        <a:lstStyle/>
        <a:p>
          <a:endParaRPr lang="es-CO"/>
        </a:p>
      </dgm:t>
    </dgm:pt>
    <dgm:pt modelId="{1788F6BE-761C-4752-BA6E-89E611087BC3}" type="pres">
      <dgm:prSet presAssocID="{37E5FBCC-4522-486E-9CB3-7EA318148726}" presName="adorn" presStyleLbl="fgAccFollowNode1" presStyleIdx="4" presStyleCnt="8"/>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6000" r="-26000"/>
          </a:stretch>
        </a:blipFill>
      </dgm:spPr>
      <dgm:t>
        <a:bodyPr/>
        <a:lstStyle/>
        <a:p>
          <a:endParaRPr lang="es-CO"/>
        </a:p>
      </dgm:t>
    </dgm:pt>
    <dgm:pt modelId="{E04AFDD9-61A8-4CB9-BDF9-6F9FE86F4527}" type="pres">
      <dgm:prSet presAssocID="{BC6A81B0-23A6-4937-9AA5-E918B3BE03C7}" presName="sibTrans" presStyleLbl="sibTrans2D1" presStyleIdx="0" presStyleCnt="0"/>
      <dgm:spPr/>
      <dgm:t>
        <a:bodyPr/>
        <a:lstStyle/>
        <a:p>
          <a:endParaRPr lang="es-CO"/>
        </a:p>
      </dgm:t>
    </dgm:pt>
    <dgm:pt modelId="{01019915-EE40-4CEC-8315-BFD2182F3DFF}" type="pres">
      <dgm:prSet presAssocID="{4563B2AD-3502-413E-9350-4AAD61094804}" presName="compNode" presStyleCnt="0"/>
      <dgm:spPr/>
    </dgm:pt>
    <dgm:pt modelId="{00099410-0EDD-4F07-96D3-55D6B91598A9}" type="pres">
      <dgm:prSet presAssocID="{4563B2AD-3502-413E-9350-4AAD61094804}" presName="childRect" presStyleLbl="bgAcc1" presStyleIdx="5" presStyleCnt="8">
        <dgm:presLayoutVars>
          <dgm:bulletEnabled val="1"/>
        </dgm:presLayoutVars>
      </dgm:prSet>
      <dgm:spPr/>
      <dgm:t>
        <a:bodyPr/>
        <a:lstStyle/>
        <a:p>
          <a:endParaRPr lang="es-CO"/>
        </a:p>
      </dgm:t>
    </dgm:pt>
    <dgm:pt modelId="{F32F19E3-EB11-4EE1-8DC3-5812D76BA65E}" type="pres">
      <dgm:prSet presAssocID="{4563B2AD-3502-413E-9350-4AAD61094804}" presName="parentText" presStyleLbl="node1" presStyleIdx="0" presStyleCnt="0">
        <dgm:presLayoutVars>
          <dgm:chMax val="0"/>
          <dgm:bulletEnabled val="1"/>
        </dgm:presLayoutVars>
      </dgm:prSet>
      <dgm:spPr/>
      <dgm:t>
        <a:bodyPr/>
        <a:lstStyle/>
        <a:p>
          <a:endParaRPr lang="es-CO"/>
        </a:p>
      </dgm:t>
    </dgm:pt>
    <dgm:pt modelId="{E5EE5259-1313-4785-92D9-FB7F53440941}" type="pres">
      <dgm:prSet presAssocID="{4563B2AD-3502-413E-9350-4AAD61094804}" presName="parentRect" presStyleLbl="alignNode1" presStyleIdx="5" presStyleCnt="8"/>
      <dgm:spPr/>
      <dgm:t>
        <a:bodyPr/>
        <a:lstStyle/>
        <a:p>
          <a:endParaRPr lang="es-CO"/>
        </a:p>
      </dgm:t>
    </dgm:pt>
    <dgm:pt modelId="{E8C27B0C-3912-4923-87EF-03DD9E1041E7}" type="pres">
      <dgm:prSet presAssocID="{4563B2AD-3502-413E-9350-4AAD61094804}" presName="adorn" presStyleLbl="fgAccFollowNode1" presStyleIdx="5" presStyleCnt="8"/>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31000" r="-31000"/>
          </a:stretch>
        </a:blipFill>
      </dgm:spPr>
      <dgm:t>
        <a:bodyPr/>
        <a:lstStyle/>
        <a:p>
          <a:endParaRPr lang="es-CO"/>
        </a:p>
      </dgm:t>
    </dgm:pt>
    <dgm:pt modelId="{05541C7F-D035-4482-91A2-214AF4250A09}" type="pres">
      <dgm:prSet presAssocID="{37177AEE-1101-454B-9B5E-ABBEDF9AA1BC}" presName="sibTrans" presStyleLbl="sibTrans2D1" presStyleIdx="0" presStyleCnt="0"/>
      <dgm:spPr/>
      <dgm:t>
        <a:bodyPr/>
        <a:lstStyle/>
        <a:p>
          <a:endParaRPr lang="es-CO"/>
        </a:p>
      </dgm:t>
    </dgm:pt>
    <dgm:pt modelId="{C9D3ED59-5883-403B-AA06-64287DA44B89}" type="pres">
      <dgm:prSet presAssocID="{6AC62FF2-A83C-4792-BADF-43F9C614D77E}" presName="compNode" presStyleCnt="0"/>
      <dgm:spPr/>
    </dgm:pt>
    <dgm:pt modelId="{046CDB2B-3314-4C90-B69D-DACE186D5D9F}" type="pres">
      <dgm:prSet presAssocID="{6AC62FF2-A83C-4792-BADF-43F9C614D77E}" presName="childRect" presStyleLbl="bgAcc1" presStyleIdx="6" presStyleCnt="8">
        <dgm:presLayoutVars>
          <dgm:bulletEnabled val="1"/>
        </dgm:presLayoutVars>
      </dgm:prSet>
      <dgm:spPr/>
      <dgm:t>
        <a:bodyPr/>
        <a:lstStyle/>
        <a:p>
          <a:endParaRPr lang="es-CO"/>
        </a:p>
      </dgm:t>
    </dgm:pt>
    <dgm:pt modelId="{049EABD2-69C2-4AA1-9F13-F1755A2CB097}" type="pres">
      <dgm:prSet presAssocID="{6AC62FF2-A83C-4792-BADF-43F9C614D77E}" presName="parentText" presStyleLbl="node1" presStyleIdx="0" presStyleCnt="0">
        <dgm:presLayoutVars>
          <dgm:chMax val="0"/>
          <dgm:bulletEnabled val="1"/>
        </dgm:presLayoutVars>
      </dgm:prSet>
      <dgm:spPr/>
      <dgm:t>
        <a:bodyPr/>
        <a:lstStyle/>
        <a:p>
          <a:endParaRPr lang="es-CO"/>
        </a:p>
      </dgm:t>
    </dgm:pt>
    <dgm:pt modelId="{C87CB97A-51A7-49CC-9B5C-AB0FA8FF2BD5}" type="pres">
      <dgm:prSet presAssocID="{6AC62FF2-A83C-4792-BADF-43F9C614D77E}" presName="parentRect" presStyleLbl="alignNode1" presStyleIdx="6" presStyleCnt="8"/>
      <dgm:spPr/>
      <dgm:t>
        <a:bodyPr/>
        <a:lstStyle/>
        <a:p>
          <a:endParaRPr lang="es-CO"/>
        </a:p>
      </dgm:t>
    </dgm:pt>
    <dgm:pt modelId="{87A8E913-4666-43ED-87F8-96AFB3D94C94}" type="pres">
      <dgm:prSet presAssocID="{6AC62FF2-A83C-4792-BADF-43F9C614D77E}" presName="adorn" presStyleLbl="fgAccFollowNode1" presStyleIdx="6" presStyleCnt="8"/>
      <dgm:spPr>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dgm:spPr>
      <dgm:t>
        <a:bodyPr/>
        <a:lstStyle/>
        <a:p>
          <a:endParaRPr lang="es-CO"/>
        </a:p>
      </dgm:t>
    </dgm:pt>
    <dgm:pt modelId="{8C92AB8B-8B08-4FD0-AA63-5DFB018BB5DC}" type="pres">
      <dgm:prSet presAssocID="{53AC7344-FF49-4AA6-A61A-659F31B58562}" presName="sibTrans" presStyleLbl="sibTrans2D1" presStyleIdx="0" presStyleCnt="0"/>
      <dgm:spPr/>
      <dgm:t>
        <a:bodyPr/>
        <a:lstStyle/>
        <a:p>
          <a:endParaRPr lang="es-CO"/>
        </a:p>
      </dgm:t>
    </dgm:pt>
    <dgm:pt modelId="{3382006A-02A0-4401-9B1E-9CFA2FAABB9F}" type="pres">
      <dgm:prSet presAssocID="{5B326D2E-234D-46E1-A71B-7A66EB47EDDE}" presName="compNode" presStyleCnt="0"/>
      <dgm:spPr/>
    </dgm:pt>
    <dgm:pt modelId="{7BB4C9C3-80BD-42BF-8DA4-FFD825AA0BF3}" type="pres">
      <dgm:prSet presAssocID="{5B326D2E-234D-46E1-A71B-7A66EB47EDDE}" presName="childRect" presStyleLbl="bgAcc1" presStyleIdx="7" presStyleCnt="8">
        <dgm:presLayoutVars>
          <dgm:bulletEnabled val="1"/>
        </dgm:presLayoutVars>
      </dgm:prSet>
      <dgm:spPr/>
      <dgm:t>
        <a:bodyPr/>
        <a:lstStyle/>
        <a:p>
          <a:endParaRPr lang="es-CO"/>
        </a:p>
      </dgm:t>
    </dgm:pt>
    <dgm:pt modelId="{E5BA63BE-929F-4EAC-9579-43250A288C21}" type="pres">
      <dgm:prSet presAssocID="{5B326D2E-234D-46E1-A71B-7A66EB47EDDE}" presName="parentText" presStyleLbl="node1" presStyleIdx="0" presStyleCnt="0">
        <dgm:presLayoutVars>
          <dgm:chMax val="0"/>
          <dgm:bulletEnabled val="1"/>
        </dgm:presLayoutVars>
      </dgm:prSet>
      <dgm:spPr/>
      <dgm:t>
        <a:bodyPr/>
        <a:lstStyle/>
        <a:p>
          <a:endParaRPr lang="es-CO"/>
        </a:p>
      </dgm:t>
    </dgm:pt>
    <dgm:pt modelId="{8D51B864-37A3-4D0C-8DC3-37BCAAE63FFE}" type="pres">
      <dgm:prSet presAssocID="{5B326D2E-234D-46E1-A71B-7A66EB47EDDE}" presName="parentRect" presStyleLbl="alignNode1" presStyleIdx="7" presStyleCnt="8"/>
      <dgm:spPr/>
      <dgm:t>
        <a:bodyPr/>
        <a:lstStyle/>
        <a:p>
          <a:endParaRPr lang="es-CO"/>
        </a:p>
      </dgm:t>
    </dgm:pt>
    <dgm:pt modelId="{536D9DBF-D17D-4B67-B9E2-A22CDF828DCE}" type="pres">
      <dgm:prSet presAssocID="{5B326D2E-234D-46E1-A71B-7A66EB47EDDE}" presName="adorn" presStyleLbl="fgAccFollowNode1" presStyleIdx="7" presStyleCnt="8"/>
      <dgm:spPr>
        <a:blipFill>
          <a:blip xmlns:r="http://schemas.openxmlformats.org/officeDocument/2006/relationships" r:embed="rId8" cstate="print">
            <a:extLst>
              <a:ext uri="{28A0092B-C50C-407E-A947-70E740481C1C}">
                <a14:useLocalDpi xmlns:a14="http://schemas.microsoft.com/office/drawing/2010/main" val="0"/>
              </a:ext>
            </a:extLst>
          </a:blip>
          <a:srcRect/>
          <a:stretch>
            <a:fillRect l="-16000" r="-16000"/>
          </a:stretch>
        </a:blipFill>
      </dgm:spPr>
      <dgm:t>
        <a:bodyPr/>
        <a:lstStyle/>
        <a:p>
          <a:endParaRPr lang="es-CO"/>
        </a:p>
      </dgm:t>
    </dgm:pt>
  </dgm:ptLst>
  <dgm:cxnLst>
    <dgm:cxn modelId="{24DCC46F-6B6C-4C8B-8414-C0831385F5CA}" srcId="{37E5FBCC-4522-486E-9CB3-7EA318148726}" destId="{739D7485-69E1-4674-89E8-D49766AD85CF}" srcOrd="0" destOrd="0" parTransId="{5DE448A7-DCBC-4FF2-9FEA-15F2C5585BD3}" sibTransId="{E73FE9C4-7D8E-44AB-B23B-4F4B851EF315}"/>
    <dgm:cxn modelId="{53CA19E8-DF65-4CE0-9946-DF2D1AEF6C5E}" type="presOf" srcId="{E02715C9-1085-4D24-8C9C-532C18BF3596}" destId="{2522ECF1-C11C-4847-B53D-6A50EC5A5AEF}" srcOrd="0" destOrd="0" presId="urn:microsoft.com/office/officeart/2005/8/layout/bList2"/>
    <dgm:cxn modelId="{4FAC2225-1F10-4286-92D6-BDA028F412AF}" srcId="{CB395F7A-D10A-41BD-9FB6-346925296B9E}" destId="{37E5FBCC-4522-486E-9CB3-7EA318148726}" srcOrd="4" destOrd="0" parTransId="{C58DF3DA-A5C2-492B-A57A-1F0D26B6C863}" sibTransId="{BC6A81B0-23A6-4937-9AA5-E918B3BE03C7}"/>
    <dgm:cxn modelId="{4EE214FE-749B-44AD-AC57-EB9A51757ED0}" srcId="{37E5FBCC-4522-486E-9CB3-7EA318148726}" destId="{61F77BF7-832C-401B-989F-596A5FEB0A88}" srcOrd="2" destOrd="0" parTransId="{8371301C-4617-43F8-A347-80DD5C59F792}" sibTransId="{D8B114D1-F2A2-4717-A6B3-57F3EAA27C33}"/>
    <dgm:cxn modelId="{797E2702-8A62-4969-B5F4-24211F81AAA1}" type="presOf" srcId="{AE2EB4FC-0552-4A16-93DF-BD8381F52AD8}" destId="{2A1CC0D0-674C-4B9F-95D0-FEE48A5752B4}" srcOrd="0" destOrd="0" presId="urn:microsoft.com/office/officeart/2005/8/layout/bList2"/>
    <dgm:cxn modelId="{9273DE17-4B06-4604-B499-DA4BEBB91684}" srcId="{E02715C9-1085-4D24-8C9C-532C18BF3596}" destId="{DF987FDB-44D5-4A43-9FAD-0D8268AE55ED}" srcOrd="2" destOrd="0" parTransId="{3BA3DEA0-A214-4E1D-9803-1878593E1535}" sibTransId="{B5327DAE-FF24-4DCB-BB93-AC0E56842E54}"/>
    <dgm:cxn modelId="{EC3E2CDF-C021-4899-A6A8-4BDD95ABFD1C}" type="presOf" srcId="{1127FCBE-F8ED-42CF-8F69-AF628C3A381B}" destId="{D3BDCC3A-609D-4BED-9A64-8764214FA421}" srcOrd="0" destOrd="2" presId="urn:microsoft.com/office/officeart/2005/8/layout/bList2"/>
    <dgm:cxn modelId="{6A3F9819-C2B8-4E06-A5AD-8B8B53A10C74}" srcId="{CB395F7A-D10A-41BD-9FB6-346925296B9E}" destId="{A55CD827-7257-4BA6-AB6C-42AEF005D59C}" srcOrd="0" destOrd="0" parTransId="{100BC01F-41B0-43EC-9F98-813E9994508A}" sibTransId="{7BD2A81E-7070-4DB9-9BFA-3E06040678A7}"/>
    <dgm:cxn modelId="{4576314E-DF4E-4886-B08F-9A463007773F}" type="presOf" srcId="{E02715C9-1085-4D24-8C9C-532C18BF3596}" destId="{BD878991-9DF9-4FA4-87CD-249F968A3E16}" srcOrd="1" destOrd="0" presId="urn:microsoft.com/office/officeart/2005/8/layout/bList2"/>
    <dgm:cxn modelId="{1F430988-420D-4B7B-AA8C-7B54456C8775}" type="presOf" srcId="{37E5FBCC-4522-486E-9CB3-7EA318148726}" destId="{5E2DC079-9CA9-419E-A557-E6052F87BB18}" srcOrd="1" destOrd="0" presId="urn:microsoft.com/office/officeart/2005/8/layout/bList2"/>
    <dgm:cxn modelId="{96F9379B-3B80-4D48-8709-0685EAF0F8E8}" type="presOf" srcId="{D011D654-412A-450B-9A3D-D69E45922651}" destId="{046CDB2B-3314-4C90-B69D-DACE186D5D9F}" srcOrd="0" destOrd="0" presId="urn:microsoft.com/office/officeart/2005/8/layout/bList2"/>
    <dgm:cxn modelId="{088173D9-8D36-4616-9300-FFE17CD74CF3}" srcId="{AE2EB4FC-0552-4A16-93DF-BD8381F52AD8}" destId="{D35CF31E-88EF-4065-9ED8-1C5208B4C522}" srcOrd="0" destOrd="0" parTransId="{84937247-BDC5-4A44-99BF-9DE8764ECA16}" sibTransId="{6051E548-F32A-49C2-898E-1DBB2AF92850}"/>
    <dgm:cxn modelId="{B70EA3B6-9DE1-43AA-B230-68BC6E1329BE}" srcId="{CB395F7A-D10A-41BD-9FB6-346925296B9E}" destId="{AE2EB4FC-0552-4A16-93DF-BD8381F52AD8}" srcOrd="3" destOrd="0" parTransId="{6307366C-9630-4892-88A4-36DF92FB56D7}" sibTransId="{D4006D3B-4BF2-474A-9574-0AE3D87DBE8D}"/>
    <dgm:cxn modelId="{D1DF7B0E-04AE-46D2-A319-85ADB3FAE98D}" srcId="{AE2EB4FC-0552-4A16-93DF-BD8381F52AD8}" destId="{AD6457B2-75E0-4B7F-95CB-0DB1BC42A3A9}" srcOrd="1" destOrd="0" parTransId="{D30BB4A9-F4B4-4686-B93C-D7CA9BD9E68F}" sibTransId="{D8BBD7FF-21DD-40CA-9CE5-B645F312FF0C}"/>
    <dgm:cxn modelId="{F529D453-F114-485F-94E8-4A73F20470EC}" srcId="{CB395F7A-D10A-41BD-9FB6-346925296B9E}" destId="{4563B2AD-3502-413E-9350-4AAD61094804}" srcOrd="5" destOrd="0" parTransId="{DF3B51EA-4029-4F4A-A7EF-5D42932CF286}" sibTransId="{37177AEE-1101-454B-9B5E-ABBEDF9AA1BC}"/>
    <dgm:cxn modelId="{A7A2D862-DB3D-4EEE-8247-8E764C400C6E}" srcId="{CB395F7A-D10A-41BD-9FB6-346925296B9E}" destId="{6AC62FF2-A83C-4792-BADF-43F9C614D77E}" srcOrd="6" destOrd="0" parTransId="{8F876699-E4E1-49DD-AC15-2F1CC8381AE7}" sibTransId="{53AC7344-FF49-4AA6-A61A-659F31B58562}"/>
    <dgm:cxn modelId="{DFE5352A-95C0-4C26-A260-460103DAD3D0}" type="presOf" srcId="{A55CD827-7257-4BA6-AB6C-42AEF005D59C}" destId="{A6D45BBF-60D0-4BD5-B3EA-4608F99C6D34}" srcOrd="0" destOrd="0" presId="urn:microsoft.com/office/officeart/2005/8/layout/bList2"/>
    <dgm:cxn modelId="{13C12FF7-D3C8-48E0-9828-33FDE4AA8D4D}" srcId="{CB395F7A-D10A-41BD-9FB6-346925296B9E}" destId="{410420C2-E512-4B85-A3D2-8130FCFF1188}" srcOrd="2" destOrd="0" parTransId="{26D5D7E4-3BE9-4CAC-B83C-7B7FFE77F7F5}" sibTransId="{FC525F7E-A074-489E-98C2-2B1B80265E84}"/>
    <dgm:cxn modelId="{BF855742-F11F-44A2-A0DF-6AF9FC71EB72}" srcId="{37E5FBCC-4522-486E-9CB3-7EA318148726}" destId="{B29507E3-F3FC-463C-9EDF-43E63A16B00F}" srcOrd="1" destOrd="0" parTransId="{872918F3-0758-45F3-B9C9-B72A6CF8EBF4}" sibTransId="{52A43F3C-389B-4C21-9CCD-BAC4EAC6C676}"/>
    <dgm:cxn modelId="{11A38C21-5D6F-4736-A767-8C6E83B11EB9}" type="presOf" srcId="{A67C342A-C407-4719-BF92-3E4ED108BA8C}" destId="{046CDB2B-3314-4C90-B69D-DACE186D5D9F}" srcOrd="0" destOrd="2" presId="urn:microsoft.com/office/officeart/2005/8/layout/bList2"/>
    <dgm:cxn modelId="{38CB3882-A07C-407E-BF93-4BA25AC7E91F}" srcId="{CB395F7A-D10A-41BD-9FB6-346925296B9E}" destId="{5B326D2E-234D-46E1-A71B-7A66EB47EDDE}" srcOrd="7" destOrd="0" parTransId="{F6B6A675-927D-4197-86D0-CE3D508C8C4F}" sibTransId="{8FF2CDDA-4F62-4A80-A390-531C731BC2D4}"/>
    <dgm:cxn modelId="{2C4F8B48-6B7D-482A-9DC2-6A9E1C1B0E1D}" type="presOf" srcId="{D35CF31E-88EF-4065-9ED8-1C5208B4C522}" destId="{D3BDCC3A-609D-4BED-9A64-8764214FA421}" srcOrd="0" destOrd="0" presId="urn:microsoft.com/office/officeart/2005/8/layout/bList2"/>
    <dgm:cxn modelId="{EA02E146-80D3-4D79-B2FC-7DE5E27EE8C8}" type="presOf" srcId="{A55CD827-7257-4BA6-AB6C-42AEF005D59C}" destId="{97DFBBFF-1866-48BA-BF56-C227A3D95395}" srcOrd="1" destOrd="0" presId="urn:microsoft.com/office/officeart/2005/8/layout/bList2"/>
    <dgm:cxn modelId="{4CAC4E19-1A2F-4B4A-B6AB-78C37E98E7FD}" type="presOf" srcId="{37E5FBCC-4522-486E-9CB3-7EA318148726}" destId="{4D4B8EE3-3B2B-48A2-84D0-DD2CA0032897}" srcOrd="0" destOrd="0" presId="urn:microsoft.com/office/officeart/2005/8/layout/bList2"/>
    <dgm:cxn modelId="{9C2BFBCA-8DB4-4678-B5DE-FF9B0A85D046}" type="presOf" srcId="{739D7485-69E1-4674-89E8-D49766AD85CF}" destId="{EF1EC0EC-ACCA-4F3E-BBD2-429BC6930BAD}" srcOrd="0" destOrd="0" presId="urn:microsoft.com/office/officeart/2005/8/layout/bList2"/>
    <dgm:cxn modelId="{662EFBD3-14EC-4A3D-A74E-F78FABA84617}" type="presOf" srcId="{410420C2-E512-4B85-A3D2-8130FCFF1188}" destId="{D747E609-25B2-403C-9574-71D236D1D520}" srcOrd="1" destOrd="0" presId="urn:microsoft.com/office/officeart/2005/8/layout/bList2"/>
    <dgm:cxn modelId="{3FF333A7-BDAF-404C-A92C-0847D674BF66}" type="presOf" srcId="{5B326D2E-234D-46E1-A71B-7A66EB47EDDE}" destId="{E5BA63BE-929F-4EAC-9579-43250A288C21}" srcOrd="0" destOrd="0" presId="urn:microsoft.com/office/officeart/2005/8/layout/bList2"/>
    <dgm:cxn modelId="{637D81D0-B7BE-42BE-A384-1602C1994D3B}" type="presOf" srcId="{4563B2AD-3502-413E-9350-4AAD61094804}" destId="{E5EE5259-1313-4785-92D9-FB7F53440941}" srcOrd="1" destOrd="0" presId="urn:microsoft.com/office/officeart/2005/8/layout/bList2"/>
    <dgm:cxn modelId="{0AB47AC4-4721-498C-9BC4-ECC4C7FB7ADD}" type="presOf" srcId="{4563B2AD-3502-413E-9350-4AAD61094804}" destId="{F32F19E3-EB11-4EE1-8DC3-5812D76BA65E}" srcOrd="0" destOrd="0" presId="urn:microsoft.com/office/officeart/2005/8/layout/bList2"/>
    <dgm:cxn modelId="{054B3A16-0EAB-407C-B28C-D258B3472B6C}" type="presOf" srcId="{6AC62FF2-A83C-4792-BADF-43F9C614D77E}" destId="{049EABD2-69C2-4AA1-9F13-F1755A2CB097}" srcOrd="0" destOrd="0" presId="urn:microsoft.com/office/officeart/2005/8/layout/bList2"/>
    <dgm:cxn modelId="{82872FB2-C821-49A4-8A25-50200AFD699B}" srcId="{6AC62FF2-A83C-4792-BADF-43F9C614D77E}" destId="{A67C342A-C407-4719-BF92-3E4ED108BA8C}" srcOrd="2" destOrd="0" parTransId="{74216171-49A6-4DC8-8298-F84A4901796E}" sibTransId="{91781F80-BCD2-40D7-B3C1-5E64E0A7FA35}"/>
    <dgm:cxn modelId="{8BFB697A-5F6B-4634-A9A4-733CBD766BC1}" type="presOf" srcId="{4DDCD1F9-8184-4860-9F01-CEC387D1D965}" destId="{9DC53521-C7A1-46CF-997E-61A06D20D4E9}" srcOrd="0" destOrd="0" presId="urn:microsoft.com/office/officeart/2005/8/layout/bList2"/>
    <dgm:cxn modelId="{9B4A1662-D8B1-4D11-975B-445EC1F1BEEC}" type="presOf" srcId="{B29507E3-F3FC-463C-9EDF-43E63A16B00F}" destId="{EF1EC0EC-ACCA-4F3E-BBD2-429BC6930BAD}" srcOrd="0" destOrd="1" presId="urn:microsoft.com/office/officeart/2005/8/layout/bList2"/>
    <dgm:cxn modelId="{08777F49-03FC-4905-82F3-9E2BB477D83B}" type="presOf" srcId="{410420C2-E512-4B85-A3D2-8130FCFF1188}" destId="{BDCEE8B8-F460-4D0D-887F-CCDEE989D7BE}" srcOrd="0" destOrd="0" presId="urn:microsoft.com/office/officeart/2005/8/layout/bList2"/>
    <dgm:cxn modelId="{71E0B1C8-DD85-4CE8-9F0F-EB7C850F2E0C}" type="presOf" srcId="{A33FC34A-2AD2-4263-8515-3C451365D58A}" destId="{00099410-0EDD-4F07-96D3-55D6B91598A9}" srcOrd="0" destOrd="0" presId="urn:microsoft.com/office/officeart/2005/8/layout/bList2"/>
    <dgm:cxn modelId="{11D8393A-F982-4948-BE93-D9595C5A6B92}" type="presOf" srcId="{7BD2A81E-7070-4DB9-9BFA-3E06040678A7}" destId="{7D9BC2A3-F532-493A-866A-D16B55D3BA79}" srcOrd="0" destOrd="0" presId="urn:microsoft.com/office/officeart/2005/8/layout/bList2"/>
    <dgm:cxn modelId="{90D0FE8C-EAC8-43A4-B98E-97F798C07A4B}" type="presOf" srcId="{5B326D2E-234D-46E1-A71B-7A66EB47EDDE}" destId="{8D51B864-37A3-4D0C-8DC3-37BCAAE63FFE}" srcOrd="1" destOrd="0" presId="urn:microsoft.com/office/officeart/2005/8/layout/bList2"/>
    <dgm:cxn modelId="{7A1CECDA-8B7E-47D6-96BC-7A61B8E56DAE}" type="presOf" srcId="{C1E4ACF2-AFF8-4BC8-B56A-E71E9B07B5C1}" destId="{02BB7563-6945-41B1-BB94-C3C46FAEE117}" srcOrd="0" destOrd="2" presId="urn:microsoft.com/office/officeart/2005/8/layout/bList2"/>
    <dgm:cxn modelId="{7998DDF6-00F7-49AC-87B2-9CA3A3F90AEB}" type="presOf" srcId="{37177AEE-1101-454B-9B5E-ABBEDF9AA1BC}" destId="{05541C7F-D035-4482-91A2-214AF4250A09}" srcOrd="0" destOrd="0" presId="urn:microsoft.com/office/officeart/2005/8/layout/bList2"/>
    <dgm:cxn modelId="{1B54235B-5B04-48F4-B80C-2B4EB02681A6}" srcId="{6AC62FF2-A83C-4792-BADF-43F9C614D77E}" destId="{98506C3C-67D7-4640-B330-890A035A42BB}" srcOrd="1" destOrd="0" parTransId="{F8083C08-BA1E-457D-B50E-9B63552E401D}" sibTransId="{9C462749-4692-46DD-B70E-D72332ADD296}"/>
    <dgm:cxn modelId="{5FF3F620-44AB-4E5E-B7A5-DD7ABA61949A}" srcId="{410420C2-E512-4B85-A3D2-8130FCFF1188}" destId="{4DDCD1F9-8184-4860-9F01-CEC387D1D965}" srcOrd="0" destOrd="0" parTransId="{6465C1CF-5FDF-4533-AED4-7514A0DC470F}" sibTransId="{F12A7B17-9D3F-4198-B9B4-1A607BDDF1C1}"/>
    <dgm:cxn modelId="{F0EC877E-241E-4EFA-83AD-5EB00518C789}" type="presOf" srcId="{58FAC141-E61A-4F86-BA31-E22CDDC9A6AD}" destId="{02BB7563-6945-41B1-BB94-C3C46FAEE117}" srcOrd="0" destOrd="1" presId="urn:microsoft.com/office/officeart/2005/8/layout/bList2"/>
    <dgm:cxn modelId="{43638DA8-97A6-479A-8F32-33DB4A2C55D2}" type="presOf" srcId="{0A871133-4A3A-4AAC-ACFF-803AF260D3B1}" destId="{D3BDCC3A-609D-4BED-9A64-8764214FA421}" srcOrd="0" destOrd="3" presId="urn:microsoft.com/office/officeart/2005/8/layout/bList2"/>
    <dgm:cxn modelId="{1DFA7306-E376-494D-8FC2-3413A0D8B924}" type="presOf" srcId="{AD6457B2-75E0-4B7F-95CB-0DB1BC42A3A9}" destId="{D3BDCC3A-609D-4BED-9A64-8764214FA421}" srcOrd="0" destOrd="1" presId="urn:microsoft.com/office/officeart/2005/8/layout/bList2"/>
    <dgm:cxn modelId="{3B870F3B-C2BD-495A-B10A-5D7D089E9516}" srcId="{AE2EB4FC-0552-4A16-93DF-BD8381F52AD8}" destId="{0A871133-4A3A-4AAC-ACFF-803AF260D3B1}" srcOrd="3" destOrd="0" parTransId="{3EF1674F-BCFE-453F-AC92-9240B22E16A9}" sibTransId="{69B2A860-F9E2-4D40-86BC-465D9A12B491}"/>
    <dgm:cxn modelId="{69000C30-73CD-4176-8710-24D8EA013D08}" srcId="{E02715C9-1085-4D24-8C9C-532C18BF3596}" destId="{5DD60538-D906-4E85-A6B8-B7336D568FE5}" srcOrd="0" destOrd="0" parTransId="{6896518B-B051-4606-8412-387E9124AFD4}" sibTransId="{04B005BE-662F-4F78-9BEF-DB82CFEB9000}"/>
    <dgm:cxn modelId="{29A6734C-A9A9-4361-9D5E-A63E218AAD1A}" type="presOf" srcId="{5DD60538-D906-4E85-A6B8-B7336D568FE5}" destId="{9467F0CA-B5E4-4594-A4A8-AB921191E1A2}" srcOrd="0" destOrd="0" presId="urn:microsoft.com/office/officeart/2005/8/layout/bList2"/>
    <dgm:cxn modelId="{B9898934-8D9E-444C-BEA0-E2177871C03E}" type="presOf" srcId="{53AC7344-FF49-4AA6-A61A-659F31B58562}" destId="{8C92AB8B-8B08-4FD0-AA63-5DFB018BB5DC}" srcOrd="0" destOrd="0" presId="urn:microsoft.com/office/officeart/2005/8/layout/bList2"/>
    <dgm:cxn modelId="{42CAE503-D859-459E-B768-C72D2BBCB74C}" srcId="{4563B2AD-3502-413E-9350-4AAD61094804}" destId="{A33FC34A-2AD2-4263-8515-3C451365D58A}" srcOrd="0" destOrd="0" parTransId="{B556F658-6BDB-41D4-BAEA-99536E642035}" sibTransId="{B606D431-646B-48EE-B91E-83E55FAF643E}"/>
    <dgm:cxn modelId="{3199F233-E088-44C9-A608-0AB4BDEFFBF7}" type="presOf" srcId="{6AC62FF2-A83C-4792-BADF-43F9C614D77E}" destId="{C87CB97A-51A7-49CC-9B5C-AB0FA8FF2BD5}" srcOrd="1" destOrd="0" presId="urn:microsoft.com/office/officeart/2005/8/layout/bList2"/>
    <dgm:cxn modelId="{3EEBA8F7-DEED-4790-ADC5-C4ACFBEDA111}" type="presOf" srcId="{61F77BF7-832C-401B-989F-596A5FEB0A88}" destId="{EF1EC0EC-ACCA-4F3E-BBD2-429BC6930BAD}" srcOrd="0" destOrd="2" presId="urn:microsoft.com/office/officeart/2005/8/layout/bList2"/>
    <dgm:cxn modelId="{AA512A0F-8B94-419C-B405-EE8410876B02}" type="presOf" srcId="{9BDBE9FB-F8C4-4C90-BECF-C3B217E25DA9}" destId="{9467F0CA-B5E4-4594-A4A8-AB921191E1A2}" srcOrd="0" destOrd="1" presId="urn:microsoft.com/office/officeart/2005/8/layout/bList2"/>
    <dgm:cxn modelId="{49C83283-5F15-42FB-ADF2-666A23461621}" type="presOf" srcId="{BC6A81B0-23A6-4937-9AA5-E918B3BE03C7}" destId="{E04AFDD9-61A8-4CB9-BDF9-6F9FE86F4527}" srcOrd="0" destOrd="0" presId="urn:microsoft.com/office/officeart/2005/8/layout/bList2"/>
    <dgm:cxn modelId="{F34EBF02-5DBF-46C1-AFCF-54D8D861F702}" type="presOf" srcId="{DF987FDB-44D5-4A43-9FAD-0D8268AE55ED}" destId="{9467F0CA-B5E4-4594-A4A8-AB921191E1A2}" srcOrd="0" destOrd="2" presId="urn:microsoft.com/office/officeart/2005/8/layout/bList2"/>
    <dgm:cxn modelId="{411B21A7-EA1C-4AA9-B6BF-CC345F217920}" type="presOf" srcId="{6DF9AF7A-3BB0-4122-B8B8-3210588F8231}" destId="{7BB4C9C3-80BD-42BF-8DA4-FFD825AA0BF3}" srcOrd="0" destOrd="0" presId="urn:microsoft.com/office/officeart/2005/8/layout/bList2"/>
    <dgm:cxn modelId="{BED3E4BB-FBA2-40D0-8E66-B362007763C8}" srcId="{CB395F7A-D10A-41BD-9FB6-346925296B9E}" destId="{E02715C9-1085-4D24-8C9C-532C18BF3596}" srcOrd="1" destOrd="0" parTransId="{7BA26B55-C979-449D-A942-9EEF2CFE4D13}" sibTransId="{E141FE9B-9128-438E-80C4-4DD8CBBEFFF7}"/>
    <dgm:cxn modelId="{E945F388-E63A-46E8-A380-F23C42C4C5B6}" type="presOf" srcId="{84E284D0-0EAD-4ECF-81A3-D3435F7F70C6}" destId="{02BB7563-6945-41B1-BB94-C3C46FAEE117}" srcOrd="0" destOrd="0" presId="urn:microsoft.com/office/officeart/2005/8/layout/bList2"/>
    <dgm:cxn modelId="{AFC69102-EAA4-4A56-BB01-6D59F504304E}" type="presOf" srcId="{E141FE9B-9128-438E-80C4-4DD8CBBEFFF7}" destId="{90137CC7-531D-40AC-AA4C-B35998EBC2B6}" srcOrd="0" destOrd="0" presId="urn:microsoft.com/office/officeart/2005/8/layout/bList2"/>
    <dgm:cxn modelId="{0A4F123A-D92E-425B-AEA0-558D463D0364}" type="presOf" srcId="{FC525F7E-A074-489E-98C2-2B1B80265E84}" destId="{B397F9EB-DADA-4CD3-AA58-BB2A2D2EC6BC}" srcOrd="0" destOrd="0" presId="urn:microsoft.com/office/officeart/2005/8/layout/bList2"/>
    <dgm:cxn modelId="{06DB06D9-197A-4894-8091-4C434037AEBD}" srcId="{E02715C9-1085-4D24-8C9C-532C18BF3596}" destId="{9BDBE9FB-F8C4-4C90-BECF-C3B217E25DA9}" srcOrd="1" destOrd="0" parTransId="{AF070E4A-A4AA-46C5-A005-FD2E0A6F5875}" sibTransId="{2E0EBB55-7A96-4AA9-8671-B01B6B72402C}"/>
    <dgm:cxn modelId="{33EE6D00-8BE9-42D9-9963-7E9F99C3CD41}" srcId="{AE2EB4FC-0552-4A16-93DF-BD8381F52AD8}" destId="{1127FCBE-F8ED-42CF-8F69-AF628C3A381B}" srcOrd="2" destOrd="0" parTransId="{74E3A1D1-82A9-4FB2-98FD-C98635AEC7DF}" sibTransId="{FFB091AC-9D83-40A7-B87C-0F0DFD1AB4B0}"/>
    <dgm:cxn modelId="{A5DFEFBE-3F07-4666-BFA7-91545342EE83}" srcId="{A55CD827-7257-4BA6-AB6C-42AEF005D59C}" destId="{58FAC141-E61A-4F86-BA31-E22CDDC9A6AD}" srcOrd="1" destOrd="0" parTransId="{FA9EF2C7-A9EF-4F41-8D93-F3D63F13CD7D}" sibTransId="{9814FC81-8224-4723-BD7C-AD49C0B07CE5}"/>
    <dgm:cxn modelId="{68C97814-30D7-45A9-8637-51BC4885DA87}" srcId="{6AC62FF2-A83C-4792-BADF-43F9C614D77E}" destId="{D011D654-412A-450B-9A3D-D69E45922651}" srcOrd="0" destOrd="0" parTransId="{71B0AE53-3C97-4603-B444-C0684B07373B}" sibTransId="{D3012FE1-0F9F-4FA4-ACE8-F12C8B883053}"/>
    <dgm:cxn modelId="{54CE5360-23AD-4BAB-B252-B37D264A0295}" srcId="{5B326D2E-234D-46E1-A71B-7A66EB47EDDE}" destId="{6DF9AF7A-3BB0-4122-B8B8-3210588F8231}" srcOrd="0" destOrd="0" parTransId="{A45B708C-609A-4DBA-8039-B6E04DE66C2A}" sibTransId="{00C38600-AAB5-46A2-A46F-7292FE99603D}"/>
    <dgm:cxn modelId="{2295B614-0869-4BBD-81DC-9B87A1D4530B}" type="presOf" srcId="{98506C3C-67D7-4640-B330-890A035A42BB}" destId="{046CDB2B-3314-4C90-B69D-DACE186D5D9F}" srcOrd="0" destOrd="1" presId="urn:microsoft.com/office/officeart/2005/8/layout/bList2"/>
    <dgm:cxn modelId="{B7404F65-2DB7-40CE-8350-F80BCFC28A32}" type="presOf" srcId="{CB395F7A-D10A-41BD-9FB6-346925296B9E}" destId="{20C7F1BD-7286-437F-AE81-EC307859C566}" srcOrd="0" destOrd="0" presId="urn:microsoft.com/office/officeart/2005/8/layout/bList2"/>
    <dgm:cxn modelId="{419FA7CB-74F4-4116-98E9-22DD0BADD732}" srcId="{A55CD827-7257-4BA6-AB6C-42AEF005D59C}" destId="{C1E4ACF2-AFF8-4BC8-B56A-E71E9B07B5C1}" srcOrd="2" destOrd="0" parTransId="{5A155883-CCDF-4B09-A36F-CF2CB434E6B3}" sibTransId="{BEAF0B1E-027B-497D-B5B3-AA5EA9912B62}"/>
    <dgm:cxn modelId="{0E83DBE1-95DF-42A3-A30B-1854396C890E}" type="presOf" srcId="{AE2EB4FC-0552-4A16-93DF-BD8381F52AD8}" destId="{B6739EC4-C9FC-4179-B410-EFC4CF8679A8}" srcOrd="1" destOrd="0" presId="urn:microsoft.com/office/officeart/2005/8/layout/bList2"/>
    <dgm:cxn modelId="{3143B92E-9BEB-49EC-B13C-6DF0868FFA1C}" type="presOf" srcId="{D4006D3B-4BF2-474A-9574-0AE3D87DBE8D}" destId="{C5DA16EC-D47B-4C4E-8BAA-3B31A02A6692}" srcOrd="0" destOrd="0" presId="urn:microsoft.com/office/officeart/2005/8/layout/bList2"/>
    <dgm:cxn modelId="{48FC78A2-B61B-40B0-BC3F-3FEE5D9926F9}" srcId="{A55CD827-7257-4BA6-AB6C-42AEF005D59C}" destId="{84E284D0-0EAD-4ECF-81A3-D3435F7F70C6}" srcOrd="0" destOrd="0" parTransId="{9CBA36C9-7E96-43AD-9274-91E09052CF13}" sibTransId="{59ADA98D-EAC4-4807-854E-FBC3929AEAA1}"/>
    <dgm:cxn modelId="{AE349791-B471-496D-9B9A-5EAF954AC8AC}" type="presParOf" srcId="{20C7F1BD-7286-437F-AE81-EC307859C566}" destId="{E9FB570E-91D7-4975-9009-A608169167F0}" srcOrd="0" destOrd="0" presId="urn:microsoft.com/office/officeart/2005/8/layout/bList2"/>
    <dgm:cxn modelId="{E58CF370-06A6-4879-AC8F-3B0AEA2FF1DE}" type="presParOf" srcId="{E9FB570E-91D7-4975-9009-A608169167F0}" destId="{02BB7563-6945-41B1-BB94-C3C46FAEE117}" srcOrd="0" destOrd="0" presId="urn:microsoft.com/office/officeart/2005/8/layout/bList2"/>
    <dgm:cxn modelId="{6F225C3E-D889-4A9E-8C30-5D2575E98946}" type="presParOf" srcId="{E9FB570E-91D7-4975-9009-A608169167F0}" destId="{A6D45BBF-60D0-4BD5-B3EA-4608F99C6D34}" srcOrd="1" destOrd="0" presId="urn:microsoft.com/office/officeart/2005/8/layout/bList2"/>
    <dgm:cxn modelId="{D42C6161-159E-4235-9292-2311A7C1B9AE}" type="presParOf" srcId="{E9FB570E-91D7-4975-9009-A608169167F0}" destId="{97DFBBFF-1866-48BA-BF56-C227A3D95395}" srcOrd="2" destOrd="0" presId="urn:microsoft.com/office/officeart/2005/8/layout/bList2"/>
    <dgm:cxn modelId="{730CCDFD-DC0F-4EC3-9E36-758638EA9594}" type="presParOf" srcId="{E9FB570E-91D7-4975-9009-A608169167F0}" destId="{93D4522A-42E7-4BFA-BC19-CE52737DBBEF}" srcOrd="3" destOrd="0" presId="urn:microsoft.com/office/officeart/2005/8/layout/bList2"/>
    <dgm:cxn modelId="{98B82684-7ED1-4B7B-9DD7-AB2663A98040}" type="presParOf" srcId="{20C7F1BD-7286-437F-AE81-EC307859C566}" destId="{7D9BC2A3-F532-493A-866A-D16B55D3BA79}" srcOrd="1" destOrd="0" presId="urn:microsoft.com/office/officeart/2005/8/layout/bList2"/>
    <dgm:cxn modelId="{5A1F0CF6-6AF0-4A14-ADEA-14DE00913626}" type="presParOf" srcId="{20C7F1BD-7286-437F-AE81-EC307859C566}" destId="{1521361C-A626-4A11-8E56-A7D5A787EF3B}" srcOrd="2" destOrd="0" presId="urn:microsoft.com/office/officeart/2005/8/layout/bList2"/>
    <dgm:cxn modelId="{DB00E179-242B-42DD-A05E-1387FBD350BB}" type="presParOf" srcId="{1521361C-A626-4A11-8E56-A7D5A787EF3B}" destId="{9467F0CA-B5E4-4594-A4A8-AB921191E1A2}" srcOrd="0" destOrd="0" presId="urn:microsoft.com/office/officeart/2005/8/layout/bList2"/>
    <dgm:cxn modelId="{B9853288-3A00-473D-AB35-E994F3D5F89D}" type="presParOf" srcId="{1521361C-A626-4A11-8E56-A7D5A787EF3B}" destId="{2522ECF1-C11C-4847-B53D-6A50EC5A5AEF}" srcOrd="1" destOrd="0" presId="urn:microsoft.com/office/officeart/2005/8/layout/bList2"/>
    <dgm:cxn modelId="{924FEC26-40CD-4124-BD33-0F5CF3750F26}" type="presParOf" srcId="{1521361C-A626-4A11-8E56-A7D5A787EF3B}" destId="{BD878991-9DF9-4FA4-87CD-249F968A3E16}" srcOrd="2" destOrd="0" presId="urn:microsoft.com/office/officeart/2005/8/layout/bList2"/>
    <dgm:cxn modelId="{F873134F-96BB-4D70-8382-F60AFEDD80A7}" type="presParOf" srcId="{1521361C-A626-4A11-8E56-A7D5A787EF3B}" destId="{01821EA0-4925-4CFC-9F16-CFF515D7FA44}" srcOrd="3" destOrd="0" presId="urn:microsoft.com/office/officeart/2005/8/layout/bList2"/>
    <dgm:cxn modelId="{35C5FF30-78A1-4E3B-BAE5-763438B34D66}" type="presParOf" srcId="{20C7F1BD-7286-437F-AE81-EC307859C566}" destId="{90137CC7-531D-40AC-AA4C-B35998EBC2B6}" srcOrd="3" destOrd="0" presId="urn:microsoft.com/office/officeart/2005/8/layout/bList2"/>
    <dgm:cxn modelId="{8A7ECB57-3885-4F6E-92AD-70AA6F395507}" type="presParOf" srcId="{20C7F1BD-7286-437F-AE81-EC307859C566}" destId="{28967A94-F3DE-4C5C-B4C0-AB425CBD863C}" srcOrd="4" destOrd="0" presId="urn:microsoft.com/office/officeart/2005/8/layout/bList2"/>
    <dgm:cxn modelId="{965356BA-47EA-4763-A18A-267649B90AEF}" type="presParOf" srcId="{28967A94-F3DE-4C5C-B4C0-AB425CBD863C}" destId="{9DC53521-C7A1-46CF-997E-61A06D20D4E9}" srcOrd="0" destOrd="0" presId="urn:microsoft.com/office/officeart/2005/8/layout/bList2"/>
    <dgm:cxn modelId="{F67D1A0B-49C3-4A4B-9C92-F523DF779ADE}" type="presParOf" srcId="{28967A94-F3DE-4C5C-B4C0-AB425CBD863C}" destId="{BDCEE8B8-F460-4D0D-887F-CCDEE989D7BE}" srcOrd="1" destOrd="0" presId="urn:microsoft.com/office/officeart/2005/8/layout/bList2"/>
    <dgm:cxn modelId="{FE37670E-CCC1-4833-BE8B-170A2AD653DD}" type="presParOf" srcId="{28967A94-F3DE-4C5C-B4C0-AB425CBD863C}" destId="{D747E609-25B2-403C-9574-71D236D1D520}" srcOrd="2" destOrd="0" presId="urn:microsoft.com/office/officeart/2005/8/layout/bList2"/>
    <dgm:cxn modelId="{F930070A-9C66-4816-AF37-A526625AFC16}" type="presParOf" srcId="{28967A94-F3DE-4C5C-B4C0-AB425CBD863C}" destId="{18C798D0-6F74-4B82-80F6-D40F61CCB79D}" srcOrd="3" destOrd="0" presId="urn:microsoft.com/office/officeart/2005/8/layout/bList2"/>
    <dgm:cxn modelId="{D67C779E-E29C-4D87-8EFA-B8017C88BFFE}" type="presParOf" srcId="{20C7F1BD-7286-437F-AE81-EC307859C566}" destId="{B397F9EB-DADA-4CD3-AA58-BB2A2D2EC6BC}" srcOrd="5" destOrd="0" presId="urn:microsoft.com/office/officeart/2005/8/layout/bList2"/>
    <dgm:cxn modelId="{2F57BE7C-7BCD-4CC7-A43D-2AB0055EB957}" type="presParOf" srcId="{20C7F1BD-7286-437F-AE81-EC307859C566}" destId="{EF660411-77EC-4F7F-8453-78FF3BAE0FF5}" srcOrd="6" destOrd="0" presId="urn:microsoft.com/office/officeart/2005/8/layout/bList2"/>
    <dgm:cxn modelId="{FA36269B-672F-448F-AA53-6A059196DFCD}" type="presParOf" srcId="{EF660411-77EC-4F7F-8453-78FF3BAE0FF5}" destId="{D3BDCC3A-609D-4BED-9A64-8764214FA421}" srcOrd="0" destOrd="0" presId="urn:microsoft.com/office/officeart/2005/8/layout/bList2"/>
    <dgm:cxn modelId="{30AF068B-DB58-4284-BFA9-4C3B36E7AC9F}" type="presParOf" srcId="{EF660411-77EC-4F7F-8453-78FF3BAE0FF5}" destId="{2A1CC0D0-674C-4B9F-95D0-FEE48A5752B4}" srcOrd="1" destOrd="0" presId="urn:microsoft.com/office/officeart/2005/8/layout/bList2"/>
    <dgm:cxn modelId="{6CDBB1A9-8CA4-4872-A6E7-320A9E70EE63}" type="presParOf" srcId="{EF660411-77EC-4F7F-8453-78FF3BAE0FF5}" destId="{B6739EC4-C9FC-4179-B410-EFC4CF8679A8}" srcOrd="2" destOrd="0" presId="urn:microsoft.com/office/officeart/2005/8/layout/bList2"/>
    <dgm:cxn modelId="{5CDBDBCC-5A0D-4B38-B7C1-8AEEA4CF4691}" type="presParOf" srcId="{EF660411-77EC-4F7F-8453-78FF3BAE0FF5}" destId="{7F54C572-4FDC-47A3-9D3D-609DA72EEF61}" srcOrd="3" destOrd="0" presId="urn:microsoft.com/office/officeart/2005/8/layout/bList2"/>
    <dgm:cxn modelId="{F13A6092-5D09-430D-8590-176F5F3777E4}" type="presParOf" srcId="{20C7F1BD-7286-437F-AE81-EC307859C566}" destId="{C5DA16EC-D47B-4C4E-8BAA-3B31A02A6692}" srcOrd="7" destOrd="0" presId="urn:microsoft.com/office/officeart/2005/8/layout/bList2"/>
    <dgm:cxn modelId="{FAA7F1DC-CB60-4279-AB1D-2B82F10DCC8F}" type="presParOf" srcId="{20C7F1BD-7286-437F-AE81-EC307859C566}" destId="{1EA422DC-395B-47BB-BDCD-856B9FD688A4}" srcOrd="8" destOrd="0" presId="urn:microsoft.com/office/officeart/2005/8/layout/bList2"/>
    <dgm:cxn modelId="{DDCB936C-776A-4A48-A27D-916CAFA544BB}" type="presParOf" srcId="{1EA422DC-395B-47BB-BDCD-856B9FD688A4}" destId="{EF1EC0EC-ACCA-4F3E-BBD2-429BC6930BAD}" srcOrd="0" destOrd="0" presId="urn:microsoft.com/office/officeart/2005/8/layout/bList2"/>
    <dgm:cxn modelId="{C031BC2A-4733-4E7F-9725-1240328BFA59}" type="presParOf" srcId="{1EA422DC-395B-47BB-BDCD-856B9FD688A4}" destId="{4D4B8EE3-3B2B-48A2-84D0-DD2CA0032897}" srcOrd="1" destOrd="0" presId="urn:microsoft.com/office/officeart/2005/8/layout/bList2"/>
    <dgm:cxn modelId="{295407A8-85B9-44AE-AD6D-21221A8EA1C9}" type="presParOf" srcId="{1EA422DC-395B-47BB-BDCD-856B9FD688A4}" destId="{5E2DC079-9CA9-419E-A557-E6052F87BB18}" srcOrd="2" destOrd="0" presId="urn:microsoft.com/office/officeart/2005/8/layout/bList2"/>
    <dgm:cxn modelId="{1858EF15-92C9-49D0-9406-AAC80AC49D24}" type="presParOf" srcId="{1EA422DC-395B-47BB-BDCD-856B9FD688A4}" destId="{1788F6BE-761C-4752-BA6E-89E611087BC3}" srcOrd="3" destOrd="0" presId="urn:microsoft.com/office/officeart/2005/8/layout/bList2"/>
    <dgm:cxn modelId="{E8F402F9-948E-4323-9ADE-88C3DD2F0FA7}" type="presParOf" srcId="{20C7F1BD-7286-437F-AE81-EC307859C566}" destId="{E04AFDD9-61A8-4CB9-BDF9-6F9FE86F4527}" srcOrd="9" destOrd="0" presId="urn:microsoft.com/office/officeart/2005/8/layout/bList2"/>
    <dgm:cxn modelId="{2AA000A5-4100-4E5F-8153-14E823DF510B}" type="presParOf" srcId="{20C7F1BD-7286-437F-AE81-EC307859C566}" destId="{01019915-EE40-4CEC-8315-BFD2182F3DFF}" srcOrd="10" destOrd="0" presId="urn:microsoft.com/office/officeart/2005/8/layout/bList2"/>
    <dgm:cxn modelId="{EFE59997-5172-4BFE-8252-06ADEDF84649}" type="presParOf" srcId="{01019915-EE40-4CEC-8315-BFD2182F3DFF}" destId="{00099410-0EDD-4F07-96D3-55D6B91598A9}" srcOrd="0" destOrd="0" presId="urn:microsoft.com/office/officeart/2005/8/layout/bList2"/>
    <dgm:cxn modelId="{B5572970-6ADB-42A3-B15B-021B3B3FD054}" type="presParOf" srcId="{01019915-EE40-4CEC-8315-BFD2182F3DFF}" destId="{F32F19E3-EB11-4EE1-8DC3-5812D76BA65E}" srcOrd="1" destOrd="0" presId="urn:microsoft.com/office/officeart/2005/8/layout/bList2"/>
    <dgm:cxn modelId="{241A822C-4E69-49DD-9883-4455F7E8A85A}" type="presParOf" srcId="{01019915-EE40-4CEC-8315-BFD2182F3DFF}" destId="{E5EE5259-1313-4785-92D9-FB7F53440941}" srcOrd="2" destOrd="0" presId="urn:microsoft.com/office/officeart/2005/8/layout/bList2"/>
    <dgm:cxn modelId="{8D2C556F-B9D4-4016-BEE1-1F1541D028BC}" type="presParOf" srcId="{01019915-EE40-4CEC-8315-BFD2182F3DFF}" destId="{E8C27B0C-3912-4923-87EF-03DD9E1041E7}" srcOrd="3" destOrd="0" presId="urn:microsoft.com/office/officeart/2005/8/layout/bList2"/>
    <dgm:cxn modelId="{694FEE4F-7453-415E-AEB7-78117311236D}" type="presParOf" srcId="{20C7F1BD-7286-437F-AE81-EC307859C566}" destId="{05541C7F-D035-4482-91A2-214AF4250A09}" srcOrd="11" destOrd="0" presId="urn:microsoft.com/office/officeart/2005/8/layout/bList2"/>
    <dgm:cxn modelId="{7B72C003-54B8-4D79-8C32-BE0A2E2DF2C8}" type="presParOf" srcId="{20C7F1BD-7286-437F-AE81-EC307859C566}" destId="{C9D3ED59-5883-403B-AA06-64287DA44B89}" srcOrd="12" destOrd="0" presId="urn:microsoft.com/office/officeart/2005/8/layout/bList2"/>
    <dgm:cxn modelId="{6FA4DD17-716E-44B6-B1F5-3BC4999774FD}" type="presParOf" srcId="{C9D3ED59-5883-403B-AA06-64287DA44B89}" destId="{046CDB2B-3314-4C90-B69D-DACE186D5D9F}" srcOrd="0" destOrd="0" presId="urn:microsoft.com/office/officeart/2005/8/layout/bList2"/>
    <dgm:cxn modelId="{462AFC33-7C17-4545-AF7F-888D4EF85816}" type="presParOf" srcId="{C9D3ED59-5883-403B-AA06-64287DA44B89}" destId="{049EABD2-69C2-4AA1-9F13-F1755A2CB097}" srcOrd="1" destOrd="0" presId="urn:microsoft.com/office/officeart/2005/8/layout/bList2"/>
    <dgm:cxn modelId="{466B74BD-0CB0-4530-9116-50ED0A397F3C}" type="presParOf" srcId="{C9D3ED59-5883-403B-AA06-64287DA44B89}" destId="{C87CB97A-51A7-49CC-9B5C-AB0FA8FF2BD5}" srcOrd="2" destOrd="0" presId="urn:microsoft.com/office/officeart/2005/8/layout/bList2"/>
    <dgm:cxn modelId="{231237EA-BCB9-4B6B-8D81-7BCBA1F13E32}" type="presParOf" srcId="{C9D3ED59-5883-403B-AA06-64287DA44B89}" destId="{87A8E913-4666-43ED-87F8-96AFB3D94C94}" srcOrd="3" destOrd="0" presId="urn:microsoft.com/office/officeart/2005/8/layout/bList2"/>
    <dgm:cxn modelId="{BBF2D47E-03A2-4130-AB79-D41AF1521068}" type="presParOf" srcId="{20C7F1BD-7286-437F-AE81-EC307859C566}" destId="{8C92AB8B-8B08-4FD0-AA63-5DFB018BB5DC}" srcOrd="13" destOrd="0" presId="urn:microsoft.com/office/officeart/2005/8/layout/bList2"/>
    <dgm:cxn modelId="{3B67E5C4-0B48-4CF3-9684-1AAC9F4A295E}" type="presParOf" srcId="{20C7F1BD-7286-437F-AE81-EC307859C566}" destId="{3382006A-02A0-4401-9B1E-9CFA2FAABB9F}" srcOrd="14" destOrd="0" presId="urn:microsoft.com/office/officeart/2005/8/layout/bList2"/>
    <dgm:cxn modelId="{13BC2B9F-B737-4275-81B2-FCC7C7B91481}" type="presParOf" srcId="{3382006A-02A0-4401-9B1E-9CFA2FAABB9F}" destId="{7BB4C9C3-80BD-42BF-8DA4-FFD825AA0BF3}" srcOrd="0" destOrd="0" presId="urn:microsoft.com/office/officeart/2005/8/layout/bList2"/>
    <dgm:cxn modelId="{D7760AED-A15A-49D7-AA45-D71A3DFAAEA8}" type="presParOf" srcId="{3382006A-02A0-4401-9B1E-9CFA2FAABB9F}" destId="{E5BA63BE-929F-4EAC-9579-43250A288C21}" srcOrd="1" destOrd="0" presId="urn:microsoft.com/office/officeart/2005/8/layout/bList2"/>
    <dgm:cxn modelId="{7A0977AA-1A51-46AE-9B8F-62959011D800}" type="presParOf" srcId="{3382006A-02A0-4401-9B1E-9CFA2FAABB9F}" destId="{8D51B864-37A3-4D0C-8DC3-37BCAAE63FFE}" srcOrd="2" destOrd="0" presId="urn:microsoft.com/office/officeart/2005/8/layout/bList2"/>
    <dgm:cxn modelId="{0CDAEA0F-621E-438B-BF86-DDAC045D6B51}" type="presParOf" srcId="{3382006A-02A0-4401-9B1E-9CFA2FAABB9F}" destId="{536D9DBF-D17D-4B67-B9E2-A22CDF828DCE}"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C0572-6BC2-4872-8F89-E04B0197D50F}">
      <dsp:nvSpPr>
        <dsp:cNvPr id="0" name=""/>
        <dsp:cNvSpPr/>
      </dsp:nvSpPr>
      <dsp:spPr>
        <a:xfrm rot="5400000">
          <a:off x="264" y="772254"/>
          <a:ext cx="3448044" cy="3448574"/>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41996-2CC6-47D4-BD97-82F0489D65B7}">
      <dsp:nvSpPr>
        <dsp:cNvPr id="0" name=""/>
        <dsp:cNvSpPr/>
      </dsp:nvSpPr>
      <dsp:spPr>
        <a:xfrm rot="16200000">
          <a:off x="3549009" y="772254"/>
          <a:ext cx="3448044" cy="3448574"/>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0730F1-4490-4ABC-946B-66F290DFBD39}">
      <dsp:nvSpPr>
        <dsp:cNvPr id="0" name=""/>
        <dsp:cNvSpPr/>
      </dsp:nvSpPr>
      <dsp:spPr>
        <a:xfrm>
          <a:off x="3956730" y="3767678"/>
          <a:ext cx="2617994" cy="689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t>Superposicion Exclusiones y Condicionantes</a:t>
          </a:r>
        </a:p>
      </dsp:txBody>
      <dsp:txXfrm>
        <a:off x="3956730" y="3767678"/>
        <a:ext cx="2617994" cy="689829"/>
      </dsp:txXfrm>
    </dsp:sp>
    <dsp:sp modelId="{9570341E-C985-40F3-8EE1-DF5B77F1EBD3}">
      <dsp:nvSpPr>
        <dsp:cNvPr id="0" name=""/>
        <dsp:cNvSpPr/>
      </dsp:nvSpPr>
      <dsp:spPr>
        <a:xfrm rot="5400000">
          <a:off x="3438404" y="772254"/>
          <a:ext cx="3448044" cy="3448574"/>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41788D-6F46-447F-8DBE-5F8B8F5A79D5}">
      <dsp:nvSpPr>
        <dsp:cNvPr id="0" name=""/>
        <dsp:cNvSpPr/>
      </dsp:nvSpPr>
      <dsp:spPr>
        <a:xfrm rot="16200000">
          <a:off x="6986105" y="772254"/>
          <a:ext cx="3448044" cy="3448574"/>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4B19A3-0CB5-4136-B3A6-EFD46961CAA2}">
      <dsp:nvSpPr>
        <dsp:cNvPr id="0" name=""/>
        <dsp:cNvSpPr/>
      </dsp:nvSpPr>
      <dsp:spPr>
        <a:xfrm>
          <a:off x="7142357" y="3767678"/>
          <a:ext cx="2617994" cy="689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t>Integración </a:t>
          </a:r>
        </a:p>
      </dsp:txBody>
      <dsp:txXfrm>
        <a:off x="7142357" y="3767678"/>
        <a:ext cx="2617994" cy="689829"/>
      </dsp:txXfrm>
    </dsp:sp>
    <dsp:sp modelId="{F1BE9CA2-AC4C-404C-93D2-163F75EFC804}">
      <dsp:nvSpPr>
        <dsp:cNvPr id="0" name=""/>
        <dsp:cNvSpPr/>
      </dsp:nvSpPr>
      <dsp:spPr>
        <a:xfrm>
          <a:off x="3872607" y="1761910"/>
          <a:ext cx="1579812" cy="15798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r>
            <a:rPr lang="en-US" sz="1000" kern="1200"/>
            <a:t>Exclusiones legales</a:t>
          </a:r>
        </a:p>
      </dsp:txBody>
      <dsp:txXfrm>
        <a:off x="4093212" y="1948204"/>
        <a:ext cx="910882" cy="1207224"/>
      </dsp:txXfrm>
    </dsp:sp>
    <dsp:sp modelId="{0B0D38AC-1637-4F0B-A1AE-DB64AC558D45}">
      <dsp:nvSpPr>
        <dsp:cNvPr id="0" name=""/>
        <dsp:cNvSpPr/>
      </dsp:nvSpPr>
      <dsp:spPr>
        <a:xfrm>
          <a:off x="5011211" y="1761910"/>
          <a:ext cx="1579812" cy="157981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r>
            <a:rPr lang="en-US" sz="900" kern="1200"/>
            <a:t>Condicionantes</a:t>
          </a:r>
        </a:p>
      </dsp:txBody>
      <dsp:txXfrm>
        <a:off x="5459536" y="1948204"/>
        <a:ext cx="910882" cy="1207224"/>
      </dsp:txXfrm>
    </dsp:sp>
    <dsp:sp modelId="{7E805E15-AF08-4977-8725-63C72308EA14}">
      <dsp:nvSpPr>
        <dsp:cNvPr id="0" name=""/>
        <dsp:cNvSpPr/>
      </dsp:nvSpPr>
      <dsp:spPr>
        <a:xfrm>
          <a:off x="944373" y="1412239"/>
          <a:ext cx="1092543" cy="109256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t>Físico</a:t>
          </a:r>
        </a:p>
      </dsp:txBody>
      <dsp:txXfrm>
        <a:off x="1104372" y="1572242"/>
        <a:ext cx="772545" cy="772562"/>
      </dsp:txXfrm>
    </dsp:sp>
    <dsp:sp modelId="{C7EEB2E4-BA06-4DDA-81F1-1952F254628F}">
      <dsp:nvSpPr>
        <dsp:cNvPr id="0" name=""/>
        <dsp:cNvSpPr/>
      </dsp:nvSpPr>
      <dsp:spPr>
        <a:xfrm>
          <a:off x="552602" y="2191496"/>
          <a:ext cx="536665" cy="53645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55FA5A0A-5921-41A3-949C-6F4A5C6B750E}">
      <dsp:nvSpPr>
        <dsp:cNvPr id="0" name=""/>
        <dsp:cNvSpPr/>
      </dsp:nvSpPr>
      <dsp:spPr>
        <a:xfrm>
          <a:off x="2137751" y="1492972"/>
          <a:ext cx="312264" cy="31206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009C01E9-D4A4-487B-AD75-5A4142A246E2}">
      <dsp:nvSpPr>
        <dsp:cNvPr id="0" name=""/>
        <dsp:cNvSpPr/>
      </dsp:nvSpPr>
      <dsp:spPr>
        <a:xfrm>
          <a:off x="1619395" y="1897074"/>
          <a:ext cx="1248656" cy="109256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8100" tIns="38100" rIns="38100" bIns="38100" numCol="1" spcCol="1270" anchor="ctr" anchorCtr="0">
          <a:noAutofit/>
        </a:bodyPr>
        <a:lstStyle/>
        <a:p>
          <a:pPr lvl="0" algn="ctr" defTabSz="444500">
            <a:lnSpc>
              <a:spcPct val="100000"/>
            </a:lnSpc>
            <a:spcBef>
              <a:spcPct val="0"/>
            </a:spcBef>
            <a:spcAft>
              <a:spcPts val="0"/>
            </a:spcAft>
          </a:pPr>
          <a:r>
            <a:rPr lang="en-US" sz="1000" kern="1200" dirty="0"/>
            <a:t>Socio</a:t>
          </a:r>
        </a:p>
        <a:p>
          <a:pPr lvl="0" algn="ctr" defTabSz="444500">
            <a:lnSpc>
              <a:spcPct val="100000"/>
            </a:lnSpc>
            <a:spcBef>
              <a:spcPct val="0"/>
            </a:spcBef>
            <a:spcAft>
              <a:spcPts val="0"/>
            </a:spcAft>
          </a:pPr>
          <a:r>
            <a:rPr lang="en-US" sz="1000" kern="1200" dirty="0" err="1"/>
            <a:t>económico</a:t>
          </a:r>
          <a:endParaRPr lang="en-US" sz="1000" kern="1200" dirty="0"/>
        </a:p>
      </dsp:txBody>
      <dsp:txXfrm>
        <a:off x="1802256" y="2057077"/>
        <a:ext cx="882934" cy="772562"/>
      </dsp:txXfrm>
    </dsp:sp>
    <dsp:sp modelId="{57A5D73D-7798-4EC9-BBDB-D3BC627F2BA7}">
      <dsp:nvSpPr>
        <dsp:cNvPr id="0" name=""/>
        <dsp:cNvSpPr/>
      </dsp:nvSpPr>
      <dsp:spPr>
        <a:xfrm>
          <a:off x="2135958" y="3090004"/>
          <a:ext cx="312264" cy="31206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B385AA7-E956-45F4-9865-F103CAE1A448}">
      <dsp:nvSpPr>
        <dsp:cNvPr id="0" name=""/>
        <dsp:cNvSpPr/>
      </dsp:nvSpPr>
      <dsp:spPr>
        <a:xfrm>
          <a:off x="932573" y="2250842"/>
          <a:ext cx="1199787" cy="116414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4290" tIns="34290" rIns="34290" bIns="34290" numCol="1" spcCol="1270" anchor="ctr" anchorCtr="0">
          <a:noAutofit/>
        </a:bodyPr>
        <a:lstStyle/>
        <a:p>
          <a:pPr lvl="0" algn="ctr" defTabSz="400050">
            <a:lnSpc>
              <a:spcPct val="100000"/>
            </a:lnSpc>
            <a:spcBef>
              <a:spcPct val="0"/>
            </a:spcBef>
            <a:spcAft>
              <a:spcPts val="0"/>
            </a:spcAft>
          </a:pPr>
          <a:r>
            <a:rPr lang="en-US" sz="900" kern="1200"/>
            <a:t>Socio</a:t>
          </a:r>
        </a:p>
        <a:p>
          <a:pPr lvl="0" algn="ctr" defTabSz="400050">
            <a:lnSpc>
              <a:spcPct val="100000"/>
            </a:lnSpc>
            <a:spcBef>
              <a:spcPct val="0"/>
            </a:spcBef>
            <a:spcAft>
              <a:spcPts val="0"/>
            </a:spcAft>
          </a:pPr>
          <a:r>
            <a:rPr lang="en-US" sz="900" kern="1200"/>
            <a:t>ecosistémico</a:t>
          </a:r>
        </a:p>
      </dsp:txBody>
      <dsp:txXfrm>
        <a:off x="1108278" y="2421327"/>
        <a:ext cx="848377" cy="823173"/>
      </dsp:txXfrm>
    </dsp:sp>
    <dsp:sp modelId="{5BA5EE88-76BF-4F36-9CAC-0FA09075B7BD}">
      <dsp:nvSpPr>
        <dsp:cNvPr id="0" name=""/>
        <dsp:cNvSpPr/>
      </dsp:nvSpPr>
      <dsp:spPr>
        <a:xfrm>
          <a:off x="7439737" y="1485196"/>
          <a:ext cx="2013842" cy="201347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solidFill>
                <a:sysClr val="windowText" lastClr="000000"/>
              </a:solidFill>
            </a:rPr>
            <a:t>Mapa de aptitud </a:t>
          </a:r>
        </a:p>
      </dsp:txBody>
      <dsp:txXfrm>
        <a:off x="7734657" y="1780063"/>
        <a:ext cx="1424002" cy="1423744"/>
      </dsp:txXfrm>
    </dsp:sp>
    <dsp:sp modelId="{F001A8B0-129E-4EED-A8C7-2213632728E1}">
      <dsp:nvSpPr>
        <dsp:cNvPr id="0" name=""/>
        <dsp:cNvSpPr/>
      </dsp:nvSpPr>
      <dsp:spPr>
        <a:xfrm>
          <a:off x="647977" y="3767678"/>
          <a:ext cx="2617994" cy="689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t>Analisis exclusiones tecnicas criterios del componente fisico y socioecositemico; análisis multicrIterio desde los tres componentes  </a:t>
          </a:r>
        </a:p>
      </dsp:txBody>
      <dsp:txXfrm>
        <a:off x="647977" y="3767678"/>
        <a:ext cx="2617994" cy="689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B7563-6945-41B1-BB94-C3C46FAEE117}">
      <dsp:nvSpPr>
        <dsp:cNvPr id="0" name=""/>
        <dsp:cNvSpPr/>
      </dsp:nvSpPr>
      <dsp:spPr>
        <a:xfrm>
          <a:off x="6199" y="916154"/>
          <a:ext cx="1980029" cy="147804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es-CO" sz="1300" b="0" kern="1200" dirty="0"/>
            <a:t>Temperatura</a:t>
          </a:r>
          <a:endParaRPr lang="es-ES" sz="1300" b="0" kern="1200" dirty="0"/>
        </a:p>
        <a:p>
          <a:pPr marL="114300" lvl="1" indent="-114300" algn="l" defTabSz="577850">
            <a:lnSpc>
              <a:spcPct val="90000"/>
            </a:lnSpc>
            <a:spcBef>
              <a:spcPct val="0"/>
            </a:spcBef>
            <a:spcAft>
              <a:spcPct val="15000"/>
            </a:spcAft>
            <a:buChar char="••"/>
          </a:pPr>
          <a:r>
            <a:rPr lang="es-CO" sz="1300" b="0" kern="1200" dirty="0"/>
            <a:t>Precipitación</a:t>
          </a:r>
        </a:p>
        <a:p>
          <a:pPr marL="114300" lvl="1" indent="-114300" algn="l" defTabSz="577850">
            <a:lnSpc>
              <a:spcPct val="90000"/>
            </a:lnSpc>
            <a:spcBef>
              <a:spcPct val="0"/>
            </a:spcBef>
            <a:spcAft>
              <a:spcPct val="15000"/>
            </a:spcAft>
            <a:buChar char="••"/>
          </a:pPr>
          <a:r>
            <a:rPr lang="es-CO" sz="1300" b="0" kern="1200" dirty="0"/>
            <a:t>Brillo Solar</a:t>
          </a:r>
        </a:p>
        <a:p>
          <a:pPr marL="114300" lvl="1" indent="-114300" algn="l" defTabSz="577850">
            <a:lnSpc>
              <a:spcPct val="90000"/>
            </a:lnSpc>
            <a:spcBef>
              <a:spcPct val="0"/>
            </a:spcBef>
            <a:spcAft>
              <a:spcPct val="15000"/>
            </a:spcAft>
            <a:buChar char="••"/>
          </a:pPr>
          <a:endParaRPr lang="es-CO" sz="1300" b="0" kern="1200" dirty="0"/>
        </a:p>
      </dsp:txBody>
      <dsp:txXfrm>
        <a:off x="40831" y="950786"/>
        <a:ext cx="1910765" cy="1443417"/>
      </dsp:txXfrm>
    </dsp:sp>
    <dsp:sp modelId="{97DFBBFF-1866-48BA-BF56-C227A3D95395}">
      <dsp:nvSpPr>
        <dsp:cNvPr id="0" name=""/>
        <dsp:cNvSpPr/>
      </dsp:nvSpPr>
      <dsp:spPr>
        <a:xfrm>
          <a:off x="6199" y="2394204"/>
          <a:ext cx="1980029" cy="63556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4290" tIns="0" rIns="11430" bIns="0" numCol="1" spcCol="1270" anchor="ctr" anchorCtr="0">
          <a:noAutofit/>
        </a:bodyPr>
        <a:lstStyle/>
        <a:p>
          <a:pPr lvl="0" algn="l" defTabSz="400050">
            <a:lnSpc>
              <a:spcPct val="90000"/>
            </a:lnSpc>
            <a:spcBef>
              <a:spcPct val="0"/>
            </a:spcBef>
            <a:spcAft>
              <a:spcPct val="35000"/>
            </a:spcAft>
          </a:pPr>
          <a:r>
            <a:rPr lang="es-ES" sz="900" b="1" kern="1200" dirty="0">
              <a:solidFill>
                <a:schemeClr val="bg1"/>
              </a:solidFill>
            </a:rPr>
            <a:t>CLIMA</a:t>
          </a:r>
        </a:p>
        <a:p>
          <a:pPr lvl="0" algn="l" defTabSz="400050">
            <a:lnSpc>
              <a:spcPct val="90000"/>
            </a:lnSpc>
            <a:spcBef>
              <a:spcPct val="0"/>
            </a:spcBef>
            <a:spcAft>
              <a:spcPct val="35000"/>
            </a:spcAft>
          </a:pPr>
          <a:r>
            <a:rPr lang="es-CO" sz="1100" b="1" kern="1200" dirty="0">
              <a:solidFill>
                <a:schemeClr val="bg2">
                  <a:lumMod val="10000"/>
                </a:schemeClr>
              </a:solidFill>
              <a:effectLst/>
            </a:rPr>
            <a:t>CONDICIONES CLIMÁTICAS</a:t>
          </a:r>
          <a:endParaRPr lang="es-ES" sz="1100" b="1" kern="1200" dirty="0">
            <a:solidFill>
              <a:schemeClr val="bg2">
                <a:lumMod val="10000"/>
              </a:schemeClr>
            </a:solidFill>
            <a:effectLst/>
          </a:endParaRPr>
        </a:p>
      </dsp:txBody>
      <dsp:txXfrm>
        <a:off x="6199" y="2394204"/>
        <a:ext cx="1394386" cy="635561"/>
      </dsp:txXfrm>
    </dsp:sp>
    <dsp:sp modelId="{93D4522A-42E7-4BFA-BC19-CE52737DBBEF}">
      <dsp:nvSpPr>
        <dsp:cNvPr id="0" name=""/>
        <dsp:cNvSpPr/>
      </dsp:nvSpPr>
      <dsp:spPr>
        <a:xfrm>
          <a:off x="1456598" y="2495157"/>
          <a:ext cx="693010" cy="69301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 r="-5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67F0CA-B5E4-4594-A4A8-AB921191E1A2}">
      <dsp:nvSpPr>
        <dsp:cNvPr id="0" name=""/>
        <dsp:cNvSpPr/>
      </dsp:nvSpPr>
      <dsp:spPr>
        <a:xfrm>
          <a:off x="2321297" y="916154"/>
          <a:ext cx="1980029" cy="147804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es-CO" sz="1300" b="0" kern="1200" dirty="0"/>
            <a:t>Pendiente</a:t>
          </a:r>
          <a:endParaRPr lang="es-ES" sz="1300" b="0" kern="1200" dirty="0"/>
        </a:p>
        <a:p>
          <a:pPr marL="114300" lvl="1" indent="-114300" algn="l" defTabSz="577850">
            <a:lnSpc>
              <a:spcPct val="90000"/>
            </a:lnSpc>
            <a:spcBef>
              <a:spcPct val="0"/>
            </a:spcBef>
            <a:spcAft>
              <a:spcPct val="15000"/>
            </a:spcAft>
            <a:buChar char="••"/>
          </a:pPr>
          <a:r>
            <a:rPr lang="es-CO" sz="1300" b="0" kern="1200" dirty="0"/>
            <a:t>Textura</a:t>
          </a:r>
        </a:p>
        <a:p>
          <a:pPr marL="114300" lvl="1" indent="-114300" algn="l" defTabSz="577850">
            <a:lnSpc>
              <a:spcPct val="90000"/>
            </a:lnSpc>
            <a:spcBef>
              <a:spcPct val="0"/>
            </a:spcBef>
            <a:spcAft>
              <a:spcPct val="15000"/>
            </a:spcAft>
            <a:buChar char="••"/>
          </a:pPr>
          <a:r>
            <a:rPr lang="es-CO" sz="1300" b="0" kern="1200" dirty="0"/>
            <a:t>Pedregosidad</a:t>
          </a:r>
        </a:p>
      </dsp:txBody>
      <dsp:txXfrm>
        <a:off x="2355929" y="950786"/>
        <a:ext cx="1910765" cy="1443417"/>
      </dsp:txXfrm>
    </dsp:sp>
    <dsp:sp modelId="{BD878991-9DF9-4FA4-87CD-249F968A3E16}">
      <dsp:nvSpPr>
        <dsp:cNvPr id="0" name=""/>
        <dsp:cNvSpPr/>
      </dsp:nvSpPr>
      <dsp:spPr>
        <a:xfrm>
          <a:off x="2321297" y="2394204"/>
          <a:ext cx="1980029" cy="63556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4290" tIns="0" rIns="11430" bIns="0" numCol="1" spcCol="1270" anchor="ctr" anchorCtr="0">
          <a:noAutofit/>
        </a:bodyPr>
        <a:lstStyle/>
        <a:p>
          <a:pPr lvl="0" algn="l" defTabSz="400050">
            <a:lnSpc>
              <a:spcPct val="90000"/>
            </a:lnSpc>
            <a:spcBef>
              <a:spcPct val="0"/>
            </a:spcBef>
            <a:spcAft>
              <a:spcPct val="35000"/>
            </a:spcAft>
          </a:pPr>
          <a:r>
            <a:rPr lang="es-ES" sz="900" b="1" kern="1200" dirty="0">
              <a:solidFill>
                <a:schemeClr val="bg1"/>
              </a:solidFill>
            </a:rPr>
            <a:t>SUELOS</a:t>
          </a:r>
        </a:p>
        <a:p>
          <a:pPr lvl="0" algn="l" defTabSz="400050">
            <a:lnSpc>
              <a:spcPct val="90000"/>
            </a:lnSpc>
            <a:spcBef>
              <a:spcPct val="0"/>
            </a:spcBef>
            <a:spcAft>
              <a:spcPct val="35000"/>
            </a:spcAft>
          </a:pPr>
          <a:r>
            <a:rPr lang="es-CO" sz="1100" b="1" kern="1200" dirty="0">
              <a:solidFill>
                <a:schemeClr val="bg2">
                  <a:lumMod val="10000"/>
                </a:schemeClr>
              </a:solidFill>
              <a:effectLst/>
            </a:rPr>
            <a:t>CAPACIDAD DE LABOREO</a:t>
          </a:r>
          <a:endParaRPr lang="es-ES" sz="1100" b="1" kern="1200" dirty="0">
            <a:solidFill>
              <a:schemeClr val="bg2">
                <a:lumMod val="10000"/>
              </a:schemeClr>
            </a:solidFill>
            <a:effectLst/>
          </a:endParaRPr>
        </a:p>
      </dsp:txBody>
      <dsp:txXfrm>
        <a:off x="2321297" y="2394204"/>
        <a:ext cx="1394386" cy="635561"/>
      </dsp:txXfrm>
    </dsp:sp>
    <dsp:sp modelId="{01821EA0-4925-4CFC-9F16-CFF515D7FA44}">
      <dsp:nvSpPr>
        <dsp:cNvPr id="0" name=""/>
        <dsp:cNvSpPr/>
      </dsp:nvSpPr>
      <dsp:spPr>
        <a:xfrm>
          <a:off x="3771696" y="2495157"/>
          <a:ext cx="693010" cy="69301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C53521-C7A1-46CF-997E-61A06D20D4E9}">
      <dsp:nvSpPr>
        <dsp:cNvPr id="0" name=""/>
        <dsp:cNvSpPr/>
      </dsp:nvSpPr>
      <dsp:spPr>
        <a:xfrm>
          <a:off x="4636395" y="916154"/>
          <a:ext cx="1980029" cy="147804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es-CO" sz="1300" b="0" kern="1200" dirty="0"/>
            <a:t>Profundidad efectiva</a:t>
          </a:r>
          <a:endParaRPr lang="es-ES" sz="1300" b="0" kern="1200" dirty="0"/>
        </a:p>
        <a:p>
          <a:pPr marL="114300" lvl="1" indent="-114300" algn="l" defTabSz="577850">
            <a:lnSpc>
              <a:spcPct val="90000"/>
            </a:lnSpc>
            <a:spcBef>
              <a:spcPct val="0"/>
            </a:spcBef>
            <a:spcAft>
              <a:spcPct val="15000"/>
            </a:spcAft>
            <a:buChar char="••"/>
          </a:pPr>
          <a:r>
            <a:rPr lang="es-CO" sz="1300" b="0" kern="1200" dirty="0"/>
            <a:t>Textura</a:t>
          </a:r>
        </a:p>
        <a:p>
          <a:pPr marL="114300" lvl="1" indent="-114300" algn="l" defTabSz="577850">
            <a:lnSpc>
              <a:spcPct val="90000"/>
            </a:lnSpc>
            <a:spcBef>
              <a:spcPct val="0"/>
            </a:spcBef>
            <a:spcAft>
              <a:spcPct val="15000"/>
            </a:spcAft>
            <a:buChar char="••"/>
          </a:pPr>
          <a:r>
            <a:rPr lang="es-CO" sz="1300" b="0" kern="1200" dirty="0"/>
            <a:t>Pedregosidad</a:t>
          </a:r>
        </a:p>
      </dsp:txBody>
      <dsp:txXfrm>
        <a:off x="4671027" y="950786"/>
        <a:ext cx="1910765" cy="1443417"/>
      </dsp:txXfrm>
    </dsp:sp>
    <dsp:sp modelId="{D747E609-25B2-403C-9574-71D236D1D520}">
      <dsp:nvSpPr>
        <dsp:cNvPr id="0" name=""/>
        <dsp:cNvSpPr/>
      </dsp:nvSpPr>
      <dsp:spPr>
        <a:xfrm>
          <a:off x="4636395" y="2394204"/>
          <a:ext cx="1980029" cy="63556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4290" tIns="0" rIns="11430" bIns="0" numCol="1" spcCol="1270" anchor="ctr" anchorCtr="0">
          <a:noAutofit/>
        </a:bodyPr>
        <a:lstStyle/>
        <a:p>
          <a:pPr lvl="0" algn="l" defTabSz="400050">
            <a:lnSpc>
              <a:spcPct val="90000"/>
            </a:lnSpc>
            <a:spcBef>
              <a:spcPct val="0"/>
            </a:spcBef>
            <a:spcAft>
              <a:spcPct val="35000"/>
            </a:spcAft>
          </a:pPr>
          <a:r>
            <a:rPr lang="es-CO" sz="900" b="1" kern="1200" dirty="0">
              <a:solidFill>
                <a:schemeClr val="bg1"/>
              </a:solidFill>
            </a:rPr>
            <a:t>SUELOS</a:t>
          </a:r>
        </a:p>
        <a:p>
          <a:pPr lvl="0" algn="l" defTabSz="400050">
            <a:lnSpc>
              <a:spcPct val="90000"/>
            </a:lnSpc>
            <a:spcBef>
              <a:spcPct val="0"/>
            </a:spcBef>
            <a:spcAft>
              <a:spcPct val="35000"/>
            </a:spcAft>
          </a:pPr>
          <a:r>
            <a:rPr lang="es-CO" sz="1100" b="1" kern="1200" dirty="0">
              <a:solidFill>
                <a:schemeClr val="bg2">
                  <a:lumMod val="10000"/>
                </a:schemeClr>
              </a:solidFill>
              <a:effectLst/>
            </a:rPr>
            <a:t>CONDICIONES DE ENRAIZAMIENTO Y TUBERIZACIÓN</a:t>
          </a:r>
          <a:endParaRPr lang="es-ES" sz="1100" b="1" kern="1200" dirty="0">
            <a:solidFill>
              <a:schemeClr val="bg2">
                <a:lumMod val="10000"/>
              </a:schemeClr>
            </a:solidFill>
            <a:effectLst/>
          </a:endParaRPr>
        </a:p>
      </dsp:txBody>
      <dsp:txXfrm>
        <a:off x="4636395" y="2394204"/>
        <a:ext cx="1394386" cy="635561"/>
      </dsp:txXfrm>
    </dsp:sp>
    <dsp:sp modelId="{18C798D0-6F74-4B82-80F6-D40F61CCB79D}">
      <dsp:nvSpPr>
        <dsp:cNvPr id="0" name=""/>
        <dsp:cNvSpPr/>
      </dsp:nvSpPr>
      <dsp:spPr>
        <a:xfrm>
          <a:off x="6086794" y="2495157"/>
          <a:ext cx="693010" cy="69301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A3548C-D317-4E47-8CF9-E33128B64582}">
      <dsp:nvSpPr>
        <dsp:cNvPr id="0" name=""/>
        <dsp:cNvSpPr/>
      </dsp:nvSpPr>
      <dsp:spPr>
        <a:xfrm>
          <a:off x="6951493" y="916154"/>
          <a:ext cx="1980029" cy="147804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es-CO" sz="1300" b="0" kern="1200" dirty="0"/>
            <a:t>Régimen de humedad</a:t>
          </a:r>
          <a:endParaRPr lang="es-ES" sz="1300" b="0" kern="1200" dirty="0"/>
        </a:p>
        <a:p>
          <a:pPr marL="114300" lvl="1" indent="-114300" algn="l" defTabSz="577850">
            <a:lnSpc>
              <a:spcPct val="90000"/>
            </a:lnSpc>
            <a:spcBef>
              <a:spcPct val="0"/>
            </a:spcBef>
            <a:spcAft>
              <a:spcPct val="15000"/>
            </a:spcAft>
            <a:buChar char="••"/>
          </a:pPr>
          <a:r>
            <a:rPr lang="es-CO" sz="1300" b="0" kern="1200" dirty="0"/>
            <a:t>Textura</a:t>
          </a:r>
        </a:p>
      </dsp:txBody>
      <dsp:txXfrm>
        <a:off x="6986125" y="950786"/>
        <a:ext cx="1910765" cy="1443417"/>
      </dsp:txXfrm>
    </dsp:sp>
    <dsp:sp modelId="{28637C3B-1A73-4828-B25C-4D2E58848516}">
      <dsp:nvSpPr>
        <dsp:cNvPr id="0" name=""/>
        <dsp:cNvSpPr/>
      </dsp:nvSpPr>
      <dsp:spPr>
        <a:xfrm>
          <a:off x="6951493" y="2394204"/>
          <a:ext cx="1980029" cy="63556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4290" tIns="0" rIns="11430" bIns="0" numCol="1" spcCol="1270" anchor="ctr" anchorCtr="0">
          <a:noAutofit/>
        </a:bodyPr>
        <a:lstStyle/>
        <a:p>
          <a:pPr lvl="0" algn="l" defTabSz="400050">
            <a:lnSpc>
              <a:spcPct val="90000"/>
            </a:lnSpc>
            <a:spcBef>
              <a:spcPct val="0"/>
            </a:spcBef>
            <a:spcAft>
              <a:spcPct val="35000"/>
            </a:spcAft>
          </a:pPr>
          <a:r>
            <a:rPr lang="es-ES" sz="900" b="1" kern="1200" dirty="0">
              <a:solidFill>
                <a:schemeClr val="bg1"/>
              </a:solidFill>
            </a:rPr>
            <a:t>SUELOS</a:t>
          </a:r>
        </a:p>
        <a:p>
          <a:pPr lvl="0" algn="l" defTabSz="400050">
            <a:lnSpc>
              <a:spcPct val="90000"/>
            </a:lnSpc>
            <a:spcBef>
              <a:spcPct val="0"/>
            </a:spcBef>
            <a:spcAft>
              <a:spcPct val="35000"/>
            </a:spcAft>
          </a:pPr>
          <a:r>
            <a:rPr lang="es-CO" sz="1100" b="1" kern="1200" dirty="0">
              <a:solidFill>
                <a:schemeClr val="bg2">
                  <a:lumMod val="10000"/>
                </a:schemeClr>
              </a:solidFill>
              <a:effectLst/>
            </a:rPr>
            <a:t>DISPONIBILIDAD DE HUMEDAD</a:t>
          </a:r>
          <a:endParaRPr lang="es-ES" sz="1100" b="1" kern="1200" dirty="0">
            <a:solidFill>
              <a:schemeClr val="bg2">
                <a:lumMod val="10000"/>
              </a:schemeClr>
            </a:solidFill>
            <a:effectLst/>
          </a:endParaRPr>
        </a:p>
      </dsp:txBody>
      <dsp:txXfrm>
        <a:off x="6951493" y="2394204"/>
        <a:ext cx="1394386" cy="635561"/>
      </dsp:txXfrm>
    </dsp:sp>
    <dsp:sp modelId="{5DDEE89F-BBED-4CFE-BF7C-49919116C6F9}">
      <dsp:nvSpPr>
        <dsp:cNvPr id="0" name=""/>
        <dsp:cNvSpPr/>
      </dsp:nvSpPr>
      <dsp:spPr>
        <a:xfrm>
          <a:off x="8401891" y="2495157"/>
          <a:ext cx="693010" cy="693010"/>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46000" r="-46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B4C9C3-80BD-42BF-8DA4-FFD825AA0BF3}">
      <dsp:nvSpPr>
        <dsp:cNvPr id="0" name=""/>
        <dsp:cNvSpPr/>
      </dsp:nvSpPr>
      <dsp:spPr>
        <a:xfrm>
          <a:off x="9266591" y="916154"/>
          <a:ext cx="1980029" cy="147804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es-CO" sz="1300" b="0" kern="1200" dirty="0"/>
            <a:t>Susceptibilidad a inundaciones</a:t>
          </a:r>
          <a:endParaRPr lang="es-ES" sz="1300" b="0" kern="1200" dirty="0"/>
        </a:p>
        <a:p>
          <a:pPr marL="114300" lvl="1" indent="-114300" algn="l" defTabSz="577850">
            <a:lnSpc>
              <a:spcPct val="90000"/>
            </a:lnSpc>
            <a:spcBef>
              <a:spcPct val="0"/>
            </a:spcBef>
            <a:spcAft>
              <a:spcPct val="15000"/>
            </a:spcAft>
            <a:buChar char="••"/>
          </a:pPr>
          <a:r>
            <a:rPr lang="es-CO" sz="1300" b="0" kern="1200" dirty="0"/>
            <a:t>Drenaje natural</a:t>
          </a:r>
        </a:p>
      </dsp:txBody>
      <dsp:txXfrm>
        <a:off x="9301223" y="950786"/>
        <a:ext cx="1910765" cy="1443417"/>
      </dsp:txXfrm>
    </dsp:sp>
    <dsp:sp modelId="{8D51B864-37A3-4D0C-8DC3-37BCAAE63FFE}">
      <dsp:nvSpPr>
        <dsp:cNvPr id="0" name=""/>
        <dsp:cNvSpPr/>
      </dsp:nvSpPr>
      <dsp:spPr>
        <a:xfrm>
          <a:off x="9266591" y="2394204"/>
          <a:ext cx="1980029" cy="63556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4290" tIns="0" rIns="11430" bIns="0" numCol="1" spcCol="1270" anchor="ctr" anchorCtr="0">
          <a:noAutofit/>
        </a:bodyPr>
        <a:lstStyle/>
        <a:p>
          <a:pPr lvl="0" algn="l" defTabSz="400050">
            <a:lnSpc>
              <a:spcPct val="90000"/>
            </a:lnSpc>
            <a:spcBef>
              <a:spcPct val="0"/>
            </a:spcBef>
            <a:spcAft>
              <a:spcPct val="35000"/>
            </a:spcAft>
          </a:pPr>
          <a:r>
            <a:rPr lang="es-ES" sz="900" b="1" kern="1200" dirty="0">
              <a:solidFill>
                <a:schemeClr val="bg1"/>
              </a:solidFill>
            </a:rPr>
            <a:t>SUELOS</a:t>
          </a:r>
        </a:p>
        <a:p>
          <a:pPr lvl="0" algn="l" defTabSz="400050">
            <a:lnSpc>
              <a:spcPct val="90000"/>
            </a:lnSpc>
            <a:spcBef>
              <a:spcPct val="0"/>
            </a:spcBef>
            <a:spcAft>
              <a:spcPct val="35000"/>
            </a:spcAft>
          </a:pPr>
          <a:r>
            <a:rPr lang="es-CO" sz="1100" b="1" kern="1200" dirty="0">
              <a:solidFill>
                <a:schemeClr val="bg2">
                  <a:lumMod val="10000"/>
                </a:schemeClr>
              </a:solidFill>
              <a:effectLst/>
            </a:rPr>
            <a:t>DISPONIBILIDAD DE OXÍGENO</a:t>
          </a:r>
          <a:endParaRPr lang="es-ES" sz="1100" b="1" kern="1200" dirty="0">
            <a:solidFill>
              <a:schemeClr val="bg2">
                <a:lumMod val="10000"/>
              </a:schemeClr>
            </a:solidFill>
            <a:effectLst/>
          </a:endParaRPr>
        </a:p>
      </dsp:txBody>
      <dsp:txXfrm>
        <a:off x="9266591" y="2394204"/>
        <a:ext cx="1394386" cy="635561"/>
      </dsp:txXfrm>
    </dsp:sp>
    <dsp:sp modelId="{536D9DBF-D17D-4B67-B9E2-A22CDF828DCE}">
      <dsp:nvSpPr>
        <dsp:cNvPr id="0" name=""/>
        <dsp:cNvSpPr/>
      </dsp:nvSpPr>
      <dsp:spPr>
        <a:xfrm>
          <a:off x="10716989" y="2495157"/>
          <a:ext cx="693010" cy="693010"/>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t="-5000" b="-5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DD8B04-336D-4B25-A9B0-89A9185D9BA0}">
      <dsp:nvSpPr>
        <dsp:cNvPr id="0" name=""/>
        <dsp:cNvSpPr/>
      </dsp:nvSpPr>
      <dsp:spPr>
        <a:xfrm>
          <a:off x="1163748" y="3531401"/>
          <a:ext cx="1980029" cy="147804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es-CO" sz="1300" b="0" kern="1200" dirty="0"/>
            <a:t>Acidez</a:t>
          </a:r>
          <a:endParaRPr lang="es-ES" sz="1300" b="0" kern="1200" dirty="0"/>
        </a:p>
        <a:p>
          <a:pPr marL="114300" lvl="1" indent="-114300" algn="l" defTabSz="577850">
            <a:lnSpc>
              <a:spcPct val="90000"/>
            </a:lnSpc>
            <a:spcBef>
              <a:spcPct val="0"/>
            </a:spcBef>
            <a:spcAft>
              <a:spcPct val="15000"/>
            </a:spcAft>
            <a:buChar char="••"/>
          </a:pPr>
          <a:r>
            <a:rPr lang="es-CO" sz="1300" b="0" kern="1200" dirty="0"/>
            <a:t>Capacidad de Intercambio Catiónico</a:t>
          </a:r>
        </a:p>
        <a:p>
          <a:pPr marL="114300" lvl="1" indent="-114300" algn="l" defTabSz="577850">
            <a:lnSpc>
              <a:spcPct val="90000"/>
            </a:lnSpc>
            <a:spcBef>
              <a:spcPct val="0"/>
            </a:spcBef>
            <a:spcAft>
              <a:spcPct val="15000"/>
            </a:spcAft>
            <a:buChar char="••"/>
          </a:pPr>
          <a:r>
            <a:rPr lang="es-CO" sz="1300" b="0" kern="1200" dirty="0"/>
            <a:t>Saturación de bases</a:t>
          </a:r>
        </a:p>
        <a:p>
          <a:pPr marL="114300" lvl="1" indent="-114300" algn="l" defTabSz="577850">
            <a:lnSpc>
              <a:spcPct val="90000"/>
            </a:lnSpc>
            <a:spcBef>
              <a:spcPct val="0"/>
            </a:spcBef>
            <a:spcAft>
              <a:spcPct val="15000"/>
            </a:spcAft>
            <a:buChar char="••"/>
          </a:pPr>
          <a:r>
            <a:rPr lang="es-CO" sz="1300" b="0" kern="1200" dirty="0"/>
            <a:t>Materia orgánica (%C)</a:t>
          </a:r>
        </a:p>
      </dsp:txBody>
      <dsp:txXfrm>
        <a:off x="1198380" y="3566033"/>
        <a:ext cx="1910765" cy="1443417"/>
      </dsp:txXfrm>
    </dsp:sp>
    <dsp:sp modelId="{D74BBBBE-1AB3-4023-BE46-B18968B8FCAF}">
      <dsp:nvSpPr>
        <dsp:cNvPr id="0" name=""/>
        <dsp:cNvSpPr/>
      </dsp:nvSpPr>
      <dsp:spPr>
        <a:xfrm>
          <a:off x="1163748" y="5009451"/>
          <a:ext cx="1980029" cy="63556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4290" tIns="0" rIns="11430" bIns="0" numCol="1" spcCol="1270" anchor="ctr" anchorCtr="0">
          <a:noAutofit/>
        </a:bodyPr>
        <a:lstStyle/>
        <a:p>
          <a:pPr lvl="0" algn="l" defTabSz="400050">
            <a:lnSpc>
              <a:spcPct val="90000"/>
            </a:lnSpc>
            <a:spcBef>
              <a:spcPct val="0"/>
            </a:spcBef>
            <a:spcAft>
              <a:spcPct val="35000"/>
            </a:spcAft>
          </a:pPr>
          <a:r>
            <a:rPr lang="es-ES" sz="900" b="1" kern="1200" dirty="0">
              <a:solidFill>
                <a:schemeClr val="bg1"/>
              </a:solidFill>
            </a:rPr>
            <a:t>SUELOS</a:t>
          </a:r>
        </a:p>
        <a:p>
          <a:pPr lvl="0" algn="l" defTabSz="400050">
            <a:lnSpc>
              <a:spcPct val="90000"/>
            </a:lnSpc>
            <a:spcBef>
              <a:spcPct val="0"/>
            </a:spcBef>
            <a:spcAft>
              <a:spcPct val="35000"/>
            </a:spcAft>
          </a:pPr>
          <a:r>
            <a:rPr lang="es-CO" sz="1050" b="1" kern="1200" dirty="0">
              <a:solidFill>
                <a:schemeClr val="bg2">
                  <a:lumMod val="10000"/>
                </a:schemeClr>
              </a:solidFill>
              <a:effectLst/>
            </a:rPr>
            <a:t>DISPONIBILIDAD DE NUTRIENTES</a:t>
          </a:r>
          <a:endParaRPr lang="es-ES" sz="1050" b="1" kern="1200" dirty="0">
            <a:solidFill>
              <a:schemeClr val="bg2">
                <a:lumMod val="10000"/>
              </a:schemeClr>
            </a:solidFill>
            <a:effectLst/>
          </a:endParaRPr>
        </a:p>
      </dsp:txBody>
      <dsp:txXfrm>
        <a:off x="1163748" y="5009451"/>
        <a:ext cx="1394386" cy="635561"/>
      </dsp:txXfrm>
    </dsp:sp>
    <dsp:sp modelId="{55949E9B-0268-4B1E-8B41-A746540929F5}">
      <dsp:nvSpPr>
        <dsp:cNvPr id="0" name=""/>
        <dsp:cNvSpPr/>
      </dsp:nvSpPr>
      <dsp:spPr>
        <a:xfrm>
          <a:off x="2614147" y="5110404"/>
          <a:ext cx="693010" cy="693010"/>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40000" r="-40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B27B18-E3E8-4E03-8DF7-54AD21C3B2C9}">
      <dsp:nvSpPr>
        <dsp:cNvPr id="0" name=""/>
        <dsp:cNvSpPr/>
      </dsp:nvSpPr>
      <dsp:spPr>
        <a:xfrm>
          <a:off x="3478846" y="3531401"/>
          <a:ext cx="1980029" cy="147804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es-CO" sz="1300" b="0" kern="1200" dirty="0"/>
            <a:t>Salinidad y/o sodicidad</a:t>
          </a:r>
          <a:endParaRPr lang="es-ES" sz="1300" b="0" kern="1200" dirty="0"/>
        </a:p>
        <a:p>
          <a:pPr marL="114300" lvl="1" indent="-114300" algn="l" defTabSz="577850">
            <a:lnSpc>
              <a:spcPct val="90000"/>
            </a:lnSpc>
            <a:spcBef>
              <a:spcPct val="0"/>
            </a:spcBef>
            <a:spcAft>
              <a:spcPct val="15000"/>
            </a:spcAft>
            <a:buChar char="••"/>
          </a:pPr>
          <a:r>
            <a:rPr lang="es-CO" sz="1300" b="0" kern="1200" dirty="0"/>
            <a:t>Saturación de aluminio</a:t>
          </a:r>
        </a:p>
        <a:p>
          <a:pPr marL="114300" lvl="1" indent="-114300" algn="l" defTabSz="577850">
            <a:lnSpc>
              <a:spcPct val="90000"/>
            </a:lnSpc>
            <a:spcBef>
              <a:spcPct val="0"/>
            </a:spcBef>
            <a:spcAft>
              <a:spcPct val="15000"/>
            </a:spcAft>
            <a:buChar char="••"/>
          </a:pPr>
          <a:endParaRPr lang="es-CO" sz="1300" b="0" kern="1200" dirty="0"/>
        </a:p>
      </dsp:txBody>
      <dsp:txXfrm>
        <a:off x="3513478" y="3566033"/>
        <a:ext cx="1910765" cy="1443417"/>
      </dsp:txXfrm>
    </dsp:sp>
    <dsp:sp modelId="{472348B6-E2D6-44C3-9719-02D2D1AC9F04}">
      <dsp:nvSpPr>
        <dsp:cNvPr id="0" name=""/>
        <dsp:cNvSpPr/>
      </dsp:nvSpPr>
      <dsp:spPr>
        <a:xfrm>
          <a:off x="3478846" y="5009451"/>
          <a:ext cx="1980029" cy="63556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4290" tIns="0" rIns="11430" bIns="0" numCol="1" spcCol="1270" anchor="ctr" anchorCtr="0">
          <a:noAutofit/>
        </a:bodyPr>
        <a:lstStyle/>
        <a:p>
          <a:pPr lvl="0" algn="l" defTabSz="400050">
            <a:lnSpc>
              <a:spcPct val="90000"/>
            </a:lnSpc>
            <a:spcBef>
              <a:spcPct val="0"/>
            </a:spcBef>
            <a:spcAft>
              <a:spcPct val="35000"/>
            </a:spcAft>
          </a:pPr>
          <a:r>
            <a:rPr lang="es-ES" sz="900" b="1" kern="1200" dirty="0">
              <a:solidFill>
                <a:schemeClr val="bg1"/>
              </a:solidFill>
            </a:rPr>
            <a:t>SUELOS</a:t>
          </a:r>
        </a:p>
        <a:p>
          <a:pPr lvl="0" algn="l" defTabSz="400050">
            <a:lnSpc>
              <a:spcPct val="90000"/>
            </a:lnSpc>
            <a:spcBef>
              <a:spcPct val="0"/>
            </a:spcBef>
            <a:spcAft>
              <a:spcPct val="35000"/>
            </a:spcAft>
          </a:pPr>
          <a:r>
            <a:rPr lang="es-CO" sz="1100" b="1" kern="1200" dirty="0">
              <a:solidFill>
                <a:schemeClr val="bg2">
                  <a:lumMod val="10000"/>
                </a:schemeClr>
              </a:solidFill>
              <a:effectLst/>
            </a:rPr>
            <a:t>TOXICIDAD POR SALES, SODIO Y ALUMINIO</a:t>
          </a:r>
          <a:endParaRPr lang="es-ES" sz="1100" b="1" kern="1200" dirty="0">
            <a:solidFill>
              <a:schemeClr val="bg2">
                <a:lumMod val="10000"/>
              </a:schemeClr>
            </a:solidFill>
            <a:effectLst/>
          </a:endParaRPr>
        </a:p>
      </dsp:txBody>
      <dsp:txXfrm>
        <a:off x="3478846" y="5009451"/>
        <a:ext cx="1394386" cy="635561"/>
      </dsp:txXfrm>
    </dsp:sp>
    <dsp:sp modelId="{AFEE158F-0396-4D4F-BD22-9CE1AA7556A9}">
      <dsp:nvSpPr>
        <dsp:cNvPr id="0" name=""/>
        <dsp:cNvSpPr/>
      </dsp:nvSpPr>
      <dsp:spPr>
        <a:xfrm>
          <a:off x="4929245" y="5110404"/>
          <a:ext cx="693010" cy="693010"/>
        </a:xfrm>
        <a:prstGeom prst="ellipse">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75000" r="-75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8AC5F8-551F-4351-9D5E-D55A2414616F}">
      <dsp:nvSpPr>
        <dsp:cNvPr id="0" name=""/>
        <dsp:cNvSpPr/>
      </dsp:nvSpPr>
      <dsp:spPr>
        <a:xfrm>
          <a:off x="5793944" y="3531401"/>
          <a:ext cx="1980029" cy="147804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es-CO" sz="1300" b="0" kern="1200" dirty="0"/>
            <a:t>Pendiente</a:t>
          </a:r>
          <a:endParaRPr lang="es-ES" sz="1300" b="0" kern="1200" dirty="0"/>
        </a:p>
        <a:p>
          <a:pPr marL="114300" lvl="1" indent="-114300" algn="l" defTabSz="577850">
            <a:lnSpc>
              <a:spcPct val="90000"/>
            </a:lnSpc>
            <a:spcBef>
              <a:spcPct val="0"/>
            </a:spcBef>
            <a:spcAft>
              <a:spcPct val="15000"/>
            </a:spcAft>
            <a:buChar char="••"/>
          </a:pPr>
          <a:r>
            <a:rPr lang="es-CO" sz="1300" b="0" kern="1200" dirty="0"/>
            <a:t>Erosión actual</a:t>
          </a:r>
        </a:p>
        <a:p>
          <a:pPr marL="114300" lvl="1" indent="-114300" algn="l" defTabSz="577850">
            <a:lnSpc>
              <a:spcPct val="90000"/>
            </a:lnSpc>
            <a:spcBef>
              <a:spcPct val="0"/>
            </a:spcBef>
            <a:spcAft>
              <a:spcPct val="15000"/>
            </a:spcAft>
            <a:buChar char="••"/>
          </a:pPr>
          <a:r>
            <a:rPr lang="es-CO" sz="1300" b="0" kern="1200" dirty="0"/>
            <a:t>Susceptibilidad a deslizamientos</a:t>
          </a:r>
        </a:p>
      </dsp:txBody>
      <dsp:txXfrm>
        <a:off x="5828576" y="3566033"/>
        <a:ext cx="1910765" cy="1443417"/>
      </dsp:txXfrm>
    </dsp:sp>
    <dsp:sp modelId="{A288F12C-3E19-4028-882E-A479F0B690F7}">
      <dsp:nvSpPr>
        <dsp:cNvPr id="0" name=""/>
        <dsp:cNvSpPr/>
      </dsp:nvSpPr>
      <dsp:spPr>
        <a:xfrm>
          <a:off x="5793944" y="5009451"/>
          <a:ext cx="1980029" cy="63556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4290" tIns="0" rIns="11430" bIns="0" numCol="1" spcCol="1270" anchor="ctr" anchorCtr="0">
          <a:noAutofit/>
        </a:bodyPr>
        <a:lstStyle/>
        <a:p>
          <a:pPr lvl="0" algn="l" defTabSz="400050">
            <a:lnSpc>
              <a:spcPct val="90000"/>
            </a:lnSpc>
            <a:spcBef>
              <a:spcPct val="0"/>
            </a:spcBef>
            <a:spcAft>
              <a:spcPct val="35000"/>
            </a:spcAft>
          </a:pPr>
          <a:r>
            <a:rPr lang="es-ES" sz="900" b="1" kern="1200" dirty="0">
              <a:solidFill>
                <a:schemeClr val="bg1"/>
              </a:solidFill>
            </a:rPr>
            <a:t>SUELOS</a:t>
          </a:r>
          <a:endParaRPr lang="es-ES" sz="1050" b="1" kern="1200" dirty="0">
            <a:solidFill>
              <a:schemeClr val="bg1"/>
            </a:solidFill>
            <a:effectLst/>
          </a:endParaRPr>
        </a:p>
        <a:p>
          <a:pPr lvl="0" algn="l" defTabSz="400050">
            <a:lnSpc>
              <a:spcPct val="90000"/>
            </a:lnSpc>
            <a:spcBef>
              <a:spcPct val="0"/>
            </a:spcBef>
            <a:spcAft>
              <a:spcPct val="35000"/>
            </a:spcAft>
          </a:pPr>
          <a:r>
            <a:rPr lang="es-CO" sz="1050" b="1" kern="1200" dirty="0">
              <a:solidFill>
                <a:schemeClr val="bg2">
                  <a:lumMod val="10000"/>
                </a:schemeClr>
              </a:solidFill>
              <a:effectLst/>
            </a:rPr>
            <a:t>SUSCEPTIBILIDAD A PÉRDIDA DE SUELOS</a:t>
          </a:r>
          <a:endParaRPr lang="es-ES" sz="1050" b="1" kern="1200" dirty="0">
            <a:solidFill>
              <a:schemeClr val="bg2">
                <a:lumMod val="10000"/>
              </a:schemeClr>
            </a:solidFill>
            <a:effectLst/>
          </a:endParaRPr>
        </a:p>
      </dsp:txBody>
      <dsp:txXfrm>
        <a:off x="5793944" y="5009451"/>
        <a:ext cx="1394386" cy="635561"/>
      </dsp:txXfrm>
    </dsp:sp>
    <dsp:sp modelId="{04BF68AB-336B-47AD-A0AC-AEC33DCDE9C2}">
      <dsp:nvSpPr>
        <dsp:cNvPr id="0" name=""/>
        <dsp:cNvSpPr/>
      </dsp:nvSpPr>
      <dsp:spPr>
        <a:xfrm>
          <a:off x="7244343" y="5110404"/>
          <a:ext cx="693010" cy="693010"/>
        </a:xfrm>
        <a:prstGeom prst="ellipse">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l="-17000" r="-17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A0E93A-2EAB-44A7-B70B-EE6A73BB2900}">
      <dsp:nvSpPr>
        <dsp:cNvPr id="0" name=""/>
        <dsp:cNvSpPr/>
      </dsp:nvSpPr>
      <dsp:spPr>
        <a:xfrm>
          <a:off x="8109042" y="3531401"/>
          <a:ext cx="1980029" cy="147804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es-CO" sz="1300" b="0" kern="1200" dirty="0"/>
            <a:t>Temperatura</a:t>
          </a:r>
          <a:endParaRPr lang="es-ES" sz="1300" b="0" kern="1200" dirty="0"/>
        </a:p>
        <a:p>
          <a:pPr marL="114300" lvl="1" indent="-114300" algn="l" defTabSz="577850">
            <a:lnSpc>
              <a:spcPct val="90000"/>
            </a:lnSpc>
            <a:spcBef>
              <a:spcPct val="0"/>
            </a:spcBef>
            <a:spcAft>
              <a:spcPct val="15000"/>
            </a:spcAft>
            <a:buChar char="••"/>
          </a:pPr>
          <a:r>
            <a:rPr lang="es-CO" sz="1300" b="0" kern="1200" dirty="0"/>
            <a:t>Precipitación</a:t>
          </a:r>
        </a:p>
        <a:p>
          <a:pPr marL="114300" lvl="1" indent="-114300" algn="l" defTabSz="577850">
            <a:lnSpc>
              <a:spcPct val="90000"/>
            </a:lnSpc>
            <a:spcBef>
              <a:spcPct val="0"/>
            </a:spcBef>
            <a:spcAft>
              <a:spcPct val="15000"/>
            </a:spcAft>
            <a:buChar char="••"/>
          </a:pPr>
          <a:r>
            <a:rPr lang="es-CO" sz="1300" b="0" kern="1200" dirty="0"/>
            <a:t>Humedad relativa</a:t>
          </a:r>
        </a:p>
        <a:p>
          <a:pPr marL="114300" lvl="1" indent="-114300" algn="l" defTabSz="577850">
            <a:lnSpc>
              <a:spcPct val="90000"/>
            </a:lnSpc>
            <a:spcBef>
              <a:spcPct val="0"/>
            </a:spcBef>
            <a:spcAft>
              <a:spcPct val="15000"/>
            </a:spcAft>
            <a:buChar char="••"/>
          </a:pPr>
          <a:endParaRPr lang="es-CO" sz="1300" b="0" kern="1200" dirty="0"/>
        </a:p>
        <a:p>
          <a:pPr marL="114300" lvl="1" indent="-114300" algn="l" defTabSz="577850">
            <a:lnSpc>
              <a:spcPct val="90000"/>
            </a:lnSpc>
            <a:spcBef>
              <a:spcPct val="0"/>
            </a:spcBef>
            <a:spcAft>
              <a:spcPct val="15000"/>
            </a:spcAft>
            <a:buChar char="••"/>
          </a:pPr>
          <a:endParaRPr lang="es-ES" sz="1300" b="0" kern="1200" dirty="0"/>
        </a:p>
      </dsp:txBody>
      <dsp:txXfrm>
        <a:off x="8143674" y="3566033"/>
        <a:ext cx="1910765" cy="1443417"/>
      </dsp:txXfrm>
    </dsp:sp>
    <dsp:sp modelId="{638FFF3A-0B77-4061-A04E-053D36F18260}">
      <dsp:nvSpPr>
        <dsp:cNvPr id="0" name=""/>
        <dsp:cNvSpPr/>
      </dsp:nvSpPr>
      <dsp:spPr>
        <a:xfrm>
          <a:off x="8109042" y="5009451"/>
          <a:ext cx="1980029" cy="63556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4290" tIns="0" rIns="11430" bIns="0" numCol="1" spcCol="1270" anchor="ctr" anchorCtr="0">
          <a:noAutofit/>
        </a:bodyPr>
        <a:lstStyle/>
        <a:p>
          <a:pPr lvl="0" algn="l" defTabSz="400050">
            <a:lnSpc>
              <a:spcPct val="90000"/>
            </a:lnSpc>
            <a:spcBef>
              <a:spcPct val="0"/>
            </a:spcBef>
            <a:spcAft>
              <a:spcPct val="35000"/>
            </a:spcAft>
          </a:pPr>
          <a:r>
            <a:rPr lang="es-ES" sz="900" b="1" kern="1200" dirty="0">
              <a:solidFill>
                <a:schemeClr val="bg1"/>
              </a:solidFill>
            </a:rPr>
            <a:t>FITOSANITARIO</a:t>
          </a:r>
        </a:p>
        <a:p>
          <a:pPr lvl="0" algn="l" defTabSz="400050">
            <a:lnSpc>
              <a:spcPct val="90000"/>
            </a:lnSpc>
            <a:spcBef>
              <a:spcPct val="0"/>
            </a:spcBef>
            <a:spcAft>
              <a:spcPct val="35000"/>
            </a:spcAft>
          </a:pPr>
          <a:r>
            <a:rPr lang="es-CO" sz="1100" b="1" kern="1200" dirty="0">
              <a:solidFill>
                <a:schemeClr val="bg2">
                  <a:lumMod val="10000"/>
                </a:schemeClr>
              </a:solidFill>
              <a:effectLst/>
            </a:rPr>
            <a:t>RIESGO FITOSANITARIO</a:t>
          </a:r>
          <a:endParaRPr lang="es-ES" sz="1100" b="1" kern="1200" dirty="0">
            <a:solidFill>
              <a:schemeClr val="bg2">
                <a:lumMod val="10000"/>
              </a:schemeClr>
            </a:solidFill>
            <a:effectLst/>
          </a:endParaRPr>
        </a:p>
      </dsp:txBody>
      <dsp:txXfrm>
        <a:off x="8109042" y="5009451"/>
        <a:ext cx="1394386" cy="635561"/>
      </dsp:txXfrm>
    </dsp:sp>
    <dsp:sp modelId="{E908D29D-3610-46D8-B58E-D03ECFACA062}">
      <dsp:nvSpPr>
        <dsp:cNvPr id="0" name=""/>
        <dsp:cNvSpPr/>
      </dsp:nvSpPr>
      <dsp:spPr>
        <a:xfrm>
          <a:off x="9559440" y="5110404"/>
          <a:ext cx="693010" cy="693010"/>
        </a:xfrm>
        <a:prstGeom prst="ellipse">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l="-17000" r="-17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B7563-6945-41B1-BB94-C3C46FAEE117}">
      <dsp:nvSpPr>
        <dsp:cNvPr id="0" name=""/>
        <dsp:cNvSpPr/>
      </dsp:nvSpPr>
      <dsp:spPr>
        <a:xfrm>
          <a:off x="1082795" y="3707"/>
          <a:ext cx="2513559" cy="1876319"/>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s-CO" sz="1500" b="0" kern="1200"/>
            <a:t>Cambio de cobertura</a:t>
          </a:r>
          <a:endParaRPr lang="es-ES" sz="1500" b="0" kern="1200" dirty="0"/>
        </a:p>
        <a:p>
          <a:pPr marL="114300" lvl="1" indent="-114300" algn="l" defTabSz="666750">
            <a:lnSpc>
              <a:spcPct val="90000"/>
            </a:lnSpc>
            <a:spcBef>
              <a:spcPct val="0"/>
            </a:spcBef>
            <a:spcAft>
              <a:spcPct val="15000"/>
            </a:spcAft>
            <a:buChar char="••"/>
          </a:pPr>
          <a:endParaRPr lang="es-ES" sz="1500" b="0" kern="1200" dirty="0">
            <a:solidFill>
              <a:schemeClr val="tx1"/>
            </a:solidFill>
          </a:endParaRPr>
        </a:p>
      </dsp:txBody>
      <dsp:txXfrm>
        <a:off x="1126759" y="47671"/>
        <a:ext cx="2425631" cy="1832355"/>
      </dsp:txXfrm>
    </dsp:sp>
    <dsp:sp modelId="{97DFBBFF-1866-48BA-BF56-C227A3D95395}">
      <dsp:nvSpPr>
        <dsp:cNvPr id="0" name=""/>
        <dsp:cNvSpPr/>
      </dsp:nvSpPr>
      <dsp:spPr>
        <a:xfrm>
          <a:off x="1082795" y="1880026"/>
          <a:ext cx="2513559" cy="80681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0" rIns="17780" bIns="0" numCol="1" spcCol="1270" anchor="ctr" anchorCtr="0">
          <a:noAutofit/>
        </a:bodyPr>
        <a:lstStyle/>
        <a:p>
          <a:pPr lvl="0" algn="l" defTabSz="622300">
            <a:lnSpc>
              <a:spcPct val="90000"/>
            </a:lnSpc>
            <a:spcBef>
              <a:spcPct val="0"/>
            </a:spcBef>
            <a:spcAft>
              <a:spcPct val="35000"/>
            </a:spcAft>
          </a:pPr>
          <a:r>
            <a:rPr lang="es-CO" sz="1400" b="1" kern="1200"/>
            <a:t>CAMBIO DE  COBERTURA</a:t>
          </a:r>
          <a:endParaRPr lang="es-ES" sz="1400" b="1" kern="1200" dirty="0"/>
        </a:p>
      </dsp:txBody>
      <dsp:txXfrm>
        <a:off x="1082795" y="1880026"/>
        <a:ext cx="1770112" cy="806817"/>
      </dsp:txXfrm>
    </dsp:sp>
    <dsp:sp modelId="{93D4522A-42E7-4BFA-BC19-CE52737DBBEF}">
      <dsp:nvSpPr>
        <dsp:cNvPr id="0" name=""/>
        <dsp:cNvSpPr/>
      </dsp:nvSpPr>
      <dsp:spPr>
        <a:xfrm>
          <a:off x="2924012" y="2008181"/>
          <a:ext cx="879745" cy="87974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6350" cap="flat" cmpd="sng" algn="ctr">
          <a:solidFill>
            <a:schemeClr val="accent5">
              <a:tint val="40000"/>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sp>
    <dsp:sp modelId="{9467F0CA-B5E4-4594-A4A8-AB921191E1A2}">
      <dsp:nvSpPr>
        <dsp:cNvPr id="0" name=""/>
        <dsp:cNvSpPr/>
      </dsp:nvSpPr>
      <dsp:spPr>
        <a:xfrm>
          <a:off x="4047096" y="3707"/>
          <a:ext cx="2513559" cy="1876319"/>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5">
              <a:hueOff val="-2451115"/>
              <a:satOff val="-3409"/>
              <a:lumOff val="-1307"/>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s-CO" sz="1500" b="0" kern="1200"/>
            <a:t>Conectividad estructural de las coberturas naturales.</a:t>
          </a:r>
          <a:endParaRPr lang="es-ES" sz="1500" b="0" kern="1200" dirty="0"/>
        </a:p>
        <a:p>
          <a:pPr marL="114300" lvl="1" indent="-114300" algn="l" defTabSz="666750">
            <a:lnSpc>
              <a:spcPct val="90000"/>
            </a:lnSpc>
            <a:spcBef>
              <a:spcPct val="0"/>
            </a:spcBef>
            <a:spcAft>
              <a:spcPct val="15000"/>
            </a:spcAft>
            <a:buChar char="••"/>
          </a:pPr>
          <a:r>
            <a:rPr lang="es-ES" sz="1500" b="0" kern="1200" dirty="0"/>
            <a:t>Índice de naturalidad.</a:t>
          </a:r>
        </a:p>
        <a:p>
          <a:pPr marL="114300" lvl="1" indent="-114300" algn="l" defTabSz="666750">
            <a:lnSpc>
              <a:spcPct val="90000"/>
            </a:lnSpc>
            <a:spcBef>
              <a:spcPct val="0"/>
            </a:spcBef>
            <a:spcAft>
              <a:spcPct val="15000"/>
            </a:spcAft>
            <a:buChar char="••"/>
          </a:pPr>
          <a:r>
            <a:rPr lang="es-ES" sz="1500" b="0" kern="1200"/>
            <a:t>Áreas de concentración de especies sensibles.</a:t>
          </a:r>
          <a:endParaRPr lang="es-ES" sz="1500" b="0" kern="1200" dirty="0"/>
        </a:p>
      </dsp:txBody>
      <dsp:txXfrm>
        <a:off x="4091060" y="47671"/>
        <a:ext cx="2425631" cy="1832355"/>
      </dsp:txXfrm>
    </dsp:sp>
    <dsp:sp modelId="{BD878991-9DF9-4FA4-87CD-249F968A3E16}">
      <dsp:nvSpPr>
        <dsp:cNvPr id="0" name=""/>
        <dsp:cNvSpPr/>
      </dsp:nvSpPr>
      <dsp:spPr>
        <a:xfrm>
          <a:off x="4021709" y="1880026"/>
          <a:ext cx="2513559" cy="806817"/>
        </a:xfrm>
        <a:prstGeom prst="rect">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0" rIns="17780" bIns="0" numCol="1" spcCol="1270" anchor="ctr" anchorCtr="0">
          <a:noAutofit/>
        </a:bodyPr>
        <a:lstStyle/>
        <a:p>
          <a:pPr lvl="0" algn="l" defTabSz="622300">
            <a:lnSpc>
              <a:spcPct val="90000"/>
            </a:lnSpc>
            <a:spcBef>
              <a:spcPct val="0"/>
            </a:spcBef>
            <a:spcAft>
              <a:spcPct val="35000"/>
            </a:spcAft>
          </a:pPr>
          <a:r>
            <a:rPr lang="es-CO" sz="1400" b="1" kern="1200"/>
            <a:t>INTEGRIDAD ECOLÓGICA</a:t>
          </a:r>
          <a:endParaRPr lang="es-ES" sz="1400" b="1" kern="1200" dirty="0"/>
        </a:p>
      </dsp:txBody>
      <dsp:txXfrm>
        <a:off x="4021709" y="1880026"/>
        <a:ext cx="1770112" cy="806817"/>
      </dsp:txXfrm>
    </dsp:sp>
    <dsp:sp modelId="{01821EA0-4925-4CFC-9F16-CFF515D7FA44}">
      <dsp:nvSpPr>
        <dsp:cNvPr id="0" name=""/>
        <dsp:cNvSpPr/>
      </dsp:nvSpPr>
      <dsp:spPr>
        <a:xfrm>
          <a:off x="5862926" y="2008181"/>
          <a:ext cx="879745" cy="879745"/>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w="6350" cap="flat" cmpd="sng" algn="ctr">
          <a:solidFill>
            <a:schemeClr val="accent5">
              <a:tint val="40000"/>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sp>
    <dsp:sp modelId="{9DC53521-C7A1-46CF-997E-61A06D20D4E9}">
      <dsp:nvSpPr>
        <dsp:cNvPr id="0" name=""/>
        <dsp:cNvSpPr/>
      </dsp:nvSpPr>
      <dsp:spPr>
        <a:xfrm>
          <a:off x="1082795" y="3323647"/>
          <a:ext cx="2513559" cy="704463"/>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5">
              <a:hueOff val="-4902230"/>
              <a:satOff val="-6819"/>
              <a:lumOff val="-2615"/>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s-ES" sz="1500" b="0" kern="1200"/>
            <a:t>Apropiación de agua</a:t>
          </a:r>
          <a:endParaRPr lang="es-ES" sz="1500" b="0" kern="1200" dirty="0"/>
        </a:p>
      </dsp:txBody>
      <dsp:txXfrm>
        <a:off x="1099301" y="3340153"/>
        <a:ext cx="2480547" cy="687957"/>
      </dsp:txXfrm>
    </dsp:sp>
    <dsp:sp modelId="{D747E609-25B2-403C-9574-71D236D1D520}">
      <dsp:nvSpPr>
        <dsp:cNvPr id="0" name=""/>
        <dsp:cNvSpPr/>
      </dsp:nvSpPr>
      <dsp:spPr>
        <a:xfrm>
          <a:off x="1082795" y="4054422"/>
          <a:ext cx="2513559" cy="806817"/>
        </a:xfrm>
        <a:prstGeom prst="rect">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0" rIns="17780" bIns="0" numCol="1" spcCol="1270" anchor="ctr" anchorCtr="0">
          <a:noAutofit/>
        </a:bodyPr>
        <a:lstStyle/>
        <a:p>
          <a:pPr lvl="0" algn="l" defTabSz="622300">
            <a:lnSpc>
              <a:spcPct val="90000"/>
            </a:lnSpc>
            <a:spcBef>
              <a:spcPct val="0"/>
            </a:spcBef>
            <a:spcAft>
              <a:spcPct val="35000"/>
            </a:spcAft>
          </a:pPr>
          <a:r>
            <a:rPr lang="es-CO" sz="1400" b="1" kern="1200"/>
            <a:t>APROPIACIÓN DE AGUA</a:t>
          </a:r>
          <a:endParaRPr lang="es-ES" sz="1400" b="1" kern="1200" dirty="0"/>
        </a:p>
      </dsp:txBody>
      <dsp:txXfrm>
        <a:off x="1082795" y="4054422"/>
        <a:ext cx="1770112" cy="806817"/>
      </dsp:txXfrm>
    </dsp:sp>
    <dsp:sp modelId="{18C798D0-6F74-4B82-80F6-D40F61CCB79D}">
      <dsp:nvSpPr>
        <dsp:cNvPr id="0" name=""/>
        <dsp:cNvSpPr/>
      </dsp:nvSpPr>
      <dsp:spPr>
        <a:xfrm>
          <a:off x="2953466" y="4182544"/>
          <a:ext cx="879745" cy="87974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8000" r="-48000"/>
          </a:stretch>
        </a:blipFill>
        <a:ln w="6350" cap="flat" cmpd="sng" algn="ctr">
          <a:solidFill>
            <a:schemeClr val="accent5">
              <a:tint val="40000"/>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sp>
    <dsp:sp modelId="{75B4DD94-8D04-48B1-858C-520FB950DA21}">
      <dsp:nvSpPr>
        <dsp:cNvPr id="0" name=""/>
        <dsp:cNvSpPr/>
      </dsp:nvSpPr>
      <dsp:spPr>
        <a:xfrm>
          <a:off x="4021709" y="3323647"/>
          <a:ext cx="2513559" cy="704463"/>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s-ES" sz="1500" b="0" kern="1200"/>
            <a:t>Variación del contenido estimado de carbono</a:t>
          </a:r>
          <a:endParaRPr lang="es-ES" sz="1500" b="0" kern="1200" dirty="0"/>
        </a:p>
      </dsp:txBody>
      <dsp:txXfrm>
        <a:off x="4038215" y="3340153"/>
        <a:ext cx="2480547" cy="687957"/>
      </dsp:txXfrm>
    </dsp:sp>
    <dsp:sp modelId="{57CE00EA-60E1-4B59-9338-DF6C58F95F85}">
      <dsp:nvSpPr>
        <dsp:cNvPr id="0" name=""/>
        <dsp:cNvSpPr/>
      </dsp:nvSpPr>
      <dsp:spPr>
        <a:xfrm>
          <a:off x="4021709" y="4054422"/>
          <a:ext cx="2513559" cy="806817"/>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0" rIns="17780" bIns="0" numCol="1" spcCol="1270" anchor="ctr" anchorCtr="0">
          <a:noAutofit/>
        </a:bodyPr>
        <a:lstStyle/>
        <a:p>
          <a:pPr lvl="0" algn="l" defTabSz="622300">
            <a:lnSpc>
              <a:spcPct val="90000"/>
            </a:lnSpc>
            <a:spcBef>
              <a:spcPct val="0"/>
            </a:spcBef>
            <a:spcAft>
              <a:spcPct val="35000"/>
            </a:spcAft>
          </a:pPr>
          <a:r>
            <a:rPr lang="es-ES" sz="1400" b="1" kern="1200"/>
            <a:t>VARIACIÓN DEL CONTENIDO ESTIMADO DE CARBONO</a:t>
          </a:r>
          <a:endParaRPr lang="es-ES" sz="1400" b="1" kern="1200" dirty="0"/>
        </a:p>
      </dsp:txBody>
      <dsp:txXfrm>
        <a:off x="4021709" y="4054422"/>
        <a:ext cx="1770112" cy="806817"/>
      </dsp:txXfrm>
    </dsp:sp>
    <dsp:sp modelId="{0FD12213-793D-43D3-858C-16279626F160}">
      <dsp:nvSpPr>
        <dsp:cNvPr id="0" name=""/>
        <dsp:cNvSpPr/>
      </dsp:nvSpPr>
      <dsp:spPr>
        <a:xfrm>
          <a:off x="5892380" y="4182544"/>
          <a:ext cx="879745" cy="87974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000" r="-3000"/>
          </a:stretch>
        </a:blipFill>
        <a:ln w="6350" cap="flat" cmpd="sng" algn="ctr">
          <a:solidFill>
            <a:schemeClr val="accent5">
              <a:tint val="40000"/>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B7563-6945-41B1-BB94-C3C46FAEE117}">
      <dsp:nvSpPr>
        <dsp:cNvPr id="0" name=""/>
        <dsp:cNvSpPr/>
      </dsp:nvSpPr>
      <dsp:spPr>
        <a:xfrm>
          <a:off x="837931" y="2261"/>
          <a:ext cx="2171900" cy="162127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s-ES" sz="1200" b="0" kern="1200" dirty="0" smtClean="0"/>
            <a:t>Incentivo a la Capitalización Rural (ICR) piña</a:t>
          </a:r>
          <a:endParaRPr lang="es-ES" sz="1200" b="0" kern="1200" dirty="0"/>
        </a:p>
        <a:p>
          <a:pPr marL="114300" lvl="1" indent="-114300" algn="l" defTabSz="533400">
            <a:lnSpc>
              <a:spcPct val="90000"/>
            </a:lnSpc>
            <a:spcBef>
              <a:spcPct val="0"/>
            </a:spcBef>
            <a:spcAft>
              <a:spcPct val="15000"/>
            </a:spcAft>
            <a:buChar char="••"/>
          </a:pPr>
          <a:r>
            <a:rPr lang="es-ES" sz="1200" b="0" kern="1200" dirty="0" smtClean="0"/>
            <a:t>Líneas especiales de crédito(LEC) piña</a:t>
          </a:r>
          <a:endParaRPr lang="es-ES" sz="1200" b="0" kern="1200" dirty="0"/>
        </a:p>
        <a:p>
          <a:pPr marL="114300" lvl="1" indent="-114300" algn="l" defTabSz="533400">
            <a:lnSpc>
              <a:spcPct val="90000"/>
            </a:lnSpc>
            <a:spcBef>
              <a:spcPct val="0"/>
            </a:spcBef>
            <a:spcAft>
              <a:spcPct val="15000"/>
            </a:spcAft>
            <a:buChar char="••"/>
          </a:pPr>
          <a:r>
            <a:rPr lang="es-ES" sz="1200" b="0" kern="1200" dirty="0" smtClean="0"/>
            <a:t>Grado de participación agropecuaria</a:t>
          </a:r>
          <a:endParaRPr lang="es-ES" sz="1200" b="0" kern="1200" dirty="0"/>
        </a:p>
      </dsp:txBody>
      <dsp:txXfrm>
        <a:off x="875919" y="40249"/>
        <a:ext cx="2095924" cy="1583289"/>
      </dsp:txXfrm>
    </dsp:sp>
    <dsp:sp modelId="{97DFBBFF-1866-48BA-BF56-C227A3D95395}">
      <dsp:nvSpPr>
        <dsp:cNvPr id="0" name=""/>
        <dsp:cNvSpPr/>
      </dsp:nvSpPr>
      <dsp:spPr>
        <a:xfrm>
          <a:off x="837931" y="1623539"/>
          <a:ext cx="2171900" cy="69714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41910" tIns="0" rIns="13970" bIns="0" numCol="1" spcCol="1270" anchor="ctr" anchorCtr="0">
          <a:noAutofit/>
        </a:bodyPr>
        <a:lstStyle/>
        <a:p>
          <a:pPr lvl="0" algn="l" defTabSz="488950">
            <a:lnSpc>
              <a:spcPct val="90000"/>
            </a:lnSpc>
            <a:spcBef>
              <a:spcPct val="0"/>
            </a:spcBef>
            <a:spcAft>
              <a:spcPct val="35000"/>
            </a:spcAft>
          </a:pPr>
          <a:r>
            <a:rPr lang="es-ES" sz="1100" b="1" kern="1200" dirty="0">
              <a:solidFill>
                <a:schemeClr val="tx1">
                  <a:lumMod val="85000"/>
                  <a:lumOff val="15000"/>
                </a:schemeClr>
              </a:solidFill>
            </a:rPr>
            <a:t>INDICADORES ECONÓMICOS</a:t>
          </a:r>
        </a:p>
      </dsp:txBody>
      <dsp:txXfrm>
        <a:off x="837931" y="1623539"/>
        <a:ext cx="1529507" cy="697149"/>
      </dsp:txXfrm>
    </dsp:sp>
    <dsp:sp modelId="{93D4522A-42E7-4BFA-BC19-CE52737DBBEF}">
      <dsp:nvSpPr>
        <dsp:cNvPr id="0" name=""/>
        <dsp:cNvSpPr/>
      </dsp:nvSpPr>
      <dsp:spPr>
        <a:xfrm>
          <a:off x="2428878" y="1734275"/>
          <a:ext cx="760165" cy="76016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82000" r="-82000"/>
          </a:stretch>
        </a:blip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67F0CA-B5E4-4594-A4A8-AB921191E1A2}">
      <dsp:nvSpPr>
        <dsp:cNvPr id="0" name=""/>
        <dsp:cNvSpPr/>
      </dsp:nvSpPr>
      <dsp:spPr>
        <a:xfrm>
          <a:off x="3377369" y="2261"/>
          <a:ext cx="2171900" cy="162127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s-ES" sz="1200" b="0" kern="1200" dirty="0" smtClean="0"/>
            <a:t>Rendimientos de producción de piña</a:t>
          </a:r>
          <a:endParaRPr lang="es-ES" sz="1200" b="0" kern="1200" dirty="0"/>
        </a:p>
        <a:p>
          <a:pPr marL="114300" lvl="1" indent="-114300" algn="l" defTabSz="533400">
            <a:lnSpc>
              <a:spcPct val="90000"/>
            </a:lnSpc>
            <a:spcBef>
              <a:spcPct val="0"/>
            </a:spcBef>
            <a:spcAft>
              <a:spcPct val="15000"/>
            </a:spcAft>
            <a:buChar char="••"/>
          </a:pPr>
          <a:r>
            <a:rPr lang="es-ES" sz="1200" b="0" kern="1200" dirty="0" smtClean="0"/>
            <a:t>Centros de consumo</a:t>
          </a:r>
          <a:endParaRPr lang="es-ES" sz="1200" b="0" kern="1200" dirty="0"/>
        </a:p>
        <a:p>
          <a:pPr marL="114300" lvl="1" indent="-114300" algn="l" defTabSz="533400">
            <a:lnSpc>
              <a:spcPct val="90000"/>
            </a:lnSpc>
            <a:spcBef>
              <a:spcPct val="0"/>
            </a:spcBef>
            <a:spcAft>
              <a:spcPct val="15000"/>
            </a:spcAft>
            <a:buChar char="••"/>
          </a:pPr>
          <a:r>
            <a:rPr lang="es-ES" sz="1200" b="0" kern="1200" dirty="0" smtClean="0"/>
            <a:t>Precio de la tierra</a:t>
          </a:r>
          <a:endParaRPr lang="es-ES" sz="1200" b="0" kern="1200" dirty="0"/>
        </a:p>
      </dsp:txBody>
      <dsp:txXfrm>
        <a:off x="3415357" y="40249"/>
        <a:ext cx="2095924" cy="1583289"/>
      </dsp:txXfrm>
    </dsp:sp>
    <dsp:sp modelId="{BD878991-9DF9-4FA4-87CD-249F968A3E16}">
      <dsp:nvSpPr>
        <dsp:cNvPr id="0" name=""/>
        <dsp:cNvSpPr/>
      </dsp:nvSpPr>
      <dsp:spPr>
        <a:xfrm>
          <a:off x="3377369" y="1623539"/>
          <a:ext cx="2171900" cy="69714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41910" tIns="0" rIns="13970" bIns="0" numCol="1" spcCol="1270" anchor="ctr" anchorCtr="0">
          <a:noAutofit/>
        </a:bodyPr>
        <a:lstStyle/>
        <a:p>
          <a:pPr lvl="0" algn="l" defTabSz="488950">
            <a:lnSpc>
              <a:spcPct val="90000"/>
            </a:lnSpc>
            <a:spcBef>
              <a:spcPct val="0"/>
            </a:spcBef>
            <a:spcAft>
              <a:spcPct val="35000"/>
            </a:spcAft>
          </a:pPr>
          <a:r>
            <a:rPr lang="es-ES" sz="1100" b="1" kern="1200" dirty="0" smtClean="0">
              <a:solidFill>
                <a:schemeClr val="tx1">
                  <a:lumMod val="85000"/>
                  <a:lumOff val="15000"/>
                </a:schemeClr>
              </a:solidFill>
            </a:rPr>
            <a:t>FATORES PRODUCTIVOS</a:t>
          </a:r>
          <a:endParaRPr lang="es-ES" sz="1100" b="1" kern="1200" dirty="0">
            <a:solidFill>
              <a:schemeClr val="tx1">
                <a:lumMod val="85000"/>
                <a:lumOff val="15000"/>
              </a:schemeClr>
            </a:solidFill>
          </a:endParaRPr>
        </a:p>
      </dsp:txBody>
      <dsp:txXfrm>
        <a:off x="3377369" y="1623539"/>
        <a:ext cx="1529507" cy="697149"/>
      </dsp:txXfrm>
    </dsp:sp>
    <dsp:sp modelId="{01821EA0-4925-4CFC-9F16-CFF515D7FA44}">
      <dsp:nvSpPr>
        <dsp:cNvPr id="0" name=""/>
        <dsp:cNvSpPr/>
      </dsp:nvSpPr>
      <dsp:spPr>
        <a:xfrm>
          <a:off x="4968316" y="1734275"/>
          <a:ext cx="760165" cy="760165"/>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5000" r="-25000"/>
          </a:stretch>
        </a:blip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C53521-C7A1-46CF-997E-61A06D20D4E9}">
      <dsp:nvSpPr>
        <dsp:cNvPr id="0" name=""/>
        <dsp:cNvSpPr/>
      </dsp:nvSpPr>
      <dsp:spPr>
        <a:xfrm>
          <a:off x="5916808" y="2261"/>
          <a:ext cx="2171900" cy="162127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s-ES" sz="1200" b="0" kern="1200" dirty="0" smtClean="0"/>
            <a:t>Tamaño tierra</a:t>
          </a:r>
          <a:endParaRPr lang="es-ES" sz="1200" b="0" kern="1200" dirty="0"/>
        </a:p>
      </dsp:txBody>
      <dsp:txXfrm>
        <a:off x="5954796" y="40249"/>
        <a:ext cx="2095924" cy="1583289"/>
      </dsp:txXfrm>
    </dsp:sp>
    <dsp:sp modelId="{D747E609-25B2-403C-9574-71D236D1D520}">
      <dsp:nvSpPr>
        <dsp:cNvPr id="0" name=""/>
        <dsp:cNvSpPr/>
      </dsp:nvSpPr>
      <dsp:spPr>
        <a:xfrm>
          <a:off x="5916808" y="1623539"/>
          <a:ext cx="2171900" cy="69714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41910" tIns="0" rIns="13970" bIns="0" numCol="1" spcCol="1270" anchor="ctr" anchorCtr="0">
          <a:noAutofit/>
        </a:bodyPr>
        <a:lstStyle/>
        <a:p>
          <a:pPr lvl="0" algn="l" defTabSz="488950">
            <a:lnSpc>
              <a:spcPct val="90000"/>
            </a:lnSpc>
            <a:spcBef>
              <a:spcPct val="0"/>
            </a:spcBef>
            <a:spcAft>
              <a:spcPct val="35000"/>
            </a:spcAft>
          </a:pPr>
          <a:r>
            <a:rPr lang="es-CO" sz="1100" b="1" kern="1200" dirty="0">
              <a:solidFill>
                <a:schemeClr val="tx1">
                  <a:lumMod val="85000"/>
                  <a:lumOff val="15000"/>
                </a:schemeClr>
              </a:solidFill>
            </a:rPr>
            <a:t>TAMAÑO  DE LA TIERRA RURAL</a:t>
          </a:r>
          <a:endParaRPr lang="es-ES" sz="1100" b="1" kern="1200" dirty="0">
            <a:solidFill>
              <a:schemeClr val="tx1">
                <a:lumMod val="85000"/>
                <a:lumOff val="15000"/>
              </a:schemeClr>
            </a:solidFill>
          </a:endParaRPr>
        </a:p>
      </dsp:txBody>
      <dsp:txXfrm>
        <a:off x="5916808" y="1623539"/>
        <a:ext cx="1529507" cy="697149"/>
      </dsp:txXfrm>
    </dsp:sp>
    <dsp:sp modelId="{18C798D0-6F74-4B82-80F6-D40F61CCB79D}">
      <dsp:nvSpPr>
        <dsp:cNvPr id="0" name=""/>
        <dsp:cNvSpPr/>
      </dsp:nvSpPr>
      <dsp:spPr>
        <a:xfrm>
          <a:off x="7507755" y="1734275"/>
          <a:ext cx="760165" cy="760165"/>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6000" r="-26000"/>
          </a:stretch>
        </a:blip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BDCC3A-609D-4BED-9A64-8764214FA421}">
      <dsp:nvSpPr>
        <dsp:cNvPr id="0" name=""/>
        <dsp:cNvSpPr/>
      </dsp:nvSpPr>
      <dsp:spPr>
        <a:xfrm>
          <a:off x="8456246" y="2261"/>
          <a:ext cx="2171900" cy="162127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s-ES" sz="1200" b="0" kern="1200" dirty="0" smtClean="0"/>
            <a:t>Cercanía centros de servicios</a:t>
          </a:r>
          <a:endParaRPr lang="es-ES" sz="1200" b="0" kern="1200" dirty="0"/>
        </a:p>
        <a:p>
          <a:pPr marL="114300" lvl="1" indent="-114300" algn="l" defTabSz="533400">
            <a:lnSpc>
              <a:spcPct val="90000"/>
            </a:lnSpc>
            <a:spcBef>
              <a:spcPct val="0"/>
            </a:spcBef>
            <a:spcAft>
              <a:spcPct val="15000"/>
            </a:spcAft>
            <a:buChar char="••"/>
          </a:pPr>
          <a:r>
            <a:rPr lang="es-ES" sz="1200" b="0" kern="1200" dirty="0" smtClean="0"/>
            <a:t>Cercanía centros de transformación, empaque y comercialización</a:t>
          </a:r>
          <a:endParaRPr lang="es-ES" sz="1200" b="0" kern="1200" dirty="0"/>
        </a:p>
        <a:p>
          <a:pPr marL="114300" lvl="1" indent="-114300" algn="l" defTabSz="533400">
            <a:lnSpc>
              <a:spcPct val="90000"/>
            </a:lnSpc>
            <a:spcBef>
              <a:spcPct val="0"/>
            </a:spcBef>
            <a:spcAft>
              <a:spcPct val="15000"/>
            </a:spcAft>
            <a:buChar char="••"/>
          </a:pPr>
          <a:r>
            <a:rPr lang="es-ES" sz="1200" b="0" kern="1200" dirty="0" smtClean="0"/>
            <a:t>Existencia de cultivos de piña</a:t>
          </a:r>
          <a:endParaRPr lang="es-ES" sz="1200" b="0" kern="1200" dirty="0"/>
        </a:p>
        <a:p>
          <a:pPr marL="114300" lvl="1" indent="-114300" algn="l" defTabSz="533400">
            <a:lnSpc>
              <a:spcPct val="90000"/>
            </a:lnSpc>
            <a:spcBef>
              <a:spcPct val="0"/>
            </a:spcBef>
            <a:spcAft>
              <a:spcPct val="15000"/>
            </a:spcAft>
            <a:buChar char="••"/>
          </a:pPr>
          <a:r>
            <a:rPr lang="es-ES" sz="1200" b="0" kern="1200" dirty="0" smtClean="0"/>
            <a:t>Distritos de riego</a:t>
          </a:r>
          <a:endParaRPr lang="es-ES" sz="1200" b="0" kern="1200" dirty="0"/>
        </a:p>
      </dsp:txBody>
      <dsp:txXfrm>
        <a:off x="8494234" y="40249"/>
        <a:ext cx="2095924" cy="1583289"/>
      </dsp:txXfrm>
    </dsp:sp>
    <dsp:sp modelId="{B6739EC4-C9FC-4179-B410-EFC4CF8679A8}">
      <dsp:nvSpPr>
        <dsp:cNvPr id="0" name=""/>
        <dsp:cNvSpPr/>
      </dsp:nvSpPr>
      <dsp:spPr>
        <a:xfrm>
          <a:off x="8456246" y="1623539"/>
          <a:ext cx="2171900" cy="69714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41910" tIns="0" rIns="13970" bIns="0" numCol="1" spcCol="1270" anchor="ctr" anchorCtr="0">
          <a:noAutofit/>
        </a:bodyPr>
        <a:lstStyle/>
        <a:p>
          <a:pPr lvl="0" algn="l" defTabSz="488950">
            <a:lnSpc>
              <a:spcPct val="90000"/>
            </a:lnSpc>
            <a:spcBef>
              <a:spcPct val="0"/>
            </a:spcBef>
            <a:spcAft>
              <a:spcPct val="35000"/>
            </a:spcAft>
          </a:pPr>
          <a:r>
            <a:rPr lang="es-CO" sz="1100" b="1" kern="1200" dirty="0">
              <a:solidFill>
                <a:schemeClr val="tx1">
                  <a:lumMod val="85000"/>
                  <a:lumOff val="15000"/>
                </a:schemeClr>
              </a:solidFill>
            </a:rPr>
            <a:t>INFRAESTRUCTURA Y LOGÍSTICA</a:t>
          </a:r>
          <a:endParaRPr lang="es-ES" sz="1100" b="1" kern="1200" dirty="0">
            <a:solidFill>
              <a:schemeClr val="tx1">
                <a:lumMod val="85000"/>
                <a:lumOff val="15000"/>
              </a:schemeClr>
            </a:solidFill>
          </a:endParaRPr>
        </a:p>
      </dsp:txBody>
      <dsp:txXfrm>
        <a:off x="8456246" y="1623539"/>
        <a:ext cx="1529507" cy="697149"/>
      </dsp:txXfrm>
    </dsp:sp>
    <dsp:sp modelId="{7F54C572-4FDC-47A3-9D3D-609DA72EEF61}">
      <dsp:nvSpPr>
        <dsp:cNvPr id="0" name=""/>
        <dsp:cNvSpPr/>
      </dsp:nvSpPr>
      <dsp:spPr>
        <a:xfrm>
          <a:off x="10047193" y="1734275"/>
          <a:ext cx="760165" cy="760165"/>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48000" r="-148000"/>
          </a:stretch>
        </a:blip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1EC0EC-ACCA-4F3E-BBD2-429BC6930BAD}">
      <dsp:nvSpPr>
        <dsp:cNvPr id="0" name=""/>
        <dsp:cNvSpPr/>
      </dsp:nvSpPr>
      <dsp:spPr>
        <a:xfrm>
          <a:off x="837931" y="2870935"/>
          <a:ext cx="2171900" cy="162127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s-ES" sz="1200" b="0" kern="1200" dirty="0"/>
            <a:t>Población en edad de trabajar PET 20-64</a:t>
          </a:r>
        </a:p>
        <a:p>
          <a:pPr marL="114300" lvl="1" indent="-114300" algn="l" defTabSz="533400">
            <a:lnSpc>
              <a:spcPct val="90000"/>
            </a:lnSpc>
            <a:spcBef>
              <a:spcPct val="0"/>
            </a:spcBef>
            <a:spcAft>
              <a:spcPct val="15000"/>
            </a:spcAft>
            <a:buChar char="••"/>
          </a:pPr>
          <a:r>
            <a:rPr lang="es-ES" sz="1200" b="0" kern="1200" dirty="0"/>
            <a:t>Años promedio de escolaridad</a:t>
          </a:r>
        </a:p>
        <a:p>
          <a:pPr marL="114300" lvl="1" indent="-114300" algn="l" defTabSz="533400">
            <a:lnSpc>
              <a:spcPct val="90000"/>
            </a:lnSpc>
            <a:spcBef>
              <a:spcPct val="0"/>
            </a:spcBef>
            <a:spcAft>
              <a:spcPct val="15000"/>
            </a:spcAft>
            <a:buChar char="••"/>
          </a:pPr>
          <a:r>
            <a:rPr lang="es-CO" sz="1200" b="0" kern="1200" dirty="0"/>
            <a:t>Oferta educativa </a:t>
          </a:r>
          <a:r>
            <a:rPr lang="es-CO" sz="1200" b="0" kern="1200" dirty="0" smtClean="0"/>
            <a:t>agropecuaria </a:t>
          </a:r>
          <a:endParaRPr lang="es-ES" sz="1200" b="0" kern="1200" dirty="0"/>
        </a:p>
      </dsp:txBody>
      <dsp:txXfrm>
        <a:off x="875919" y="2908923"/>
        <a:ext cx="2095924" cy="1583289"/>
      </dsp:txXfrm>
    </dsp:sp>
    <dsp:sp modelId="{5E2DC079-9CA9-419E-A557-E6052F87BB18}">
      <dsp:nvSpPr>
        <dsp:cNvPr id="0" name=""/>
        <dsp:cNvSpPr/>
      </dsp:nvSpPr>
      <dsp:spPr>
        <a:xfrm>
          <a:off x="837931" y="4492213"/>
          <a:ext cx="2171900" cy="69714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41910" tIns="0" rIns="13970" bIns="0" numCol="1" spcCol="1270" anchor="ctr" anchorCtr="0">
          <a:noAutofit/>
        </a:bodyPr>
        <a:lstStyle/>
        <a:p>
          <a:pPr lvl="0" algn="l" defTabSz="488950">
            <a:lnSpc>
              <a:spcPct val="90000"/>
            </a:lnSpc>
            <a:spcBef>
              <a:spcPct val="0"/>
            </a:spcBef>
            <a:spcAft>
              <a:spcPct val="35000"/>
            </a:spcAft>
          </a:pPr>
          <a:r>
            <a:rPr lang="es-ES" sz="1100" b="1" kern="1200" dirty="0">
              <a:solidFill>
                <a:schemeClr val="tx1"/>
              </a:solidFill>
            </a:rPr>
            <a:t>MERCADO LABORAL</a:t>
          </a:r>
        </a:p>
      </dsp:txBody>
      <dsp:txXfrm>
        <a:off x="837931" y="4492213"/>
        <a:ext cx="1529507" cy="697149"/>
      </dsp:txXfrm>
    </dsp:sp>
    <dsp:sp modelId="{1788F6BE-761C-4752-BA6E-89E611087BC3}">
      <dsp:nvSpPr>
        <dsp:cNvPr id="0" name=""/>
        <dsp:cNvSpPr/>
      </dsp:nvSpPr>
      <dsp:spPr>
        <a:xfrm>
          <a:off x="2428878" y="4602948"/>
          <a:ext cx="760165" cy="760165"/>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26000" r="-26000"/>
          </a:stretch>
        </a:blip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099410-0EDD-4F07-96D3-55D6B91598A9}">
      <dsp:nvSpPr>
        <dsp:cNvPr id="0" name=""/>
        <dsp:cNvSpPr/>
      </dsp:nvSpPr>
      <dsp:spPr>
        <a:xfrm>
          <a:off x="3377369" y="2870935"/>
          <a:ext cx="2171900" cy="162127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s-ES" sz="1200" b="0" kern="1200" dirty="0" smtClean="0"/>
            <a:t>Índices de riesgo de amenazas</a:t>
          </a:r>
          <a:endParaRPr lang="es-ES" sz="1200" b="0" kern="1200" dirty="0"/>
        </a:p>
      </dsp:txBody>
      <dsp:txXfrm>
        <a:off x="3415357" y="2908923"/>
        <a:ext cx="2095924" cy="1583289"/>
      </dsp:txXfrm>
    </dsp:sp>
    <dsp:sp modelId="{E5EE5259-1313-4785-92D9-FB7F53440941}">
      <dsp:nvSpPr>
        <dsp:cNvPr id="0" name=""/>
        <dsp:cNvSpPr/>
      </dsp:nvSpPr>
      <dsp:spPr>
        <a:xfrm>
          <a:off x="3377369" y="4492213"/>
          <a:ext cx="2171900" cy="69714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41910" tIns="0" rIns="13970" bIns="0" numCol="1" spcCol="1270" anchor="ctr" anchorCtr="0">
          <a:noAutofit/>
        </a:bodyPr>
        <a:lstStyle/>
        <a:p>
          <a:pPr lvl="0" algn="l" defTabSz="488950">
            <a:lnSpc>
              <a:spcPct val="90000"/>
            </a:lnSpc>
            <a:spcBef>
              <a:spcPct val="0"/>
            </a:spcBef>
            <a:spcAft>
              <a:spcPct val="35000"/>
            </a:spcAft>
          </a:pPr>
          <a:r>
            <a:rPr lang="es-ES" sz="1100" b="1" kern="1200" dirty="0">
              <a:solidFill>
                <a:schemeClr val="tx1"/>
              </a:solidFill>
            </a:rPr>
            <a:t>SEGURIDAD CIUDADANA</a:t>
          </a:r>
        </a:p>
      </dsp:txBody>
      <dsp:txXfrm>
        <a:off x="3377369" y="4492213"/>
        <a:ext cx="1529507" cy="697149"/>
      </dsp:txXfrm>
    </dsp:sp>
    <dsp:sp modelId="{E8C27B0C-3912-4923-87EF-03DD9E1041E7}">
      <dsp:nvSpPr>
        <dsp:cNvPr id="0" name=""/>
        <dsp:cNvSpPr/>
      </dsp:nvSpPr>
      <dsp:spPr>
        <a:xfrm>
          <a:off x="4968316" y="4602948"/>
          <a:ext cx="760165" cy="760165"/>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31000" r="-31000"/>
          </a:stretch>
        </a:blip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6CDB2B-3314-4C90-B69D-DACE186D5D9F}">
      <dsp:nvSpPr>
        <dsp:cNvPr id="0" name=""/>
        <dsp:cNvSpPr/>
      </dsp:nvSpPr>
      <dsp:spPr>
        <a:xfrm>
          <a:off x="5916808" y="2870935"/>
          <a:ext cx="2171900" cy="162127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s-ES" sz="1200" b="0" kern="1200" dirty="0" smtClean="0"/>
            <a:t>Asistencia técnica</a:t>
          </a:r>
          <a:endParaRPr lang="es-ES" sz="1200" b="0" kern="1200" dirty="0"/>
        </a:p>
        <a:p>
          <a:pPr marL="114300" lvl="1" indent="-114300" algn="l" defTabSz="533400">
            <a:lnSpc>
              <a:spcPct val="90000"/>
            </a:lnSpc>
            <a:spcBef>
              <a:spcPct val="0"/>
            </a:spcBef>
            <a:spcAft>
              <a:spcPct val="15000"/>
            </a:spcAft>
            <a:buChar char="••"/>
          </a:pPr>
          <a:r>
            <a:rPr lang="es-ES" sz="1200" b="0" kern="1200" dirty="0" smtClean="0"/>
            <a:t>Desempeño fiscal</a:t>
          </a:r>
          <a:endParaRPr lang="es-ES" sz="1200" b="0" kern="1200" dirty="0"/>
        </a:p>
        <a:p>
          <a:pPr marL="114300" lvl="1" indent="-114300" algn="l" defTabSz="533400">
            <a:lnSpc>
              <a:spcPct val="90000"/>
            </a:lnSpc>
            <a:spcBef>
              <a:spcPct val="0"/>
            </a:spcBef>
            <a:spcAft>
              <a:spcPct val="15000"/>
            </a:spcAft>
            <a:buChar char="••"/>
          </a:pPr>
          <a:r>
            <a:rPr lang="es-ES" sz="1200" b="0" kern="1200" dirty="0" smtClean="0"/>
            <a:t>Predios certificados ICA</a:t>
          </a:r>
          <a:endParaRPr lang="es-ES" sz="1200" b="0" kern="1200" dirty="0"/>
        </a:p>
      </dsp:txBody>
      <dsp:txXfrm>
        <a:off x="5954796" y="2908923"/>
        <a:ext cx="2095924" cy="1583289"/>
      </dsp:txXfrm>
    </dsp:sp>
    <dsp:sp modelId="{C87CB97A-51A7-49CC-9B5C-AB0FA8FF2BD5}">
      <dsp:nvSpPr>
        <dsp:cNvPr id="0" name=""/>
        <dsp:cNvSpPr/>
      </dsp:nvSpPr>
      <dsp:spPr>
        <a:xfrm>
          <a:off x="5916808" y="4492213"/>
          <a:ext cx="2171900" cy="69714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41910" tIns="0" rIns="13970" bIns="0" numCol="1" spcCol="1270" anchor="ctr" anchorCtr="0">
          <a:noAutofit/>
        </a:bodyPr>
        <a:lstStyle/>
        <a:p>
          <a:pPr lvl="0" algn="l" defTabSz="488950">
            <a:lnSpc>
              <a:spcPct val="90000"/>
            </a:lnSpc>
            <a:spcBef>
              <a:spcPct val="0"/>
            </a:spcBef>
            <a:spcAft>
              <a:spcPct val="35000"/>
            </a:spcAft>
          </a:pPr>
          <a:r>
            <a:rPr lang="es-ES" sz="1100" b="1" kern="1200" dirty="0" smtClean="0">
              <a:solidFill>
                <a:schemeClr val="tx1"/>
              </a:solidFill>
            </a:rPr>
            <a:t>INSTITUCIONALIDAD</a:t>
          </a:r>
          <a:endParaRPr lang="es-ES" sz="1100" b="1" kern="1200" dirty="0">
            <a:solidFill>
              <a:schemeClr val="tx1"/>
            </a:solidFill>
          </a:endParaRPr>
        </a:p>
      </dsp:txBody>
      <dsp:txXfrm>
        <a:off x="5916808" y="4492213"/>
        <a:ext cx="1529507" cy="697149"/>
      </dsp:txXfrm>
    </dsp:sp>
    <dsp:sp modelId="{87A8E913-4666-43ED-87F8-96AFB3D94C94}">
      <dsp:nvSpPr>
        <dsp:cNvPr id="0" name=""/>
        <dsp:cNvSpPr/>
      </dsp:nvSpPr>
      <dsp:spPr>
        <a:xfrm>
          <a:off x="7507755" y="4602948"/>
          <a:ext cx="760165" cy="760165"/>
        </a:xfrm>
        <a:prstGeom prst="ellipse">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B4C9C3-80BD-42BF-8DA4-FFD825AA0BF3}">
      <dsp:nvSpPr>
        <dsp:cNvPr id="0" name=""/>
        <dsp:cNvSpPr/>
      </dsp:nvSpPr>
      <dsp:spPr>
        <a:xfrm>
          <a:off x="8456246" y="2870935"/>
          <a:ext cx="2171900" cy="162127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s-ES" sz="1200" b="0" kern="1200" dirty="0"/>
            <a:t>Índice de Pobreza Multidimensional (IPM)</a:t>
          </a:r>
        </a:p>
      </dsp:txBody>
      <dsp:txXfrm>
        <a:off x="8494234" y="2908923"/>
        <a:ext cx="2095924" cy="1583289"/>
      </dsp:txXfrm>
    </dsp:sp>
    <dsp:sp modelId="{8D51B864-37A3-4D0C-8DC3-37BCAAE63FFE}">
      <dsp:nvSpPr>
        <dsp:cNvPr id="0" name=""/>
        <dsp:cNvSpPr/>
      </dsp:nvSpPr>
      <dsp:spPr>
        <a:xfrm>
          <a:off x="8456246" y="4492213"/>
          <a:ext cx="2171900" cy="69714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41910" tIns="0" rIns="13970" bIns="0" numCol="1" spcCol="1270" anchor="ctr" anchorCtr="0">
          <a:noAutofit/>
        </a:bodyPr>
        <a:lstStyle/>
        <a:p>
          <a:pPr lvl="0" algn="l" defTabSz="488950">
            <a:lnSpc>
              <a:spcPct val="90000"/>
            </a:lnSpc>
            <a:spcBef>
              <a:spcPct val="0"/>
            </a:spcBef>
            <a:spcAft>
              <a:spcPct val="35000"/>
            </a:spcAft>
          </a:pPr>
          <a:r>
            <a:rPr lang="es-ES" sz="1100" b="1" kern="1200" dirty="0" smtClean="0">
              <a:solidFill>
                <a:schemeClr val="tx1"/>
              </a:solidFill>
            </a:rPr>
            <a:t>BIENESTAS</a:t>
          </a:r>
          <a:r>
            <a:rPr lang="es-ES" sz="1100" b="1" kern="1200" baseline="0" dirty="0" smtClean="0">
              <a:solidFill>
                <a:schemeClr val="tx1"/>
              </a:solidFill>
            </a:rPr>
            <a:t> ECONÓMICO</a:t>
          </a:r>
          <a:endParaRPr lang="es-ES" sz="1100" b="1" kern="1200" dirty="0">
            <a:solidFill>
              <a:schemeClr val="tx1"/>
            </a:solidFill>
          </a:endParaRPr>
        </a:p>
      </dsp:txBody>
      <dsp:txXfrm>
        <a:off x="8456246" y="4492213"/>
        <a:ext cx="1529507" cy="697149"/>
      </dsp:txXfrm>
    </dsp:sp>
    <dsp:sp modelId="{536D9DBF-D17D-4B67-B9E2-A22CDF828DCE}">
      <dsp:nvSpPr>
        <dsp:cNvPr id="0" name=""/>
        <dsp:cNvSpPr/>
      </dsp:nvSpPr>
      <dsp:spPr>
        <a:xfrm>
          <a:off x="10047193" y="4602948"/>
          <a:ext cx="760165" cy="760165"/>
        </a:xfrm>
        <a:prstGeom prst="ellipse">
          <a:avLst/>
        </a:prstGeom>
        <a:blipFill>
          <a:blip xmlns:r="http://schemas.openxmlformats.org/officeDocument/2006/relationships" r:embed="rId8" cstate="print">
            <a:extLst>
              <a:ext uri="{28A0092B-C50C-407E-A947-70E740481C1C}">
                <a14:useLocalDpi xmlns:a14="http://schemas.microsoft.com/office/drawing/2010/main" val="0"/>
              </a:ext>
            </a:extLst>
          </a:blip>
          <a:srcRect/>
          <a:stretch>
            <a:fillRect l="-16000" r="-16000"/>
          </a:stretch>
        </a:blip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22F8A-BA83-41E0-825F-2A1230915538}" type="datetimeFigureOut">
              <a:rPr lang="es-CO" smtClean="0"/>
              <a:t>11/08/2017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5B03B-3137-4F31-9637-437BE64379F2}" type="slidenum">
              <a:rPr lang="es-CO" smtClean="0"/>
              <a:t>‹Nº›</a:t>
            </a:fld>
            <a:endParaRPr lang="es-CO"/>
          </a:p>
        </p:txBody>
      </p:sp>
    </p:spTree>
    <p:extLst>
      <p:ext uri="{BB962C8B-B14F-4D97-AF65-F5344CB8AC3E}">
        <p14:creationId xmlns:p14="http://schemas.microsoft.com/office/powerpoint/2010/main" val="46665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7ADEBF6-1E81-46BC-B823-3A76FD04C779}" type="slidenum">
              <a:rPr lang="es-ES" smtClean="0"/>
              <a:t>4</a:t>
            </a:fld>
            <a:endParaRPr lang="es-ES"/>
          </a:p>
        </p:txBody>
      </p:sp>
    </p:spTree>
    <p:extLst>
      <p:ext uri="{BB962C8B-B14F-4D97-AF65-F5344CB8AC3E}">
        <p14:creationId xmlns:p14="http://schemas.microsoft.com/office/powerpoint/2010/main" val="898567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56</a:t>
            </a:fld>
            <a:endParaRPr lang="es-CO">
              <a:solidFill>
                <a:prstClr val="black"/>
              </a:solidFill>
            </a:endParaRPr>
          </a:p>
        </p:txBody>
      </p:sp>
    </p:spTree>
    <p:extLst>
      <p:ext uri="{BB962C8B-B14F-4D97-AF65-F5344CB8AC3E}">
        <p14:creationId xmlns:p14="http://schemas.microsoft.com/office/powerpoint/2010/main" val="67190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57</a:t>
            </a:fld>
            <a:endParaRPr lang="es-CO">
              <a:solidFill>
                <a:prstClr val="black"/>
              </a:solidFill>
            </a:endParaRPr>
          </a:p>
        </p:txBody>
      </p:sp>
    </p:spTree>
    <p:extLst>
      <p:ext uri="{BB962C8B-B14F-4D97-AF65-F5344CB8AC3E}">
        <p14:creationId xmlns:p14="http://schemas.microsoft.com/office/powerpoint/2010/main" val="1682364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58</a:t>
            </a:fld>
            <a:endParaRPr lang="es-CO">
              <a:solidFill>
                <a:prstClr val="black"/>
              </a:solidFill>
            </a:endParaRPr>
          </a:p>
        </p:txBody>
      </p:sp>
    </p:spTree>
    <p:extLst>
      <p:ext uri="{BB962C8B-B14F-4D97-AF65-F5344CB8AC3E}">
        <p14:creationId xmlns:p14="http://schemas.microsoft.com/office/powerpoint/2010/main" val="2123976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59</a:t>
            </a:fld>
            <a:endParaRPr lang="es-CO">
              <a:solidFill>
                <a:prstClr val="black"/>
              </a:solidFill>
            </a:endParaRPr>
          </a:p>
        </p:txBody>
      </p:sp>
    </p:spTree>
    <p:extLst>
      <p:ext uri="{BB962C8B-B14F-4D97-AF65-F5344CB8AC3E}">
        <p14:creationId xmlns:p14="http://schemas.microsoft.com/office/powerpoint/2010/main" val="4290335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60</a:t>
            </a:fld>
            <a:endParaRPr lang="es-CO">
              <a:solidFill>
                <a:prstClr val="black"/>
              </a:solidFill>
            </a:endParaRPr>
          </a:p>
        </p:txBody>
      </p:sp>
    </p:spTree>
    <p:extLst>
      <p:ext uri="{BB962C8B-B14F-4D97-AF65-F5344CB8AC3E}">
        <p14:creationId xmlns:p14="http://schemas.microsoft.com/office/powerpoint/2010/main" val="2544851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61</a:t>
            </a:fld>
            <a:endParaRPr lang="es-CO">
              <a:solidFill>
                <a:prstClr val="black"/>
              </a:solidFill>
            </a:endParaRPr>
          </a:p>
        </p:txBody>
      </p:sp>
    </p:spTree>
    <p:extLst>
      <p:ext uri="{BB962C8B-B14F-4D97-AF65-F5344CB8AC3E}">
        <p14:creationId xmlns:p14="http://schemas.microsoft.com/office/powerpoint/2010/main" val="3967088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62</a:t>
            </a:fld>
            <a:endParaRPr lang="es-CO">
              <a:solidFill>
                <a:prstClr val="black"/>
              </a:solidFill>
            </a:endParaRPr>
          </a:p>
        </p:txBody>
      </p:sp>
    </p:spTree>
    <p:extLst>
      <p:ext uri="{BB962C8B-B14F-4D97-AF65-F5344CB8AC3E}">
        <p14:creationId xmlns:p14="http://schemas.microsoft.com/office/powerpoint/2010/main" val="3187567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63</a:t>
            </a:fld>
            <a:endParaRPr lang="es-CO">
              <a:solidFill>
                <a:prstClr val="black"/>
              </a:solidFill>
            </a:endParaRPr>
          </a:p>
        </p:txBody>
      </p:sp>
    </p:spTree>
    <p:extLst>
      <p:ext uri="{BB962C8B-B14F-4D97-AF65-F5344CB8AC3E}">
        <p14:creationId xmlns:p14="http://schemas.microsoft.com/office/powerpoint/2010/main" val="2976087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64</a:t>
            </a:fld>
            <a:endParaRPr lang="es-CO">
              <a:solidFill>
                <a:prstClr val="black"/>
              </a:solidFill>
            </a:endParaRPr>
          </a:p>
        </p:txBody>
      </p:sp>
    </p:spTree>
    <p:extLst>
      <p:ext uri="{BB962C8B-B14F-4D97-AF65-F5344CB8AC3E}">
        <p14:creationId xmlns:p14="http://schemas.microsoft.com/office/powerpoint/2010/main" val="3190577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65</a:t>
            </a:fld>
            <a:endParaRPr lang="es-CO">
              <a:solidFill>
                <a:prstClr val="black"/>
              </a:solidFill>
            </a:endParaRPr>
          </a:p>
        </p:txBody>
      </p:sp>
    </p:spTree>
    <p:extLst>
      <p:ext uri="{BB962C8B-B14F-4D97-AF65-F5344CB8AC3E}">
        <p14:creationId xmlns:p14="http://schemas.microsoft.com/office/powerpoint/2010/main" val="2251212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7ADEBF6-1E81-46BC-B823-3A76FD04C779}" type="slidenum">
              <a:rPr lang="es-ES" smtClean="0"/>
              <a:t>5</a:t>
            </a:fld>
            <a:endParaRPr lang="es-ES"/>
          </a:p>
        </p:txBody>
      </p:sp>
    </p:spTree>
    <p:extLst>
      <p:ext uri="{BB962C8B-B14F-4D97-AF65-F5344CB8AC3E}">
        <p14:creationId xmlns:p14="http://schemas.microsoft.com/office/powerpoint/2010/main" val="995929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66</a:t>
            </a:fld>
            <a:endParaRPr lang="es-CO">
              <a:solidFill>
                <a:prstClr val="black"/>
              </a:solidFill>
            </a:endParaRPr>
          </a:p>
        </p:txBody>
      </p:sp>
    </p:spTree>
    <p:extLst>
      <p:ext uri="{BB962C8B-B14F-4D97-AF65-F5344CB8AC3E}">
        <p14:creationId xmlns:p14="http://schemas.microsoft.com/office/powerpoint/2010/main" val="1812594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67</a:t>
            </a:fld>
            <a:endParaRPr lang="es-CO">
              <a:solidFill>
                <a:prstClr val="black"/>
              </a:solidFill>
            </a:endParaRPr>
          </a:p>
        </p:txBody>
      </p:sp>
    </p:spTree>
    <p:extLst>
      <p:ext uri="{BB962C8B-B14F-4D97-AF65-F5344CB8AC3E}">
        <p14:creationId xmlns:p14="http://schemas.microsoft.com/office/powerpoint/2010/main" val="1537641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68</a:t>
            </a:fld>
            <a:endParaRPr lang="es-CO">
              <a:solidFill>
                <a:prstClr val="black"/>
              </a:solidFill>
            </a:endParaRPr>
          </a:p>
        </p:txBody>
      </p:sp>
    </p:spTree>
    <p:extLst>
      <p:ext uri="{BB962C8B-B14F-4D97-AF65-F5344CB8AC3E}">
        <p14:creationId xmlns:p14="http://schemas.microsoft.com/office/powerpoint/2010/main" val="2356928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69</a:t>
            </a:fld>
            <a:endParaRPr lang="es-CO">
              <a:solidFill>
                <a:prstClr val="black"/>
              </a:solidFill>
            </a:endParaRPr>
          </a:p>
        </p:txBody>
      </p:sp>
    </p:spTree>
    <p:extLst>
      <p:ext uri="{BB962C8B-B14F-4D97-AF65-F5344CB8AC3E}">
        <p14:creationId xmlns:p14="http://schemas.microsoft.com/office/powerpoint/2010/main" val="2214807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70</a:t>
            </a:fld>
            <a:endParaRPr lang="es-CO">
              <a:solidFill>
                <a:prstClr val="black"/>
              </a:solidFill>
            </a:endParaRPr>
          </a:p>
        </p:txBody>
      </p:sp>
    </p:spTree>
    <p:extLst>
      <p:ext uri="{BB962C8B-B14F-4D97-AF65-F5344CB8AC3E}">
        <p14:creationId xmlns:p14="http://schemas.microsoft.com/office/powerpoint/2010/main" val="1359945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71</a:t>
            </a:fld>
            <a:endParaRPr lang="es-CO">
              <a:solidFill>
                <a:prstClr val="black"/>
              </a:solidFill>
            </a:endParaRPr>
          </a:p>
        </p:txBody>
      </p:sp>
    </p:spTree>
    <p:extLst>
      <p:ext uri="{BB962C8B-B14F-4D97-AF65-F5344CB8AC3E}">
        <p14:creationId xmlns:p14="http://schemas.microsoft.com/office/powerpoint/2010/main" val="85218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72</a:t>
            </a:fld>
            <a:endParaRPr lang="es-CO">
              <a:solidFill>
                <a:prstClr val="black"/>
              </a:solidFill>
            </a:endParaRPr>
          </a:p>
        </p:txBody>
      </p:sp>
    </p:spTree>
    <p:extLst>
      <p:ext uri="{BB962C8B-B14F-4D97-AF65-F5344CB8AC3E}">
        <p14:creationId xmlns:p14="http://schemas.microsoft.com/office/powerpoint/2010/main" val="2009825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73</a:t>
            </a:fld>
            <a:endParaRPr lang="es-CO">
              <a:solidFill>
                <a:prstClr val="black"/>
              </a:solidFill>
            </a:endParaRPr>
          </a:p>
        </p:txBody>
      </p:sp>
    </p:spTree>
    <p:extLst>
      <p:ext uri="{BB962C8B-B14F-4D97-AF65-F5344CB8AC3E}">
        <p14:creationId xmlns:p14="http://schemas.microsoft.com/office/powerpoint/2010/main" val="1241210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7ADEBF6-1E81-46BC-B823-3A76FD04C779}" type="slidenum">
              <a:rPr lang="es-ES" smtClean="0">
                <a:solidFill>
                  <a:prstClr val="black"/>
                </a:solidFill>
              </a:rPr>
              <a:pPr/>
              <a:t>12</a:t>
            </a:fld>
            <a:endParaRPr lang="es-ES">
              <a:solidFill>
                <a:prstClr val="black"/>
              </a:solidFill>
            </a:endParaRPr>
          </a:p>
        </p:txBody>
      </p:sp>
    </p:spTree>
    <p:extLst>
      <p:ext uri="{BB962C8B-B14F-4D97-AF65-F5344CB8AC3E}">
        <p14:creationId xmlns:p14="http://schemas.microsoft.com/office/powerpoint/2010/main" val="1889729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DB12B7A2-8920-BF43-BE9F-A1CF76849AED}" type="slidenum">
              <a:rPr lang="es-ES" smtClean="0">
                <a:solidFill>
                  <a:prstClr val="black"/>
                </a:solidFill>
              </a:rPr>
              <a:pPr/>
              <a:t>49</a:t>
            </a:fld>
            <a:endParaRPr lang="es-ES">
              <a:solidFill>
                <a:prstClr val="black"/>
              </a:solidFill>
            </a:endParaRPr>
          </a:p>
        </p:txBody>
      </p:sp>
    </p:spTree>
    <p:extLst>
      <p:ext uri="{BB962C8B-B14F-4D97-AF65-F5344CB8AC3E}">
        <p14:creationId xmlns:p14="http://schemas.microsoft.com/office/powerpoint/2010/main" val="3049887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50</a:t>
            </a:fld>
            <a:endParaRPr lang="es-CO">
              <a:solidFill>
                <a:prstClr val="black"/>
              </a:solidFill>
            </a:endParaRPr>
          </a:p>
        </p:txBody>
      </p:sp>
    </p:spTree>
    <p:extLst>
      <p:ext uri="{BB962C8B-B14F-4D97-AF65-F5344CB8AC3E}">
        <p14:creationId xmlns:p14="http://schemas.microsoft.com/office/powerpoint/2010/main" val="3445640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s-CO" sz="1200" b="1" baseline="0" dirty="0" smtClean="0">
              <a:solidFill>
                <a:srgbClr val="FF0000"/>
              </a:solidFill>
              <a:latin typeface="Century Gothic" panose="020B0502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51</a:t>
            </a:fld>
            <a:endParaRPr lang="es-CO">
              <a:solidFill>
                <a:prstClr val="black"/>
              </a:solidFill>
            </a:endParaRPr>
          </a:p>
        </p:txBody>
      </p:sp>
    </p:spTree>
    <p:extLst>
      <p:ext uri="{BB962C8B-B14F-4D97-AF65-F5344CB8AC3E}">
        <p14:creationId xmlns:p14="http://schemas.microsoft.com/office/powerpoint/2010/main" val="1304891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53</a:t>
            </a:fld>
            <a:endParaRPr lang="es-CO">
              <a:solidFill>
                <a:prstClr val="black"/>
              </a:solidFill>
            </a:endParaRPr>
          </a:p>
        </p:txBody>
      </p:sp>
    </p:spTree>
    <p:extLst>
      <p:ext uri="{BB962C8B-B14F-4D97-AF65-F5344CB8AC3E}">
        <p14:creationId xmlns:p14="http://schemas.microsoft.com/office/powerpoint/2010/main" val="1904646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54</a:t>
            </a:fld>
            <a:endParaRPr lang="es-CO">
              <a:solidFill>
                <a:prstClr val="black"/>
              </a:solidFill>
            </a:endParaRPr>
          </a:p>
        </p:txBody>
      </p:sp>
    </p:spTree>
    <p:extLst>
      <p:ext uri="{BB962C8B-B14F-4D97-AF65-F5344CB8AC3E}">
        <p14:creationId xmlns:p14="http://schemas.microsoft.com/office/powerpoint/2010/main" val="3587002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55</a:t>
            </a:fld>
            <a:endParaRPr lang="es-CO">
              <a:solidFill>
                <a:prstClr val="black"/>
              </a:solidFill>
            </a:endParaRPr>
          </a:p>
        </p:txBody>
      </p:sp>
    </p:spTree>
    <p:extLst>
      <p:ext uri="{BB962C8B-B14F-4D97-AF65-F5344CB8AC3E}">
        <p14:creationId xmlns:p14="http://schemas.microsoft.com/office/powerpoint/2010/main" val="151159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38D3B23B-50FF-455C-94A1-D96E3984CB43}" type="datetimeFigureOut">
              <a:rPr lang="es-ES" smtClean="0"/>
              <a:t>11/08/2017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0440E4E-8FE5-45A2-8EC1-07C92803E96C}" type="slidenum">
              <a:rPr lang="es-ES" smtClean="0"/>
              <a:t>‹Nº›</a:t>
            </a:fld>
            <a:endParaRPr lang="es-ES"/>
          </a:p>
        </p:txBody>
      </p:sp>
    </p:spTree>
    <p:extLst>
      <p:ext uri="{BB962C8B-B14F-4D97-AF65-F5344CB8AC3E}">
        <p14:creationId xmlns:p14="http://schemas.microsoft.com/office/powerpoint/2010/main" val="1457040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38D3B23B-50FF-455C-94A1-D96E3984CB43}" type="datetimeFigureOut">
              <a:rPr lang="es-ES" smtClean="0"/>
              <a:t>11/08/2017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0440E4E-8FE5-45A2-8EC1-07C92803E96C}" type="slidenum">
              <a:rPr lang="es-ES" smtClean="0"/>
              <a:t>‹Nº›</a:t>
            </a:fld>
            <a:endParaRPr lang="es-ES"/>
          </a:p>
        </p:txBody>
      </p:sp>
    </p:spTree>
    <p:extLst>
      <p:ext uri="{BB962C8B-B14F-4D97-AF65-F5344CB8AC3E}">
        <p14:creationId xmlns:p14="http://schemas.microsoft.com/office/powerpoint/2010/main" val="1574058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38D3B23B-50FF-455C-94A1-D96E3984CB43}" type="datetimeFigureOut">
              <a:rPr lang="es-ES" smtClean="0"/>
              <a:t>11/08/2017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0440E4E-8FE5-45A2-8EC1-07C92803E96C}" type="slidenum">
              <a:rPr lang="es-ES" smtClean="0"/>
              <a:t>‹Nº›</a:t>
            </a:fld>
            <a:endParaRPr lang="es-ES"/>
          </a:p>
        </p:txBody>
      </p:sp>
    </p:spTree>
    <p:extLst>
      <p:ext uri="{BB962C8B-B14F-4D97-AF65-F5344CB8AC3E}">
        <p14:creationId xmlns:p14="http://schemas.microsoft.com/office/powerpoint/2010/main" val="354071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38D3B23B-50FF-455C-94A1-D96E3984CB43}" type="datetimeFigureOut">
              <a:rPr lang="es-ES" smtClean="0"/>
              <a:t>11/08/2017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0440E4E-8FE5-45A2-8EC1-07C92803E96C}" type="slidenum">
              <a:rPr lang="es-ES" smtClean="0"/>
              <a:t>‹Nº›</a:t>
            </a:fld>
            <a:endParaRPr lang="es-ES"/>
          </a:p>
        </p:txBody>
      </p:sp>
    </p:spTree>
    <p:extLst>
      <p:ext uri="{BB962C8B-B14F-4D97-AF65-F5344CB8AC3E}">
        <p14:creationId xmlns:p14="http://schemas.microsoft.com/office/powerpoint/2010/main" val="4285191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38D3B23B-50FF-455C-94A1-D96E3984CB43}" type="datetimeFigureOut">
              <a:rPr lang="es-ES" smtClean="0"/>
              <a:t>11/08/2017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0440E4E-8FE5-45A2-8EC1-07C92803E96C}" type="slidenum">
              <a:rPr lang="es-ES" smtClean="0"/>
              <a:t>‹Nº›</a:t>
            </a:fld>
            <a:endParaRPr lang="es-ES"/>
          </a:p>
        </p:txBody>
      </p:sp>
    </p:spTree>
    <p:extLst>
      <p:ext uri="{BB962C8B-B14F-4D97-AF65-F5344CB8AC3E}">
        <p14:creationId xmlns:p14="http://schemas.microsoft.com/office/powerpoint/2010/main" val="1501983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38D3B23B-50FF-455C-94A1-D96E3984CB43}" type="datetimeFigureOut">
              <a:rPr lang="es-ES" smtClean="0"/>
              <a:t>11/08/2017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0440E4E-8FE5-45A2-8EC1-07C92803E96C}" type="slidenum">
              <a:rPr lang="es-ES" smtClean="0"/>
              <a:t>‹Nº›</a:t>
            </a:fld>
            <a:endParaRPr lang="es-ES"/>
          </a:p>
        </p:txBody>
      </p:sp>
    </p:spTree>
    <p:extLst>
      <p:ext uri="{BB962C8B-B14F-4D97-AF65-F5344CB8AC3E}">
        <p14:creationId xmlns:p14="http://schemas.microsoft.com/office/powerpoint/2010/main" val="3100010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38D3B23B-50FF-455C-94A1-D96E3984CB43}" type="datetimeFigureOut">
              <a:rPr lang="es-ES" smtClean="0"/>
              <a:t>11/08/2017</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B0440E4E-8FE5-45A2-8EC1-07C92803E96C}" type="slidenum">
              <a:rPr lang="es-ES" smtClean="0"/>
              <a:t>‹Nº›</a:t>
            </a:fld>
            <a:endParaRPr lang="es-ES"/>
          </a:p>
        </p:txBody>
      </p:sp>
    </p:spTree>
    <p:extLst>
      <p:ext uri="{BB962C8B-B14F-4D97-AF65-F5344CB8AC3E}">
        <p14:creationId xmlns:p14="http://schemas.microsoft.com/office/powerpoint/2010/main" val="4214799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38D3B23B-50FF-455C-94A1-D96E3984CB43}" type="datetimeFigureOut">
              <a:rPr lang="es-ES" smtClean="0"/>
              <a:t>11/08/2017</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B0440E4E-8FE5-45A2-8EC1-07C92803E96C}" type="slidenum">
              <a:rPr lang="es-ES" smtClean="0"/>
              <a:t>‹Nº›</a:t>
            </a:fld>
            <a:endParaRPr lang="es-ES"/>
          </a:p>
        </p:txBody>
      </p:sp>
    </p:spTree>
    <p:extLst>
      <p:ext uri="{BB962C8B-B14F-4D97-AF65-F5344CB8AC3E}">
        <p14:creationId xmlns:p14="http://schemas.microsoft.com/office/powerpoint/2010/main" val="3957993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8D3B23B-50FF-455C-94A1-D96E3984CB43}" type="datetimeFigureOut">
              <a:rPr lang="es-ES" smtClean="0"/>
              <a:t>11/08/2017</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B0440E4E-8FE5-45A2-8EC1-07C92803E96C}" type="slidenum">
              <a:rPr lang="es-ES" smtClean="0"/>
              <a:t>‹Nº›</a:t>
            </a:fld>
            <a:endParaRPr lang="es-ES"/>
          </a:p>
        </p:txBody>
      </p:sp>
    </p:spTree>
    <p:extLst>
      <p:ext uri="{BB962C8B-B14F-4D97-AF65-F5344CB8AC3E}">
        <p14:creationId xmlns:p14="http://schemas.microsoft.com/office/powerpoint/2010/main" val="3511315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8D3B23B-50FF-455C-94A1-D96E3984CB43}" type="datetimeFigureOut">
              <a:rPr lang="es-ES" smtClean="0"/>
              <a:t>11/08/2017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0440E4E-8FE5-45A2-8EC1-07C92803E96C}" type="slidenum">
              <a:rPr lang="es-ES" smtClean="0"/>
              <a:t>‹Nº›</a:t>
            </a:fld>
            <a:endParaRPr lang="es-ES"/>
          </a:p>
        </p:txBody>
      </p:sp>
    </p:spTree>
    <p:extLst>
      <p:ext uri="{BB962C8B-B14F-4D97-AF65-F5344CB8AC3E}">
        <p14:creationId xmlns:p14="http://schemas.microsoft.com/office/powerpoint/2010/main" val="25414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8D3B23B-50FF-455C-94A1-D96E3984CB43}" type="datetimeFigureOut">
              <a:rPr lang="es-ES" smtClean="0"/>
              <a:t>11/08/2017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0440E4E-8FE5-45A2-8EC1-07C92803E96C}" type="slidenum">
              <a:rPr lang="es-ES" smtClean="0"/>
              <a:t>‹Nº›</a:t>
            </a:fld>
            <a:endParaRPr lang="es-ES"/>
          </a:p>
        </p:txBody>
      </p:sp>
    </p:spTree>
    <p:extLst>
      <p:ext uri="{BB962C8B-B14F-4D97-AF65-F5344CB8AC3E}">
        <p14:creationId xmlns:p14="http://schemas.microsoft.com/office/powerpoint/2010/main" val="1947999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D3B23B-50FF-455C-94A1-D96E3984CB43}" type="datetimeFigureOut">
              <a:rPr lang="es-ES" smtClean="0"/>
              <a:t>11/08/2017</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440E4E-8FE5-45A2-8EC1-07C92803E96C}" type="slidenum">
              <a:rPr lang="es-ES" smtClean="0"/>
              <a:t>‹Nº›</a:t>
            </a:fld>
            <a:endParaRPr lang="es-ES"/>
          </a:p>
        </p:txBody>
      </p:sp>
    </p:spTree>
    <p:extLst>
      <p:ext uri="{BB962C8B-B14F-4D97-AF65-F5344CB8AC3E}">
        <p14:creationId xmlns:p14="http://schemas.microsoft.com/office/powerpoint/2010/main" val="24262213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ítulo 1"/>
          <p:cNvSpPr txBox="1">
            <a:spLocks/>
          </p:cNvSpPr>
          <p:nvPr/>
        </p:nvSpPr>
        <p:spPr>
          <a:xfrm>
            <a:off x="0" y="1828800"/>
            <a:ext cx="4064000" cy="282786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2800" b="1" dirty="0" smtClean="0">
                <a:solidFill>
                  <a:schemeClr val="bg1"/>
                </a:solidFill>
                <a:latin typeface="Century Gothic" panose="020B0502020202020204" pitchFamily="34" charset="0"/>
              </a:rPr>
              <a:t>OPTIMIZACIÓN DE PROCESOS DE ANÁLISIS ESPACIAL PARA LA PLANIFICACIÓN RURAL AGROPECUARIA</a:t>
            </a:r>
            <a:endParaRPr lang="es-CO" sz="2000" b="1" dirty="0">
              <a:solidFill>
                <a:schemeClr val="bg1"/>
              </a:solidFill>
              <a:latin typeface="Century Gothic" panose="020B0502020202020204" pitchFamily="34" charset="0"/>
            </a:endParaRPr>
          </a:p>
        </p:txBody>
      </p:sp>
      <p:sp>
        <p:nvSpPr>
          <p:cNvPr id="2" name="Rectángulo 1"/>
          <p:cNvSpPr/>
          <p:nvPr/>
        </p:nvSpPr>
        <p:spPr>
          <a:xfrm>
            <a:off x="8753475" y="6229350"/>
            <a:ext cx="66675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398210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52400" y="5604933"/>
            <a:ext cx="12039600" cy="12530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3556" y="0"/>
            <a:ext cx="9924888" cy="6858000"/>
          </a:xfrm>
          <a:prstGeom prst="rect">
            <a:avLst/>
          </a:prstGeom>
        </p:spPr>
      </p:pic>
    </p:spTree>
    <p:extLst>
      <p:ext uri="{BB962C8B-B14F-4D97-AF65-F5344CB8AC3E}">
        <p14:creationId xmlns:p14="http://schemas.microsoft.com/office/powerpoint/2010/main" val="4916166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ipse 4"/>
          <p:cNvSpPr/>
          <p:nvPr/>
        </p:nvSpPr>
        <p:spPr>
          <a:xfrm>
            <a:off x="118608" y="1150373"/>
            <a:ext cx="706582" cy="90408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ln w="0"/>
                <a:solidFill>
                  <a:srgbClr val="5B9BD5"/>
                </a:solidFill>
                <a:effectLst>
                  <a:outerShdw blurRad="38100" dist="25400" dir="5400000" algn="ctr" rotWithShape="0">
                    <a:srgbClr val="6E747A">
                      <a:alpha val="43000"/>
                    </a:srgbClr>
                  </a:outerShdw>
                </a:effectLst>
              </a:rPr>
              <a:t>1</a:t>
            </a:r>
            <a:endParaRPr lang="es-CO" b="1" dirty="0">
              <a:solidFill>
                <a:prstClr val="white"/>
              </a:solidFill>
            </a:endParaRPr>
          </a:p>
        </p:txBody>
      </p:sp>
      <p:sp>
        <p:nvSpPr>
          <p:cNvPr id="6" name="CuadroTexto 5"/>
          <p:cNvSpPr txBox="1"/>
          <p:nvPr/>
        </p:nvSpPr>
        <p:spPr>
          <a:xfrm>
            <a:off x="825190" y="1259490"/>
            <a:ext cx="5224507" cy="369332"/>
          </a:xfrm>
          <a:prstGeom prst="rect">
            <a:avLst/>
          </a:prstGeom>
          <a:noFill/>
        </p:spPr>
        <p:txBody>
          <a:bodyPr wrap="none" rtlCol="0">
            <a:spAutoFit/>
          </a:bodyPr>
          <a:lstStyle/>
          <a:p>
            <a:r>
              <a:rPr lang="es-ES_tradnl" dirty="0">
                <a:solidFill>
                  <a:prstClr val="black"/>
                </a:solidFill>
              </a:rPr>
              <a:t>Evaluación de CRITERIOS (matriz multicriterio)</a:t>
            </a:r>
            <a:endParaRPr lang="es-ES" dirty="0">
              <a:solidFill>
                <a:prstClr val="black"/>
              </a:solidFill>
            </a:endParaRPr>
          </a:p>
        </p:txBody>
      </p:sp>
      <p:sp>
        <p:nvSpPr>
          <p:cNvPr id="20" name="CuadroTexto 19"/>
          <p:cNvSpPr txBox="1"/>
          <p:nvPr/>
        </p:nvSpPr>
        <p:spPr>
          <a:xfrm>
            <a:off x="1935204" y="676435"/>
            <a:ext cx="7846105" cy="584775"/>
          </a:xfrm>
          <a:prstGeom prst="rect">
            <a:avLst/>
          </a:prstGeom>
          <a:noFill/>
        </p:spPr>
        <p:txBody>
          <a:bodyPr wrap="square" rtlCol="0">
            <a:spAutoFit/>
          </a:bodyPr>
          <a:lstStyle/>
          <a:p>
            <a:pPr algn="ctr">
              <a:defRPr/>
            </a:pPr>
            <a:r>
              <a:rPr lang="es-ES" sz="3200" b="1" dirty="0">
                <a:solidFill>
                  <a:srgbClr val="00B050"/>
                </a:solidFill>
              </a:rPr>
              <a:t>Actividades TRANSVERSALES</a:t>
            </a:r>
            <a:endParaRPr lang="es-ES" sz="3200" dirty="0">
              <a:solidFill>
                <a:prstClr val="black"/>
              </a:solidFill>
            </a:endParaRPr>
          </a:p>
        </p:txBody>
      </p:sp>
      <p:pic>
        <p:nvPicPr>
          <p:cNvPr id="2" name="Imagen 1"/>
          <p:cNvPicPr>
            <a:picLocks noChangeAspect="1"/>
          </p:cNvPicPr>
          <p:nvPr/>
        </p:nvPicPr>
        <p:blipFill>
          <a:blip r:embed="rId2"/>
          <a:stretch>
            <a:fillRect/>
          </a:stretch>
        </p:blipFill>
        <p:spPr>
          <a:xfrm>
            <a:off x="825189" y="1844265"/>
            <a:ext cx="4841319" cy="4732897"/>
          </a:xfrm>
          <a:prstGeom prst="rect">
            <a:avLst/>
          </a:prstGeom>
        </p:spPr>
      </p:pic>
      <p:sp>
        <p:nvSpPr>
          <p:cNvPr id="18" name="Elipse 17"/>
          <p:cNvSpPr/>
          <p:nvPr/>
        </p:nvSpPr>
        <p:spPr>
          <a:xfrm>
            <a:off x="6150746" y="1392223"/>
            <a:ext cx="706582" cy="90408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ln w="0"/>
                <a:solidFill>
                  <a:srgbClr val="5B9BD5"/>
                </a:solidFill>
                <a:effectLst>
                  <a:outerShdw blurRad="38100" dist="25400" dir="5400000" algn="ctr" rotWithShape="0">
                    <a:srgbClr val="6E747A">
                      <a:alpha val="43000"/>
                    </a:srgbClr>
                  </a:outerShdw>
                </a:effectLst>
              </a:rPr>
              <a:t>2</a:t>
            </a:r>
            <a:endParaRPr lang="es-CO" b="1" dirty="0">
              <a:solidFill>
                <a:prstClr val="white"/>
              </a:solidFill>
            </a:endParaRPr>
          </a:p>
        </p:txBody>
      </p:sp>
      <p:sp>
        <p:nvSpPr>
          <p:cNvPr id="21" name="CuadroTexto 20"/>
          <p:cNvSpPr txBox="1"/>
          <p:nvPr/>
        </p:nvSpPr>
        <p:spPr>
          <a:xfrm>
            <a:off x="6926842" y="3362932"/>
            <a:ext cx="2467342" cy="369332"/>
          </a:xfrm>
          <a:prstGeom prst="rect">
            <a:avLst/>
          </a:prstGeom>
          <a:noFill/>
        </p:spPr>
        <p:txBody>
          <a:bodyPr wrap="none" rtlCol="0">
            <a:spAutoFit/>
          </a:bodyPr>
          <a:lstStyle/>
          <a:p>
            <a:r>
              <a:rPr lang="es-ES_tradnl" dirty="0">
                <a:solidFill>
                  <a:prstClr val="black"/>
                </a:solidFill>
              </a:rPr>
              <a:t>Mapas INTEGRADOS</a:t>
            </a:r>
            <a:endParaRPr lang="es-ES" dirty="0">
              <a:solidFill>
                <a:prstClr val="black"/>
              </a:solidFill>
            </a:endParaRPr>
          </a:p>
        </p:txBody>
      </p:sp>
      <p:pic>
        <p:nvPicPr>
          <p:cNvPr id="22" name="Imagen 21"/>
          <p:cNvPicPr>
            <a:picLocks noChangeAspect="1"/>
          </p:cNvPicPr>
          <p:nvPr/>
        </p:nvPicPr>
        <p:blipFill rotWithShape="1">
          <a:blip r:embed="rId3"/>
          <a:srcRect t="13348" r="85906" b="12553"/>
          <a:stretch/>
        </p:blipFill>
        <p:spPr>
          <a:xfrm>
            <a:off x="10470116" y="1122720"/>
            <a:ext cx="1560215" cy="4611799"/>
          </a:xfrm>
          <a:prstGeom prst="rect">
            <a:avLst/>
          </a:prstGeom>
        </p:spPr>
      </p:pic>
      <p:sp>
        <p:nvSpPr>
          <p:cNvPr id="23" name="Elipse 22"/>
          <p:cNvSpPr/>
          <p:nvPr/>
        </p:nvSpPr>
        <p:spPr>
          <a:xfrm>
            <a:off x="6150746" y="3127646"/>
            <a:ext cx="706582" cy="90408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ln w="0"/>
                <a:solidFill>
                  <a:srgbClr val="5B9BD5"/>
                </a:solidFill>
                <a:effectLst>
                  <a:outerShdw blurRad="38100" dist="25400" dir="5400000" algn="ctr" rotWithShape="0">
                    <a:srgbClr val="6E747A">
                      <a:alpha val="43000"/>
                    </a:srgbClr>
                  </a:outerShdw>
                </a:effectLst>
              </a:rPr>
              <a:t>3</a:t>
            </a:r>
            <a:endParaRPr lang="es-CO" b="1" dirty="0">
              <a:solidFill>
                <a:prstClr val="white"/>
              </a:solidFill>
            </a:endParaRPr>
          </a:p>
        </p:txBody>
      </p:sp>
      <p:sp>
        <p:nvSpPr>
          <p:cNvPr id="24" name="CuadroTexto 23"/>
          <p:cNvSpPr txBox="1"/>
          <p:nvPr/>
        </p:nvSpPr>
        <p:spPr>
          <a:xfrm>
            <a:off x="6925202" y="1461294"/>
            <a:ext cx="3246402" cy="646331"/>
          </a:xfrm>
          <a:prstGeom prst="rect">
            <a:avLst/>
          </a:prstGeom>
          <a:noFill/>
        </p:spPr>
        <p:txBody>
          <a:bodyPr wrap="none" rtlCol="0">
            <a:spAutoFit/>
          </a:bodyPr>
          <a:lstStyle/>
          <a:p>
            <a:r>
              <a:rPr lang="es-ES_tradnl" dirty="0">
                <a:solidFill>
                  <a:prstClr val="black"/>
                </a:solidFill>
              </a:rPr>
              <a:t>Ponderación de CRITERIOS </a:t>
            </a:r>
          </a:p>
          <a:p>
            <a:r>
              <a:rPr lang="es-ES_tradnl" dirty="0">
                <a:solidFill>
                  <a:prstClr val="black"/>
                </a:solidFill>
              </a:rPr>
              <a:t>Software </a:t>
            </a:r>
            <a:r>
              <a:rPr lang="es-ES_tradnl" dirty="0" err="1">
                <a:solidFill>
                  <a:prstClr val="black"/>
                </a:solidFill>
              </a:rPr>
              <a:t>PriEst</a:t>
            </a:r>
            <a:endParaRPr lang="es-ES" dirty="0">
              <a:solidFill>
                <a:prstClr val="black"/>
              </a:solidFill>
            </a:endParaRPr>
          </a:p>
        </p:txBody>
      </p:sp>
      <p:sp>
        <p:nvSpPr>
          <p:cNvPr id="3" name="Rectángulo redondeado 2"/>
          <p:cNvSpPr/>
          <p:nvPr/>
        </p:nvSpPr>
        <p:spPr>
          <a:xfrm>
            <a:off x="5772751" y="4447432"/>
            <a:ext cx="2165900" cy="41563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O" sz="1400" b="1" dirty="0">
                <a:solidFill>
                  <a:prstClr val="black"/>
                </a:solidFill>
                <a:effectLst>
                  <a:outerShdw blurRad="38100" dist="38100" dir="2700000" algn="tl">
                    <a:srgbClr val="000000">
                      <a:alpha val="43137"/>
                    </a:srgbClr>
                  </a:outerShdw>
                </a:effectLst>
              </a:rPr>
              <a:t>C. Físico</a:t>
            </a:r>
          </a:p>
        </p:txBody>
      </p:sp>
      <p:sp>
        <p:nvSpPr>
          <p:cNvPr id="13" name="Rectángulo redondeado 12"/>
          <p:cNvSpPr/>
          <p:nvPr/>
        </p:nvSpPr>
        <p:spPr>
          <a:xfrm>
            <a:off x="5772751" y="5450164"/>
            <a:ext cx="2165900" cy="41563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O" sz="1400" b="1" dirty="0">
                <a:solidFill>
                  <a:prstClr val="black"/>
                </a:solidFill>
                <a:effectLst>
                  <a:outerShdw blurRad="38100" dist="38100" dir="2700000" algn="tl">
                    <a:srgbClr val="000000">
                      <a:alpha val="43137"/>
                    </a:srgbClr>
                  </a:outerShdw>
                </a:effectLst>
              </a:rPr>
              <a:t>C. Socioeconómico</a:t>
            </a:r>
          </a:p>
        </p:txBody>
      </p:sp>
      <p:sp>
        <p:nvSpPr>
          <p:cNvPr id="14" name="Rectángulo redondeado 13"/>
          <p:cNvSpPr/>
          <p:nvPr/>
        </p:nvSpPr>
        <p:spPr>
          <a:xfrm>
            <a:off x="5772751" y="4948798"/>
            <a:ext cx="2165900" cy="41563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O" sz="1400" b="1" dirty="0">
                <a:solidFill>
                  <a:prstClr val="black"/>
                </a:solidFill>
                <a:effectLst>
                  <a:outerShdw blurRad="38100" dist="38100" dir="2700000" algn="tl">
                    <a:srgbClr val="000000">
                      <a:alpha val="43137"/>
                    </a:srgbClr>
                  </a:outerShdw>
                </a:effectLst>
              </a:rPr>
              <a:t>C. Socioecosistémico</a:t>
            </a:r>
          </a:p>
        </p:txBody>
      </p:sp>
      <p:cxnSp>
        <p:nvCxnSpPr>
          <p:cNvPr id="7" name="Conector curvado 6"/>
          <p:cNvCxnSpPr>
            <a:stCxn id="3" idx="3"/>
            <a:endCxn id="17" idx="1"/>
          </p:cNvCxnSpPr>
          <p:nvPr/>
        </p:nvCxnSpPr>
        <p:spPr>
          <a:xfrm>
            <a:off x="7938651" y="4655251"/>
            <a:ext cx="484239" cy="504571"/>
          </a:xfrm>
          <a:prstGeom prst="curvedConnector3">
            <a:avLst/>
          </a:prstGeom>
          <a:ln>
            <a:tailEnd type="triangle"/>
          </a:ln>
        </p:spPr>
        <p:style>
          <a:lnRef idx="2">
            <a:schemeClr val="accent2"/>
          </a:lnRef>
          <a:fillRef idx="0">
            <a:schemeClr val="accent2"/>
          </a:fillRef>
          <a:effectRef idx="1">
            <a:schemeClr val="accent2"/>
          </a:effectRef>
          <a:fontRef idx="minor">
            <a:schemeClr val="tx1"/>
          </a:fontRef>
        </p:style>
      </p:cxnSp>
      <p:pic>
        <p:nvPicPr>
          <p:cNvPr id="17" name="Imagen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35958" y="3789707"/>
            <a:ext cx="1938843" cy="2740230"/>
          </a:xfrm>
          <a:prstGeom prst="rect">
            <a:avLst/>
          </a:prstGeom>
        </p:spPr>
      </p:pic>
      <p:cxnSp>
        <p:nvCxnSpPr>
          <p:cNvPr id="10" name="Conector curvado 9"/>
          <p:cNvCxnSpPr>
            <a:stCxn id="14" idx="3"/>
            <a:endCxn id="17" idx="1"/>
          </p:cNvCxnSpPr>
          <p:nvPr/>
        </p:nvCxnSpPr>
        <p:spPr>
          <a:xfrm>
            <a:off x="7938651" y="5156617"/>
            <a:ext cx="484239" cy="3205"/>
          </a:xfrm>
          <a:prstGeom prst="curvedConnector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Conector curvado 14"/>
          <p:cNvCxnSpPr>
            <a:stCxn id="13" idx="3"/>
            <a:endCxn id="17" idx="1"/>
          </p:cNvCxnSpPr>
          <p:nvPr/>
        </p:nvCxnSpPr>
        <p:spPr>
          <a:xfrm flipV="1">
            <a:off x="7938651" y="5159822"/>
            <a:ext cx="484239" cy="498161"/>
          </a:xfrm>
          <a:prstGeom prst="curvedConnector3">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5811692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p:cNvSpPr/>
          <p:nvPr/>
        </p:nvSpPr>
        <p:spPr>
          <a:xfrm>
            <a:off x="18011" y="7386"/>
            <a:ext cx="12173989" cy="6850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
        <p:nvSpPr>
          <p:cNvPr id="13" name="CuadroTexto 12"/>
          <p:cNvSpPr txBox="1"/>
          <p:nvPr/>
        </p:nvSpPr>
        <p:spPr>
          <a:xfrm>
            <a:off x="290796" y="990156"/>
            <a:ext cx="883290" cy="307777"/>
          </a:xfrm>
          <a:prstGeom prst="rect">
            <a:avLst/>
          </a:prstGeom>
          <a:noFill/>
        </p:spPr>
        <p:txBody>
          <a:bodyPr wrap="square" rtlCol="0">
            <a:spAutoFit/>
          </a:bodyPr>
          <a:lstStyle/>
          <a:p>
            <a:pPr algn="ctr"/>
            <a:r>
              <a:rPr lang="es-CO" sz="700" dirty="0" smtClean="0">
                <a:solidFill>
                  <a:prstClr val="black"/>
                </a:solidFill>
              </a:rPr>
              <a:t>Condiciones climáticas</a:t>
            </a:r>
            <a:endParaRPr lang="es-CO" sz="700" dirty="0">
              <a:solidFill>
                <a:prstClr val="black"/>
              </a:solidFill>
            </a:endParaRPr>
          </a:p>
        </p:txBody>
      </p:sp>
      <p:sp>
        <p:nvSpPr>
          <p:cNvPr id="41" name="CuadroTexto 40"/>
          <p:cNvSpPr txBox="1"/>
          <p:nvPr/>
        </p:nvSpPr>
        <p:spPr>
          <a:xfrm>
            <a:off x="1321408" y="1017885"/>
            <a:ext cx="855051" cy="307777"/>
          </a:xfrm>
          <a:prstGeom prst="rect">
            <a:avLst/>
          </a:prstGeom>
          <a:noFill/>
        </p:spPr>
        <p:txBody>
          <a:bodyPr wrap="square" rtlCol="0">
            <a:spAutoFit/>
          </a:bodyPr>
          <a:lstStyle/>
          <a:p>
            <a:pPr algn="ctr"/>
            <a:r>
              <a:rPr lang="es-CO" sz="700" dirty="0" smtClean="0">
                <a:solidFill>
                  <a:prstClr val="black"/>
                </a:solidFill>
              </a:rPr>
              <a:t>Capacidad laboreo</a:t>
            </a:r>
            <a:endParaRPr lang="es-CO" sz="700" dirty="0">
              <a:solidFill>
                <a:prstClr val="black"/>
              </a:solidFill>
            </a:endParaRPr>
          </a:p>
        </p:txBody>
      </p:sp>
      <p:sp>
        <p:nvSpPr>
          <p:cNvPr id="42" name="CuadroTexto 41"/>
          <p:cNvSpPr txBox="1"/>
          <p:nvPr/>
        </p:nvSpPr>
        <p:spPr>
          <a:xfrm>
            <a:off x="2339197" y="1043377"/>
            <a:ext cx="972494" cy="307777"/>
          </a:xfrm>
          <a:prstGeom prst="rect">
            <a:avLst/>
          </a:prstGeom>
          <a:noFill/>
        </p:spPr>
        <p:txBody>
          <a:bodyPr wrap="square" rtlCol="0">
            <a:spAutoFit/>
          </a:bodyPr>
          <a:lstStyle/>
          <a:p>
            <a:pPr algn="ctr"/>
            <a:r>
              <a:rPr lang="es-CO" sz="700" dirty="0" smtClean="0">
                <a:solidFill>
                  <a:prstClr val="black"/>
                </a:solidFill>
              </a:rPr>
              <a:t>Condiciones enraizamiento</a:t>
            </a:r>
            <a:endParaRPr lang="es-CO" sz="700" dirty="0">
              <a:solidFill>
                <a:prstClr val="black"/>
              </a:solidFill>
            </a:endParaRPr>
          </a:p>
        </p:txBody>
      </p:sp>
      <p:sp>
        <p:nvSpPr>
          <p:cNvPr id="43" name="CuadroTexto 42"/>
          <p:cNvSpPr txBox="1"/>
          <p:nvPr/>
        </p:nvSpPr>
        <p:spPr>
          <a:xfrm>
            <a:off x="3478836" y="1050107"/>
            <a:ext cx="901867" cy="307777"/>
          </a:xfrm>
          <a:prstGeom prst="rect">
            <a:avLst/>
          </a:prstGeom>
          <a:noFill/>
        </p:spPr>
        <p:txBody>
          <a:bodyPr wrap="square" rtlCol="0">
            <a:spAutoFit/>
          </a:bodyPr>
          <a:lstStyle/>
          <a:p>
            <a:pPr algn="ctr"/>
            <a:r>
              <a:rPr lang="es-CO" sz="700" dirty="0" smtClean="0">
                <a:solidFill>
                  <a:prstClr val="black"/>
                </a:solidFill>
              </a:rPr>
              <a:t>Riesgo fitosanitario</a:t>
            </a:r>
            <a:endParaRPr lang="es-CO" sz="700" dirty="0">
              <a:solidFill>
                <a:prstClr val="black"/>
              </a:solidFill>
            </a:endParaRPr>
          </a:p>
        </p:txBody>
      </p:sp>
      <p:sp>
        <p:nvSpPr>
          <p:cNvPr id="44" name="CuadroTexto 43"/>
          <p:cNvSpPr txBox="1"/>
          <p:nvPr/>
        </p:nvSpPr>
        <p:spPr>
          <a:xfrm>
            <a:off x="4529324" y="1080601"/>
            <a:ext cx="980627" cy="307777"/>
          </a:xfrm>
          <a:prstGeom prst="rect">
            <a:avLst/>
          </a:prstGeom>
          <a:noFill/>
        </p:spPr>
        <p:txBody>
          <a:bodyPr wrap="square" rtlCol="0">
            <a:spAutoFit/>
          </a:bodyPr>
          <a:lstStyle/>
          <a:p>
            <a:pPr algn="ctr"/>
            <a:r>
              <a:rPr lang="es-CO" sz="700" dirty="0" smtClean="0">
                <a:solidFill>
                  <a:prstClr val="black"/>
                </a:solidFill>
              </a:rPr>
              <a:t>Disponibilidad</a:t>
            </a:r>
          </a:p>
          <a:p>
            <a:pPr algn="ctr"/>
            <a:r>
              <a:rPr lang="es-CO" sz="700" dirty="0" smtClean="0">
                <a:solidFill>
                  <a:prstClr val="black"/>
                </a:solidFill>
              </a:rPr>
              <a:t>humedad</a:t>
            </a:r>
            <a:endParaRPr lang="es-CO" sz="700" dirty="0">
              <a:solidFill>
                <a:prstClr val="black"/>
              </a:solidFill>
            </a:endParaRPr>
          </a:p>
        </p:txBody>
      </p:sp>
      <p:sp>
        <p:nvSpPr>
          <p:cNvPr id="46" name="CuadroTexto 45"/>
          <p:cNvSpPr txBox="1"/>
          <p:nvPr/>
        </p:nvSpPr>
        <p:spPr>
          <a:xfrm>
            <a:off x="692352" y="2533212"/>
            <a:ext cx="989806" cy="307777"/>
          </a:xfrm>
          <a:prstGeom prst="rect">
            <a:avLst/>
          </a:prstGeom>
          <a:noFill/>
        </p:spPr>
        <p:txBody>
          <a:bodyPr wrap="square" rtlCol="0">
            <a:spAutoFit/>
          </a:bodyPr>
          <a:lstStyle/>
          <a:p>
            <a:pPr algn="ctr"/>
            <a:r>
              <a:rPr lang="es-CO" sz="700" dirty="0" smtClean="0">
                <a:solidFill>
                  <a:prstClr val="black"/>
                </a:solidFill>
              </a:rPr>
              <a:t>Disponibilidad nutrientes</a:t>
            </a:r>
            <a:endParaRPr lang="es-CO" sz="700" dirty="0">
              <a:solidFill>
                <a:prstClr val="black"/>
              </a:solidFill>
            </a:endParaRPr>
          </a:p>
        </p:txBody>
      </p:sp>
      <p:sp>
        <p:nvSpPr>
          <p:cNvPr id="47" name="CuadroTexto 46"/>
          <p:cNvSpPr txBox="1"/>
          <p:nvPr/>
        </p:nvSpPr>
        <p:spPr>
          <a:xfrm>
            <a:off x="1760995" y="2548841"/>
            <a:ext cx="974391" cy="307777"/>
          </a:xfrm>
          <a:prstGeom prst="rect">
            <a:avLst/>
          </a:prstGeom>
          <a:noFill/>
        </p:spPr>
        <p:txBody>
          <a:bodyPr wrap="square" rtlCol="0">
            <a:spAutoFit/>
          </a:bodyPr>
          <a:lstStyle/>
          <a:p>
            <a:pPr algn="ctr"/>
            <a:r>
              <a:rPr lang="es-CO" sz="700" dirty="0" smtClean="0">
                <a:solidFill>
                  <a:prstClr val="black"/>
                </a:solidFill>
              </a:rPr>
              <a:t>Disponibilidad</a:t>
            </a:r>
          </a:p>
          <a:p>
            <a:pPr algn="ctr"/>
            <a:r>
              <a:rPr lang="es-CO" sz="700" dirty="0" smtClean="0">
                <a:solidFill>
                  <a:prstClr val="black"/>
                </a:solidFill>
              </a:rPr>
              <a:t>oxigeno</a:t>
            </a:r>
            <a:endParaRPr lang="es-CO" sz="700" dirty="0">
              <a:solidFill>
                <a:prstClr val="black"/>
              </a:solidFill>
            </a:endParaRPr>
          </a:p>
        </p:txBody>
      </p:sp>
      <p:sp>
        <p:nvSpPr>
          <p:cNvPr id="48" name="CuadroTexto 47"/>
          <p:cNvSpPr txBox="1"/>
          <p:nvPr/>
        </p:nvSpPr>
        <p:spPr>
          <a:xfrm>
            <a:off x="2929334" y="2522085"/>
            <a:ext cx="949559" cy="200055"/>
          </a:xfrm>
          <a:prstGeom prst="rect">
            <a:avLst/>
          </a:prstGeom>
          <a:noFill/>
        </p:spPr>
        <p:txBody>
          <a:bodyPr wrap="square" rtlCol="0">
            <a:spAutoFit/>
          </a:bodyPr>
          <a:lstStyle/>
          <a:p>
            <a:pPr algn="ctr"/>
            <a:r>
              <a:rPr lang="es-CO" sz="700" dirty="0" smtClean="0">
                <a:solidFill>
                  <a:prstClr val="black"/>
                </a:solidFill>
              </a:rPr>
              <a:t>Toxicidad suelos</a:t>
            </a:r>
          </a:p>
        </p:txBody>
      </p:sp>
      <p:sp>
        <p:nvSpPr>
          <p:cNvPr id="49" name="CuadroTexto 48"/>
          <p:cNvSpPr txBox="1"/>
          <p:nvPr/>
        </p:nvSpPr>
        <p:spPr>
          <a:xfrm>
            <a:off x="4057021" y="2480196"/>
            <a:ext cx="899212" cy="307777"/>
          </a:xfrm>
          <a:prstGeom prst="rect">
            <a:avLst/>
          </a:prstGeom>
          <a:noFill/>
        </p:spPr>
        <p:txBody>
          <a:bodyPr wrap="square" rtlCol="0">
            <a:spAutoFit/>
          </a:bodyPr>
          <a:lstStyle/>
          <a:p>
            <a:pPr algn="ctr"/>
            <a:r>
              <a:rPr lang="es-CO" sz="700" dirty="0" smtClean="0">
                <a:solidFill>
                  <a:prstClr val="black"/>
                </a:solidFill>
              </a:rPr>
              <a:t>Conservación de suelos</a:t>
            </a:r>
            <a:endParaRPr lang="es-CO" sz="700" dirty="0">
              <a:solidFill>
                <a:prstClr val="black"/>
              </a:solidFill>
            </a:endParaRPr>
          </a:p>
        </p:txBody>
      </p:sp>
      <p:sp>
        <p:nvSpPr>
          <p:cNvPr id="68" name="CuadroTexto 67"/>
          <p:cNvSpPr txBox="1"/>
          <p:nvPr/>
        </p:nvSpPr>
        <p:spPr>
          <a:xfrm>
            <a:off x="460590" y="3815235"/>
            <a:ext cx="1171385" cy="200055"/>
          </a:xfrm>
          <a:prstGeom prst="rect">
            <a:avLst/>
          </a:prstGeom>
          <a:noFill/>
        </p:spPr>
        <p:txBody>
          <a:bodyPr wrap="square" rtlCol="0">
            <a:spAutoFit/>
          </a:bodyPr>
          <a:lstStyle/>
          <a:p>
            <a:pPr algn="ctr"/>
            <a:r>
              <a:rPr lang="es-CO" sz="700" dirty="0">
                <a:solidFill>
                  <a:prstClr val="black"/>
                </a:solidFill>
              </a:rPr>
              <a:t>Integridad Ecológica</a:t>
            </a:r>
          </a:p>
        </p:txBody>
      </p:sp>
      <p:sp>
        <p:nvSpPr>
          <p:cNvPr id="71" name="CuadroTexto 70"/>
          <p:cNvSpPr txBox="1"/>
          <p:nvPr/>
        </p:nvSpPr>
        <p:spPr>
          <a:xfrm>
            <a:off x="1727535" y="3806443"/>
            <a:ext cx="1189092" cy="200055"/>
          </a:xfrm>
          <a:prstGeom prst="rect">
            <a:avLst/>
          </a:prstGeom>
          <a:noFill/>
        </p:spPr>
        <p:txBody>
          <a:bodyPr wrap="square" rtlCol="0">
            <a:spAutoFit/>
          </a:bodyPr>
          <a:lstStyle/>
          <a:p>
            <a:pPr algn="ctr"/>
            <a:r>
              <a:rPr lang="es-CO" sz="700" dirty="0">
                <a:solidFill>
                  <a:prstClr val="black"/>
                </a:solidFill>
              </a:rPr>
              <a:t>Cobertura de la Tierra</a:t>
            </a:r>
          </a:p>
        </p:txBody>
      </p:sp>
      <p:sp>
        <p:nvSpPr>
          <p:cNvPr id="74" name="CuadroTexto 73"/>
          <p:cNvSpPr txBox="1"/>
          <p:nvPr/>
        </p:nvSpPr>
        <p:spPr>
          <a:xfrm>
            <a:off x="3000869" y="3815235"/>
            <a:ext cx="1323643" cy="200055"/>
          </a:xfrm>
          <a:prstGeom prst="rect">
            <a:avLst/>
          </a:prstGeom>
          <a:noFill/>
        </p:spPr>
        <p:txBody>
          <a:bodyPr wrap="square" rtlCol="0">
            <a:spAutoFit/>
          </a:bodyPr>
          <a:lstStyle/>
          <a:p>
            <a:pPr algn="ctr"/>
            <a:r>
              <a:rPr lang="es-CO" sz="700" dirty="0">
                <a:solidFill>
                  <a:prstClr val="black"/>
                </a:solidFill>
              </a:rPr>
              <a:t>Amenazas por Incendios</a:t>
            </a:r>
          </a:p>
        </p:txBody>
      </p:sp>
      <p:sp>
        <p:nvSpPr>
          <p:cNvPr id="77" name="CuadroTexto 76"/>
          <p:cNvSpPr txBox="1"/>
          <p:nvPr/>
        </p:nvSpPr>
        <p:spPr>
          <a:xfrm>
            <a:off x="4533886" y="3806443"/>
            <a:ext cx="840255" cy="307777"/>
          </a:xfrm>
          <a:prstGeom prst="rect">
            <a:avLst/>
          </a:prstGeom>
          <a:noFill/>
        </p:spPr>
        <p:txBody>
          <a:bodyPr wrap="square" rtlCol="0">
            <a:spAutoFit/>
          </a:bodyPr>
          <a:lstStyle/>
          <a:p>
            <a:pPr algn="ctr"/>
            <a:r>
              <a:rPr lang="es-CO" sz="700" dirty="0" smtClean="0">
                <a:solidFill>
                  <a:prstClr val="black"/>
                </a:solidFill>
              </a:rPr>
              <a:t>Apropiación de agua</a:t>
            </a:r>
            <a:endParaRPr lang="es-CO" sz="700" dirty="0">
              <a:solidFill>
                <a:prstClr val="black"/>
              </a:solidFill>
            </a:endParaRPr>
          </a:p>
        </p:txBody>
      </p:sp>
      <p:sp>
        <p:nvSpPr>
          <p:cNvPr id="80" name="CuadroTexto 79"/>
          <p:cNvSpPr txBox="1"/>
          <p:nvPr/>
        </p:nvSpPr>
        <p:spPr>
          <a:xfrm>
            <a:off x="5821538" y="3806443"/>
            <a:ext cx="835597" cy="307777"/>
          </a:xfrm>
          <a:prstGeom prst="rect">
            <a:avLst/>
          </a:prstGeom>
          <a:noFill/>
        </p:spPr>
        <p:txBody>
          <a:bodyPr wrap="square" rtlCol="0">
            <a:spAutoFit/>
          </a:bodyPr>
          <a:lstStyle/>
          <a:p>
            <a:pPr algn="ctr"/>
            <a:r>
              <a:rPr lang="es-CO" sz="700" dirty="0" smtClean="0">
                <a:solidFill>
                  <a:prstClr val="black"/>
                </a:solidFill>
              </a:rPr>
              <a:t>Apropiación de carbono</a:t>
            </a:r>
            <a:endParaRPr lang="es-CO" sz="700" dirty="0">
              <a:solidFill>
                <a:prstClr val="black"/>
              </a:solidFill>
            </a:endParaRPr>
          </a:p>
        </p:txBody>
      </p:sp>
      <p:sp>
        <p:nvSpPr>
          <p:cNvPr id="99" name="CuadroTexto 98"/>
          <p:cNvSpPr txBox="1"/>
          <p:nvPr/>
        </p:nvSpPr>
        <p:spPr>
          <a:xfrm>
            <a:off x="5576257" y="5863260"/>
            <a:ext cx="1203583" cy="338554"/>
          </a:xfrm>
          <a:prstGeom prst="rect">
            <a:avLst/>
          </a:prstGeom>
          <a:noFill/>
        </p:spPr>
        <p:txBody>
          <a:bodyPr wrap="square" rtlCol="0">
            <a:spAutoFit/>
          </a:bodyPr>
          <a:lstStyle/>
          <a:p>
            <a:pPr algn="ctr" fontAlgn="ctr"/>
            <a:r>
              <a:rPr lang="es-CO" sz="800" dirty="0" smtClean="0">
                <a:solidFill>
                  <a:prstClr val="black"/>
                </a:solidFill>
              </a:rPr>
              <a:t>Bienestar económico</a:t>
            </a:r>
            <a:endParaRPr lang="es-CO" sz="800" dirty="0">
              <a:solidFill>
                <a:prstClr val="black"/>
              </a:solidFill>
            </a:endParaRPr>
          </a:p>
        </p:txBody>
      </p:sp>
      <p:sp>
        <p:nvSpPr>
          <p:cNvPr id="102" name="CuadroTexto 101"/>
          <p:cNvSpPr txBox="1"/>
          <p:nvPr/>
        </p:nvSpPr>
        <p:spPr>
          <a:xfrm>
            <a:off x="4611601" y="5863260"/>
            <a:ext cx="855051" cy="338554"/>
          </a:xfrm>
          <a:prstGeom prst="rect">
            <a:avLst/>
          </a:prstGeom>
          <a:noFill/>
        </p:spPr>
        <p:txBody>
          <a:bodyPr wrap="square" rtlCol="0">
            <a:spAutoFit/>
          </a:bodyPr>
          <a:lstStyle/>
          <a:p>
            <a:pPr algn="ctr" fontAlgn="ctr">
              <a:defRPr/>
            </a:pPr>
            <a:r>
              <a:rPr lang="es-CO" sz="800" dirty="0" smtClean="0">
                <a:solidFill>
                  <a:prstClr val="black"/>
                </a:solidFill>
              </a:rPr>
              <a:t>Factores productivos</a:t>
            </a:r>
            <a:endParaRPr lang="es-CO" sz="800" b="1" dirty="0">
              <a:solidFill>
                <a:prstClr val="black"/>
              </a:solidFill>
              <a:latin typeface="Arial"/>
            </a:endParaRPr>
          </a:p>
        </p:txBody>
      </p:sp>
      <p:sp>
        <p:nvSpPr>
          <p:cNvPr id="105" name="CuadroTexto 104"/>
          <p:cNvSpPr txBox="1"/>
          <p:nvPr/>
        </p:nvSpPr>
        <p:spPr>
          <a:xfrm>
            <a:off x="2351135" y="5863260"/>
            <a:ext cx="1073690" cy="215444"/>
          </a:xfrm>
          <a:prstGeom prst="rect">
            <a:avLst/>
          </a:prstGeom>
          <a:noFill/>
        </p:spPr>
        <p:txBody>
          <a:bodyPr wrap="square" rtlCol="0">
            <a:spAutoFit/>
          </a:bodyPr>
          <a:lstStyle/>
          <a:p>
            <a:pPr algn="ctr" fontAlgn="ctr"/>
            <a:r>
              <a:rPr lang="es-CO" sz="800" dirty="0" smtClean="0">
                <a:solidFill>
                  <a:prstClr val="black"/>
                </a:solidFill>
              </a:rPr>
              <a:t>Institucionalidad</a:t>
            </a:r>
            <a:endParaRPr lang="es-CO" sz="400" b="1" dirty="0">
              <a:solidFill>
                <a:prstClr val="black"/>
              </a:solidFill>
              <a:latin typeface="Arial"/>
            </a:endParaRPr>
          </a:p>
        </p:txBody>
      </p:sp>
      <p:sp>
        <p:nvSpPr>
          <p:cNvPr id="108" name="CuadroTexto 107"/>
          <p:cNvSpPr txBox="1"/>
          <p:nvPr/>
        </p:nvSpPr>
        <p:spPr>
          <a:xfrm>
            <a:off x="332859" y="6589903"/>
            <a:ext cx="901867" cy="215444"/>
          </a:xfrm>
          <a:prstGeom prst="rect">
            <a:avLst/>
          </a:prstGeom>
          <a:noFill/>
        </p:spPr>
        <p:txBody>
          <a:bodyPr wrap="square" rtlCol="0">
            <a:spAutoFit/>
          </a:bodyPr>
          <a:lstStyle/>
          <a:p>
            <a:pPr algn="ctr" fontAlgn="ctr"/>
            <a:r>
              <a:rPr lang="es-CO" sz="800" dirty="0">
                <a:solidFill>
                  <a:prstClr val="black"/>
                </a:solidFill>
              </a:rPr>
              <a:t>Mercado laboral</a:t>
            </a:r>
            <a:endParaRPr lang="es-CO" sz="800" b="1" dirty="0">
              <a:solidFill>
                <a:srgbClr val="222222"/>
              </a:solidFill>
              <a:latin typeface="Arial"/>
            </a:endParaRPr>
          </a:p>
        </p:txBody>
      </p:sp>
      <p:sp>
        <p:nvSpPr>
          <p:cNvPr id="111" name="CuadroTexto 110"/>
          <p:cNvSpPr txBox="1"/>
          <p:nvPr/>
        </p:nvSpPr>
        <p:spPr>
          <a:xfrm>
            <a:off x="3446874" y="5863260"/>
            <a:ext cx="980627" cy="338554"/>
          </a:xfrm>
          <a:prstGeom prst="rect">
            <a:avLst/>
          </a:prstGeom>
          <a:noFill/>
        </p:spPr>
        <p:txBody>
          <a:bodyPr wrap="square" rtlCol="0">
            <a:spAutoFit/>
          </a:bodyPr>
          <a:lstStyle/>
          <a:p>
            <a:pPr algn="ctr" fontAlgn="ctr"/>
            <a:r>
              <a:rPr lang="es-CO" sz="800" dirty="0" smtClean="0">
                <a:solidFill>
                  <a:prstClr val="black"/>
                </a:solidFill>
              </a:rPr>
              <a:t>Tamaño de la tierra</a:t>
            </a:r>
            <a:endParaRPr lang="es-CO" sz="800" b="1" dirty="0">
              <a:solidFill>
                <a:srgbClr val="222222"/>
              </a:solidFill>
              <a:latin typeface="Arial"/>
            </a:endParaRPr>
          </a:p>
        </p:txBody>
      </p:sp>
      <p:sp>
        <p:nvSpPr>
          <p:cNvPr id="114" name="CuadroTexto 113"/>
          <p:cNvSpPr txBox="1"/>
          <p:nvPr/>
        </p:nvSpPr>
        <p:spPr>
          <a:xfrm>
            <a:off x="1359842" y="5347368"/>
            <a:ext cx="908857" cy="215444"/>
          </a:xfrm>
          <a:prstGeom prst="rect">
            <a:avLst/>
          </a:prstGeom>
          <a:noFill/>
        </p:spPr>
        <p:txBody>
          <a:bodyPr wrap="square" rtlCol="0">
            <a:spAutoFit/>
          </a:bodyPr>
          <a:lstStyle/>
          <a:p>
            <a:pPr algn="ctr" fontAlgn="ctr"/>
            <a:r>
              <a:rPr lang="es-CO" sz="800" dirty="0">
                <a:solidFill>
                  <a:prstClr val="black"/>
                </a:solidFill>
              </a:rPr>
              <a:t>Seguridad</a:t>
            </a:r>
            <a:endParaRPr lang="es-CO" sz="800" b="1" dirty="0">
              <a:solidFill>
                <a:srgbClr val="222222"/>
              </a:solidFill>
              <a:latin typeface="Arial"/>
            </a:endParaRPr>
          </a:p>
        </p:txBody>
      </p:sp>
      <p:sp>
        <p:nvSpPr>
          <p:cNvPr id="121" name="CuadroTexto 120"/>
          <p:cNvSpPr txBox="1"/>
          <p:nvPr/>
        </p:nvSpPr>
        <p:spPr>
          <a:xfrm>
            <a:off x="252820" y="5275541"/>
            <a:ext cx="980627" cy="338554"/>
          </a:xfrm>
          <a:prstGeom prst="rect">
            <a:avLst/>
          </a:prstGeom>
          <a:noFill/>
        </p:spPr>
        <p:txBody>
          <a:bodyPr wrap="square" rtlCol="0">
            <a:spAutoFit/>
          </a:bodyPr>
          <a:lstStyle/>
          <a:p>
            <a:pPr algn="ctr" fontAlgn="ctr"/>
            <a:r>
              <a:rPr lang="es-CO" sz="800" dirty="0" smtClean="0">
                <a:solidFill>
                  <a:prstClr val="black"/>
                </a:solidFill>
              </a:rPr>
              <a:t>Indicadores económicos</a:t>
            </a:r>
            <a:endParaRPr lang="es-CO" sz="800" b="1" dirty="0">
              <a:solidFill>
                <a:srgbClr val="222222"/>
              </a:solidFill>
              <a:latin typeface="Arial"/>
            </a:endParaRPr>
          </a:p>
        </p:txBody>
      </p:sp>
      <p:sp>
        <p:nvSpPr>
          <p:cNvPr id="123" name="CuadroTexto 122"/>
          <p:cNvSpPr txBox="1"/>
          <p:nvPr/>
        </p:nvSpPr>
        <p:spPr>
          <a:xfrm>
            <a:off x="1225069" y="6575397"/>
            <a:ext cx="1051411" cy="338554"/>
          </a:xfrm>
          <a:prstGeom prst="rect">
            <a:avLst/>
          </a:prstGeom>
          <a:noFill/>
        </p:spPr>
        <p:txBody>
          <a:bodyPr wrap="square" rtlCol="0">
            <a:spAutoFit/>
          </a:bodyPr>
          <a:lstStyle/>
          <a:p>
            <a:pPr algn="ctr" fontAlgn="ctr">
              <a:defRPr/>
            </a:pPr>
            <a:r>
              <a:rPr lang="es-CO" sz="800" dirty="0" smtClean="0">
                <a:solidFill>
                  <a:prstClr val="black"/>
                </a:solidFill>
              </a:rPr>
              <a:t>Infraestructura y logística</a:t>
            </a:r>
            <a:endParaRPr lang="es-CO" sz="800" b="1" dirty="0">
              <a:solidFill>
                <a:srgbClr val="222222"/>
              </a:solidFill>
              <a:latin typeface="Arial"/>
            </a:endParaRPr>
          </a:p>
        </p:txBody>
      </p:sp>
      <p:pic>
        <p:nvPicPr>
          <p:cNvPr id="170" name="Imagen 1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7059" y="399150"/>
            <a:ext cx="4773693" cy="6067085"/>
          </a:xfrm>
          <a:prstGeom prst="rect">
            <a:avLst/>
          </a:prstGeom>
          <a:ln>
            <a:noFill/>
          </a:ln>
          <a:effectLst>
            <a:outerShdw blurRad="292100" dist="139700" dir="2700000" algn="tl" rotWithShape="0">
              <a:srgbClr val="333333">
                <a:alpha val="65000"/>
              </a:srgbClr>
            </a:outerShdw>
          </a:effectLst>
        </p:spPr>
      </p:pic>
      <p:cxnSp>
        <p:nvCxnSpPr>
          <p:cNvPr id="171" name="Conector angular 170"/>
          <p:cNvCxnSpPr>
            <a:endCxn id="170" idx="1"/>
          </p:cNvCxnSpPr>
          <p:nvPr/>
        </p:nvCxnSpPr>
        <p:spPr>
          <a:xfrm>
            <a:off x="1119753" y="625217"/>
            <a:ext cx="6207306" cy="2807476"/>
          </a:xfrm>
          <a:prstGeom prst="bentConnector3">
            <a:avLst>
              <a:gd name="adj1" fmla="val 95610"/>
            </a:avLst>
          </a:prstGeom>
          <a:ln>
            <a:headEnd type="none" w="med" len="med"/>
            <a:tailEnd type="triangle" w="med" len="med"/>
          </a:ln>
          <a:effectLst>
            <a:glow rad="63500">
              <a:srgbClr val="FF00FF">
                <a:alpha val="40000"/>
              </a:srgbClr>
            </a:glow>
          </a:effectLst>
        </p:spPr>
        <p:style>
          <a:lnRef idx="3">
            <a:schemeClr val="dk1"/>
          </a:lnRef>
          <a:fillRef idx="0">
            <a:schemeClr val="dk1"/>
          </a:fillRef>
          <a:effectRef idx="2">
            <a:schemeClr val="dk1"/>
          </a:effectRef>
          <a:fontRef idx="minor">
            <a:schemeClr val="tx1"/>
          </a:fontRef>
        </p:style>
      </p:cxnSp>
      <p:cxnSp>
        <p:nvCxnSpPr>
          <p:cNvPr id="178" name="Conector recto 177"/>
          <p:cNvCxnSpPr/>
          <p:nvPr/>
        </p:nvCxnSpPr>
        <p:spPr>
          <a:xfrm>
            <a:off x="1543384" y="2046467"/>
            <a:ext cx="5516839" cy="1449"/>
          </a:xfrm>
          <a:prstGeom prst="straightConnector1">
            <a:avLst/>
          </a:prstGeom>
          <a:ln>
            <a:headEnd type="none" w="med" len="med"/>
            <a:tailEnd type="none" w="med" len="med"/>
          </a:ln>
          <a:effectLst>
            <a:glow rad="63500">
              <a:srgbClr val="FF00FF">
                <a:alpha val="40000"/>
              </a:srgbClr>
            </a:glow>
          </a:effectLst>
        </p:spPr>
        <p:style>
          <a:lnRef idx="3">
            <a:schemeClr val="dk1"/>
          </a:lnRef>
          <a:fillRef idx="0">
            <a:schemeClr val="dk1"/>
          </a:fillRef>
          <a:effectRef idx="2">
            <a:schemeClr val="dk1"/>
          </a:effectRef>
          <a:fontRef idx="minor">
            <a:schemeClr val="tx1"/>
          </a:fontRef>
        </p:style>
      </p:cxnSp>
      <p:cxnSp>
        <p:nvCxnSpPr>
          <p:cNvPr id="179" name="Conector angular 178"/>
          <p:cNvCxnSpPr/>
          <p:nvPr/>
        </p:nvCxnSpPr>
        <p:spPr>
          <a:xfrm flipV="1">
            <a:off x="1437300" y="3420528"/>
            <a:ext cx="5889759" cy="28348"/>
          </a:xfrm>
          <a:prstGeom prst="straightConnector1">
            <a:avLst/>
          </a:prstGeom>
          <a:ln>
            <a:headEnd type="none" w="med" len="med"/>
            <a:tailEnd type="triangle" w="med" len="med"/>
          </a:ln>
          <a:effectLst>
            <a:glow rad="63500">
              <a:schemeClr val="accent2">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82" name="Conector angular 181"/>
          <p:cNvCxnSpPr>
            <a:endCxn id="170" idx="1"/>
          </p:cNvCxnSpPr>
          <p:nvPr/>
        </p:nvCxnSpPr>
        <p:spPr>
          <a:xfrm flipV="1">
            <a:off x="2331623" y="3432693"/>
            <a:ext cx="4995436" cy="1948950"/>
          </a:xfrm>
          <a:prstGeom prst="bentConnector3">
            <a:avLst>
              <a:gd name="adj1" fmla="val 94882"/>
            </a:avLst>
          </a:prstGeom>
          <a:ln>
            <a:headEnd type="none" w="med" len="med"/>
            <a:tailEnd type="triangle" w="med" len="med"/>
          </a:ln>
          <a:effectLst>
            <a:glow rad="63500">
              <a:srgbClr val="00B0F0">
                <a:alpha val="40000"/>
              </a:srgbClr>
            </a:glow>
          </a:effectLst>
        </p:spPr>
        <p:style>
          <a:lnRef idx="3">
            <a:schemeClr val="dk1"/>
          </a:lnRef>
          <a:fillRef idx="0">
            <a:schemeClr val="dk1"/>
          </a:fillRef>
          <a:effectRef idx="2">
            <a:schemeClr val="dk1"/>
          </a:effectRef>
          <a:fontRef idx="minor">
            <a:schemeClr val="tx1"/>
          </a:fontRef>
        </p:style>
      </p:cxnSp>
      <p:cxnSp>
        <p:nvCxnSpPr>
          <p:cNvPr id="186" name="Conector recto 177"/>
          <p:cNvCxnSpPr/>
          <p:nvPr/>
        </p:nvCxnSpPr>
        <p:spPr>
          <a:xfrm>
            <a:off x="1170409" y="4832027"/>
            <a:ext cx="1149074" cy="546314"/>
          </a:xfrm>
          <a:prstGeom prst="bentConnector3">
            <a:avLst>
              <a:gd name="adj1" fmla="val 101266"/>
            </a:avLst>
          </a:prstGeom>
          <a:ln>
            <a:headEnd type="none" w="med" len="med"/>
            <a:tailEnd type="none" w="med" len="med"/>
          </a:ln>
          <a:effectLst>
            <a:glow rad="63500">
              <a:srgbClr val="00B0F0">
                <a:alpha val="40000"/>
              </a:srgbClr>
            </a:glow>
          </a:effectLst>
        </p:spPr>
        <p:style>
          <a:lnRef idx="3">
            <a:schemeClr val="dk1"/>
          </a:lnRef>
          <a:fillRef idx="0">
            <a:schemeClr val="dk1"/>
          </a:fillRef>
          <a:effectRef idx="2">
            <a:schemeClr val="dk1"/>
          </a:effectRef>
          <a:fontRef idx="minor">
            <a:schemeClr val="tx1"/>
          </a:fontRef>
        </p:style>
      </p:cxnSp>
      <p:cxnSp>
        <p:nvCxnSpPr>
          <p:cNvPr id="190" name="Conector recto 177"/>
          <p:cNvCxnSpPr/>
          <p:nvPr/>
        </p:nvCxnSpPr>
        <p:spPr>
          <a:xfrm flipV="1">
            <a:off x="1195542" y="5390252"/>
            <a:ext cx="1194455" cy="774600"/>
          </a:xfrm>
          <a:prstGeom prst="bentConnector3">
            <a:avLst>
              <a:gd name="adj1" fmla="val 94902"/>
            </a:avLst>
          </a:prstGeom>
          <a:ln>
            <a:headEnd type="none" w="med" len="med"/>
            <a:tailEnd type="none" w="med" len="med"/>
          </a:ln>
          <a:effectLst>
            <a:glow rad="63500">
              <a:srgbClr val="00B0F0">
                <a:alpha val="40000"/>
              </a:srgbClr>
            </a:glow>
          </a:effectLst>
        </p:spPr>
        <p:style>
          <a:lnRef idx="3">
            <a:schemeClr val="dk1"/>
          </a:lnRef>
          <a:fillRef idx="0">
            <a:schemeClr val="dk1"/>
          </a:fillRef>
          <a:effectRef idx="2">
            <a:schemeClr val="dk1"/>
          </a:effectRef>
          <a:fontRef idx="minor">
            <a:schemeClr val="tx1"/>
          </a:fontRef>
        </p:style>
      </p:cxnSp>
      <p:sp>
        <p:nvSpPr>
          <p:cNvPr id="194" name="Rectángulo redondeado 193"/>
          <p:cNvSpPr/>
          <p:nvPr/>
        </p:nvSpPr>
        <p:spPr>
          <a:xfrm>
            <a:off x="7434985" y="4934202"/>
            <a:ext cx="1294276" cy="347665"/>
          </a:xfrm>
          <a:prstGeom prst="roundRect">
            <a:avLst/>
          </a:prstGeom>
          <a:solidFill>
            <a:srgbClr val="276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b="1" dirty="0">
                <a:solidFill>
                  <a:prstClr val="white"/>
                </a:solidFill>
              </a:rPr>
              <a:t>Alta</a:t>
            </a:r>
          </a:p>
        </p:txBody>
      </p:sp>
      <p:sp>
        <p:nvSpPr>
          <p:cNvPr id="195" name="Rectángulo redondeado 194"/>
          <p:cNvSpPr/>
          <p:nvPr/>
        </p:nvSpPr>
        <p:spPr>
          <a:xfrm>
            <a:off x="7434984" y="5311077"/>
            <a:ext cx="1294276" cy="347665"/>
          </a:xfrm>
          <a:prstGeom prst="roundRect">
            <a:avLst/>
          </a:prstGeom>
          <a:solidFill>
            <a:srgbClr val="67D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b="1" dirty="0">
                <a:solidFill>
                  <a:prstClr val="white"/>
                </a:solidFill>
              </a:rPr>
              <a:t>Media</a:t>
            </a:r>
          </a:p>
        </p:txBody>
      </p:sp>
      <p:sp>
        <p:nvSpPr>
          <p:cNvPr id="196" name="Rectángulo redondeado 195"/>
          <p:cNvSpPr/>
          <p:nvPr/>
        </p:nvSpPr>
        <p:spPr>
          <a:xfrm>
            <a:off x="7434984" y="5687952"/>
            <a:ext cx="1294276" cy="347665"/>
          </a:xfrm>
          <a:prstGeom prst="roundRect">
            <a:avLst/>
          </a:prstGeom>
          <a:solidFill>
            <a:srgbClr val="E9F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b="1" dirty="0">
                <a:solidFill>
                  <a:prstClr val="white">
                    <a:lumMod val="50000"/>
                  </a:prstClr>
                </a:solidFill>
              </a:rPr>
              <a:t>Baja</a:t>
            </a:r>
          </a:p>
        </p:txBody>
      </p:sp>
      <p:sp>
        <p:nvSpPr>
          <p:cNvPr id="197" name="Rectángulo redondeado 196"/>
          <p:cNvSpPr/>
          <p:nvPr/>
        </p:nvSpPr>
        <p:spPr>
          <a:xfrm>
            <a:off x="7443324" y="6064827"/>
            <a:ext cx="1294276" cy="347665"/>
          </a:xfrm>
          <a:prstGeom prst="round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b="1" dirty="0">
                <a:solidFill>
                  <a:prstClr val="white">
                    <a:lumMod val="50000"/>
                  </a:prstClr>
                </a:solidFill>
              </a:rPr>
              <a:t>No Apto</a:t>
            </a:r>
          </a:p>
        </p:txBody>
      </p:sp>
      <p:sp>
        <p:nvSpPr>
          <p:cNvPr id="198" name="3 Título"/>
          <p:cNvSpPr txBox="1">
            <a:spLocks/>
          </p:cNvSpPr>
          <p:nvPr/>
        </p:nvSpPr>
        <p:spPr>
          <a:xfrm>
            <a:off x="3013776" y="6435969"/>
            <a:ext cx="3310170" cy="259978"/>
          </a:xfrm>
          <a:prstGeom prst="rect">
            <a:avLst/>
          </a:prstGeom>
          <a:solidFill>
            <a:srgbClr val="19C3FF"/>
          </a:solidFill>
        </p:spPr>
        <p:txBody>
          <a:bodyPr anchor="ctr">
            <a:noAutofit/>
          </a:bodyPr>
          <a:lstStyle/>
          <a:p>
            <a:pPr algn="ctr">
              <a:defRPr/>
            </a:pPr>
            <a:r>
              <a:rPr lang="es-ES" sz="1400" b="1" dirty="0">
                <a:solidFill>
                  <a:prstClr val="white"/>
                </a:solidFill>
              </a:rPr>
              <a:t>COMPONENTE SOCIOECONÓMICO</a:t>
            </a:r>
          </a:p>
        </p:txBody>
      </p:sp>
      <p:sp>
        <p:nvSpPr>
          <p:cNvPr id="199" name="3 Título"/>
          <p:cNvSpPr txBox="1">
            <a:spLocks/>
          </p:cNvSpPr>
          <p:nvPr/>
        </p:nvSpPr>
        <p:spPr>
          <a:xfrm>
            <a:off x="906205" y="4001919"/>
            <a:ext cx="3310170" cy="247229"/>
          </a:xfrm>
          <a:prstGeom prst="rect">
            <a:avLst/>
          </a:prstGeom>
          <a:solidFill>
            <a:srgbClr val="F4B183"/>
          </a:solidFill>
        </p:spPr>
        <p:txBody>
          <a:bodyPr anchor="ctr">
            <a:noAutofit/>
          </a:bodyPr>
          <a:lstStyle/>
          <a:p>
            <a:pPr algn="ctr">
              <a:defRPr/>
            </a:pPr>
            <a:r>
              <a:rPr lang="es-ES" sz="1400" b="1" dirty="0">
                <a:solidFill>
                  <a:prstClr val="white"/>
                </a:solidFill>
              </a:rPr>
              <a:t>COMPONENTE SOCIOECOSISTÉMICO</a:t>
            </a:r>
          </a:p>
        </p:txBody>
      </p:sp>
      <p:sp>
        <p:nvSpPr>
          <p:cNvPr id="200" name="3 Título"/>
          <p:cNvSpPr txBox="1">
            <a:spLocks/>
          </p:cNvSpPr>
          <p:nvPr/>
        </p:nvSpPr>
        <p:spPr>
          <a:xfrm>
            <a:off x="69105" y="1278845"/>
            <a:ext cx="2082673" cy="244187"/>
          </a:xfrm>
          <a:prstGeom prst="rect">
            <a:avLst/>
          </a:prstGeom>
          <a:solidFill>
            <a:srgbClr val="FF65FF"/>
          </a:solidFill>
        </p:spPr>
        <p:txBody>
          <a:bodyPr anchor="ctr">
            <a:noAutofit/>
          </a:bodyPr>
          <a:lstStyle/>
          <a:p>
            <a:pPr algn="ctr">
              <a:defRPr/>
            </a:pPr>
            <a:r>
              <a:rPr lang="es-ES" sz="1400" b="1" dirty="0">
                <a:solidFill>
                  <a:prstClr val="white"/>
                </a:solidFill>
              </a:rPr>
              <a:t>COMPONENTE FÍSICO</a:t>
            </a:r>
          </a:p>
        </p:txBody>
      </p:sp>
      <p:pic>
        <p:nvPicPr>
          <p:cNvPr id="75" name="2 Imagen">
            <a:extLst>
              <a:ext uri="{FF2B5EF4-FFF2-40B4-BE49-F238E27FC236}">
                <a16:creationId xmlns="" xmlns:a16="http://schemas.microsoft.com/office/drawing/2014/main" id="{CFBDF944-C007-466F-AFB9-EFEC05275D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076" y="55300"/>
            <a:ext cx="784402" cy="996929"/>
          </a:xfrm>
          <a:prstGeom prst="rect">
            <a:avLst/>
          </a:prstGeom>
          <a:ln>
            <a:noFill/>
          </a:ln>
          <a:effectLst>
            <a:outerShdw blurRad="292100" dist="139700" dir="2700000" algn="tl" rotWithShape="0">
              <a:srgbClr val="333333">
                <a:alpha val="65000"/>
              </a:srgbClr>
            </a:outerShdw>
          </a:effectLst>
        </p:spPr>
      </p:pic>
      <p:pic>
        <p:nvPicPr>
          <p:cNvPr id="78" name="12 Imagen">
            <a:extLst>
              <a:ext uri="{FF2B5EF4-FFF2-40B4-BE49-F238E27FC236}">
                <a16:creationId xmlns="" xmlns:a16="http://schemas.microsoft.com/office/drawing/2014/main" id="{01E66FEB-973F-47A9-A498-0FF4221FAA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1361830" y="50013"/>
            <a:ext cx="784616" cy="9972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1" name="1 Imagen">
            <a:extLst>
              <a:ext uri="{FF2B5EF4-FFF2-40B4-BE49-F238E27FC236}">
                <a16:creationId xmlns="" xmlns:a16="http://schemas.microsoft.com/office/drawing/2014/main" id="{875C6279-A919-4F66-AEA0-28AC0C6130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43295" y="78195"/>
            <a:ext cx="784616" cy="997200"/>
          </a:xfrm>
          <a:prstGeom prst="rect">
            <a:avLst/>
          </a:prstGeom>
          <a:ln>
            <a:noFill/>
          </a:ln>
          <a:effectLst>
            <a:outerShdw blurRad="292100" dist="139700" dir="2700000" algn="tl" rotWithShape="0">
              <a:srgbClr val="333333">
                <a:alpha val="65000"/>
              </a:srgbClr>
            </a:outerShdw>
          </a:effectLst>
        </p:spPr>
      </p:pic>
      <p:pic>
        <p:nvPicPr>
          <p:cNvPr id="82" name="1 Imagen">
            <a:extLst>
              <a:ext uri="{FF2B5EF4-FFF2-40B4-BE49-F238E27FC236}">
                <a16:creationId xmlns="" xmlns:a16="http://schemas.microsoft.com/office/drawing/2014/main" id="{BACE7474-A75A-4959-A875-FB57B29526F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4153" y="80872"/>
            <a:ext cx="784615" cy="997200"/>
          </a:xfrm>
          <a:prstGeom prst="rect">
            <a:avLst/>
          </a:prstGeom>
          <a:ln>
            <a:noFill/>
          </a:ln>
          <a:effectLst>
            <a:outerShdw blurRad="292100" dist="139700" dir="2700000" algn="tl" rotWithShape="0">
              <a:srgbClr val="333333">
                <a:alpha val="65000"/>
              </a:srgbClr>
            </a:outerShdw>
          </a:effectLst>
        </p:spPr>
      </p:pic>
      <p:pic>
        <p:nvPicPr>
          <p:cNvPr id="83" name="1 Imagen">
            <a:extLst>
              <a:ext uri="{FF2B5EF4-FFF2-40B4-BE49-F238E27FC236}">
                <a16:creationId xmlns="" xmlns:a16="http://schemas.microsoft.com/office/drawing/2014/main" id="{875C6279-A919-4F66-AEA0-28AC0C6130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50392" y="74132"/>
            <a:ext cx="791224" cy="1005600"/>
          </a:xfrm>
          <a:prstGeom prst="rect">
            <a:avLst/>
          </a:prstGeom>
          <a:ln>
            <a:noFill/>
          </a:ln>
          <a:effectLst>
            <a:outerShdw blurRad="292100" dist="139700" dir="2700000" algn="tl" rotWithShape="0">
              <a:srgbClr val="333333">
                <a:alpha val="65000"/>
              </a:srgbClr>
            </a:outerShdw>
          </a:effectLst>
        </p:spPr>
      </p:pic>
      <p:pic>
        <p:nvPicPr>
          <p:cNvPr id="84" name="1 Imagen">
            <a:extLst>
              <a:ext uri="{FF2B5EF4-FFF2-40B4-BE49-F238E27FC236}">
                <a16:creationId xmlns="" xmlns:a16="http://schemas.microsoft.com/office/drawing/2014/main" id="{875C6279-A919-4F66-AEA0-28AC0C6130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496" y="1548459"/>
            <a:ext cx="791225" cy="1005600"/>
          </a:xfrm>
          <a:prstGeom prst="rect">
            <a:avLst/>
          </a:prstGeom>
          <a:ln>
            <a:noFill/>
          </a:ln>
          <a:effectLst>
            <a:outerShdw blurRad="292100" dist="139700" dir="2700000" algn="tl" rotWithShape="0">
              <a:srgbClr val="333333">
                <a:alpha val="65000"/>
              </a:srgbClr>
            </a:outerShdw>
          </a:effectLst>
        </p:spPr>
      </p:pic>
      <p:pic>
        <p:nvPicPr>
          <p:cNvPr id="85" name="1 Imagen">
            <a:extLst>
              <a:ext uri="{FF2B5EF4-FFF2-40B4-BE49-F238E27FC236}">
                <a16:creationId xmlns="" xmlns:a16="http://schemas.microsoft.com/office/drawing/2014/main" id="{875C6279-A919-4F66-AEA0-28AC0C61301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02612" y="1529212"/>
            <a:ext cx="791224" cy="1005600"/>
          </a:xfrm>
          <a:prstGeom prst="rect">
            <a:avLst/>
          </a:prstGeom>
          <a:ln>
            <a:noFill/>
          </a:ln>
          <a:effectLst>
            <a:outerShdw blurRad="292100" dist="139700" dir="2700000" algn="tl" rotWithShape="0">
              <a:srgbClr val="333333">
                <a:alpha val="65000"/>
              </a:srgbClr>
            </a:outerShdw>
          </a:effectLst>
        </p:spPr>
      </p:pic>
      <p:pic>
        <p:nvPicPr>
          <p:cNvPr id="86" name="1 Imagen">
            <a:extLst>
              <a:ext uri="{FF2B5EF4-FFF2-40B4-BE49-F238E27FC236}">
                <a16:creationId xmlns="" xmlns:a16="http://schemas.microsoft.com/office/drawing/2014/main" id="{25BB7848-F36D-4AA9-B338-2377C3C7632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60973" y="1514492"/>
            <a:ext cx="779238" cy="990365"/>
          </a:xfrm>
          <a:prstGeom prst="rect">
            <a:avLst/>
          </a:prstGeom>
          <a:ln>
            <a:noFill/>
          </a:ln>
          <a:effectLst>
            <a:outerShdw blurRad="292100" dist="139700" dir="2700000" algn="tl" rotWithShape="0">
              <a:srgbClr val="333333">
                <a:alpha val="65000"/>
              </a:srgbClr>
            </a:outerShdw>
          </a:effectLst>
        </p:spPr>
      </p:pic>
      <p:pic>
        <p:nvPicPr>
          <p:cNvPr id="87" name="1 Imagen">
            <a:extLst>
              <a:ext uri="{FF2B5EF4-FFF2-40B4-BE49-F238E27FC236}">
                <a16:creationId xmlns="" xmlns:a16="http://schemas.microsoft.com/office/drawing/2014/main" id="{563B5B97-B70A-422F-9AB9-D64B91C3697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44870" y="1515647"/>
            <a:ext cx="776030" cy="986288"/>
          </a:xfrm>
          <a:prstGeom prst="rect">
            <a:avLst/>
          </a:prstGeom>
          <a:ln>
            <a:noFill/>
          </a:ln>
          <a:effectLst>
            <a:outerShdw blurRad="292100" dist="139700" dir="2700000" algn="tl" rotWithShape="0">
              <a:srgbClr val="333333">
                <a:alpha val="65000"/>
              </a:srgbClr>
            </a:outerShdw>
          </a:effectLst>
        </p:spPr>
      </p:pic>
      <p:pic>
        <p:nvPicPr>
          <p:cNvPr id="88" name="1 Imagen">
            <a:extLst>
              <a:ext uri="{FF2B5EF4-FFF2-40B4-BE49-F238E27FC236}">
                <a16:creationId xmlns="" xmlns:a16="http://schemas.microsoft.com/office/drawing/2014/main" id="{875C6279-A919-4F66-AEA0-28AC0C61301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6013" y="2831159"/>
            <a:ext cx="791224" cy="1005600"/>
          </a:xfrm>
          <a:prstGeom prst="rect">
            <a:avLst/>
          </a:prstGeom>
          <a:ln>
            <a:noFill/>
          </a:ln>
          <a:effectLst>
            <a:outerShdw blurRad="292100" dist="139700" dir="2700000" algn="tl" rotWithShape="0">
              <a:srgbClr val="333333">
                <a:alpha val="65000"/>
              </a:srgbClr>
            </a:outerShdw>
          </a:effectLst>
        </p:spPr>
      </p:pic>
      <p:pic>
        <p:nvPicPr>
          <p:cNvPr id="89" name="1 Imagen">
            <a:extLst>
              <a:ext uri="{FF2B5EF4-FFF2-40B4-BE49-F238E27FC236}">
                <a16:creationId xmlns="" xmlns:a16="http://schemas.microsoft.com/office/drawing/2014/main" id="{875C6279-A919-4F66-AEA0-28AC0C61301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05245" y="2816874"/>
            <a:ext cx="791224" cy="1005600"/>
          </a:xfrm>
          <a:prstGeom prst="rect">
            <a:avLst/>
          </a:prstGeom>
          <a:ln>
            <a:noFill/>
          </a:ln>
          <a:effectLst>
            <a:outerShdw blurRad="292100" dist="139700" dir="2700000" algn="tl" rotWithShape="0">
              <a:srgbClr val="333333">
                <a:alpha val="65000"/>
              </a:srgbClr>
            </a:outerShdw>
          </a:effectLst>
        </p:spPr>
      </p:pic>
      <p:pic>
        <p:nvPicPr>
          <p:cNvPr id="90" name="1 Imagen">
            <a:extLst>
              <a:ext uri="{FF2B5EF4-FFF2-40B4-BE49-F238E27FC236}">
                <a16:creationId xmlns="" xmlns:a16="http://schemas.microsoft.com/office/drawing/2014/main" id="{875C6279-A919-4F66-AEA0-28AC0C61301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24841" y="2830581"/>
            <a:ext cx="791224" cy="1005600"/>
          </a:xfrm>
          <a:prstGeom prst="rect">
            <a:avLst/>
          </a:prstGeom>
          <a:ln>
            <a:noFill/>
          </a:ln>
          <a:effectLst>
            <a:outerShdw blurRad="292100" dist="139700" dir="2700000" algn="tl" rotWithShape="0">
              <a:srgbClr val="333333">
                <a:alpha val="65000"/>
              </a:srgbClr>
            </a:outerShdw>
          </a:effectLst>
        </p:spPr>
      </p:pic>
      <p:pic>
        <p:nvPicPr>
          <p:cNvPr id="91" name="1 Imagen">
            <a:extLst>
              <a:ext uri="{FF2B5EF4-FFF2-40B4-BE49-F238E27FC236}">
                <a16:creationId xmlns="" xmlns:a16="http://schemas.microsoft.com/office/drawing/2014/main" id="{875C6279-A919-4F66-AEA0-28AC0C61301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551828" y="2842663"/>
            <a:ext cx="791224" cy="1005600"/>
          </a:xfrm>
          <a:prstGeom prst="rect">
            <a:avLst/>
          </a:prstGeom>
          <a:ln>
            <a:noFill/>
          </a:ln>
          <a:effectLst>
            <a:outerShdw blurRad="292100" dist="139700" dir="2700000" algn="tl" rotWithShape="0">
              <a:srgbClr val="333333">
                <a:alpha val="65000"/>
              </a:srgbClr>
            </a:outerShdw>
          </a:effectLst>
        </p:spPr>
      </p:pic>
      <p:pic>
        <p:nvPicPr>
          <p:cNvPr id="92" name="1 Imagen">
            <a:extLst>
              <a:ext uri="{FF2B5EF4-FFF2-40B4-BE49-F238E27FC236}">
                <a16:creationId xmlns="" xmlns:a16="http://schemas.microsoft.com/office/drawing/2014/main" id="{875C6279-A919-4F66-AEA0-28AC0C61301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7854" y="2830581"/>
            <a:ext cx="791224" cy="1005600"/>
          </a:xfrm>
          <a:prstGeom prst="rect">
            <a:avLst/>
          </a:prstGeom>
          <a:ln>
            <a:noFill/>
          </a:ln>
          <a:effectLst>
            <a:outerShdw blurRad="292100" dist="139700" dir="2700000" algn="tl" rotWithShape="0">
              <a:srgbClr val="333333">
                <a:alpha val="65000"/>
              </a:srgbClr>
            </a:outerShdw>
          </a:effectLst>
        </p:spPr>
      </p:pic>
      <p:pic>
        <p:nvPicPr>
          <p:cNvPr id="93" name="1 Imagen">
            <a:extLst>
              <a:ext uri="{FF2B5EF4-FFF2-40B4-BE49-F238E27FC236}">
                <a16:creationId xmlns="" xmlns:a16="http://schemas.microsoft.com/office/drawing/2014/main" id="{875C6279-A919-4F66-AEA0-28AC0C61301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83593" y="4308100"/>
            <a:ext cx="791224" cy="1005600"/>
          </a:xfrm>
          <a:prstGeom prst="rect">
            <a:avLst/>
          </a:prstGeom>
          <a:ln>
            <a:noFill/>
          </a:ln>
          <a:effectLst>
            <a:outerShdw blurRad="292100" dist="139700" dir="2700000" algn="tl" rotWithShape="0">
              <a:srgbClr val="333333">
                <a:alpha val="65000"/>
              </a:srgbClr>
            </a:outerShdw>
          </a:effectLst>
        </p:spPr>
      </p:pic>
      <p:pic>
        <p:nvPicPr>
          <p:cNvPr id="94" name="1 Imagen">
            <a:extLst>
              <a:ext uri="{FF2B5EF4-FFF2-40B4-BE49-F238E27FC236}">
                <a16:creationId xmlns="" xmlns:a16="http://schemas.microsoft.com/office/drawing/2014/main" id="{875C6279-A919-4F66-AEA0-28AC0C61301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449151" y="4312457"/>
            <a:ext cx="791224" cy="1005600"/>
          </a:xfrm>
          <a:prstGeom prst="rect">
            <a:avLst/>
          </a:prstGeom>
          <a:ln>
            <a:noFill/>
          </a:ln>
          <a:effectLst>
            <a:outerShdw blurRad="292100" dist="139700" dir="2700000" algn="tl" rotWithShape="0">
              <a:srgbClr val="333333">
                <a:alpha val="65000"/>
              </a:srgbClr>
            </a:outerShdw>
          </a:effectLst>
        </p:spPr>
      </p:pic>
      <p:pic>
        <p:nvPicPr>
          <p:cNvPr id="95" name="1 Imagen">
            <a:extLst>
              <a:ext uri="{FF2B5EF4-FFF2-40B4-BE49-F238E27FC236}">
                <a16:creationId xmlns="" xmlns:a16="http://schemas.microsoft.com/office/drawing/2014/main" id="{875C6279-A919-4F66-AEA0-28AC0C61301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86600" y="5588037"/>
            <a:ext cx="791224" cy="1005600"/>
          </a:xfrm>
          <a:prstGeom prst="rect">
            <a:avLst/>
          </a:prstGeom>
          <a:ln>
            <a:noFill/>
          </a:ln>
          <a:effectLst>
            <a:outerShdw blurRad="292100" dist="139700" dir="2700000" algn="tl" rotWithShape="0">
              <a:srgbClr val="333333">
                <a:alpha val="65000"/>
              </a:srgbClr>
            </a:outerShdw>
          </a:effectLst>
        </p:spPr>
      </p:pic>
      <p:pic>
        <p:nvPicPr>
          <p:cNvPr id="96" name="1 Imagen">
            <a:extLst>
              <a:ext uri="{FF2B5EF4-FFF2-40B4-BE49-F238E27FC236}">
                <a16:creationId xmlns="" xmlns:a16="http://schemas.microsoft.com/office/drawing/2014/main" id="{875C6279-A919-4F66-AEA0-28AC0C61301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468490" y="5578071"/>
            <a:ext cx="791224" cy="1005600"/>
          </a:xfrm>
          <a:prstGeom prst="rect">
            <a:avLst/>
          </a:prstGeom>
          <a:ln>
            <a:noFill/>
          </a:ln>
          <a:effectLst>
            <a:outerShdw blurRad="292100" dist="139700" dir="2700000" algn="tl" rotWithShape="0">
              <a:srgbClr val="333333">
                <a:alpha val="65000"/>
              </a:srgbClr>
            </a:outerShdw>
          </a:effectLst>
        </p:spPr>
      </p:pic>
      <p:pic>
        <p:nvPicPr>
          <p:cNvPr id="97" name="1 Imagen">
            <a:extLst>
              <a:ext uri="{FF2B5EF4-FFF2-40B4-BE49-F238E27FC236}">
                <a16:creationId xmlns="" xmlns:a16="http://schemas.microsoft.com/office/drawing/2014/main" id="{875C6279-A919-4F66-AEA0-28AC0C61301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468190" y="4887452"/>
            <a:ext cx="791224" cy="1005600"/>
          </a:xfrm>
          <a:prstGeom prst="rect">
            <a:avLst/>
          </a:prstGeom>
          <a:ln>
            <a:noFill/>
          </a:ln>
          <a:effectLst>
            <a:outerShdw blurRad="292100" dist="139700" dir="2700000" algn="tl" rotWithShape="0">
              <a:srgbClr val="333333">
                <a:alpha val="65000"/>
              </a:srgbClr>
            </a:outerShdw>
          </a:effectLst>
        </p:spPr>
      </p:pic>
      <p:pic>
        <p:nvPicPr>
          <p:cNvPr id="100" name="1 Imagen">
            <a:extLst>
              <a:ext uri="{FF2B5EF4-FFF2-40B4-BE49-F238E27FC236}">
                <a16:creationId xmlns="" xmlns:a16="http://schemas.microsoft.com/office/drawing/2014/main" id="{875C6279-A919-4F66-AEA0-28AC0C61301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541490" y="4886147"/>
            <a:ext cx="791224" cy="1005600"/>
          </a:xfrm>
          <a:prstGeom prst="rect">
            <a:avLst/>
          </a:prstGeom>
          <a:ln>
            <a:noFill/>
          </a:ln>
          <a:effectLst>
            <a:outerShdw blurRad="292100" dist="139700" dir="2700000" algn="tl" rotWithShape="0">
              <a:srgbClr val="333333">
                <a:alpha val="65000"/>
              </a:srgbClr>
            </a:outerShdw>
          </a:effectLst>
        </p:spPr>
      </p:pic>
      <p:pic>
        <p:nvPicPr>
          <p:cNvPr id="103" name="1 Imagen">
            <a:extLst>
              <a:ext uri="{FF2B5EF4-FFF2-40B4-BE49-F238E27FC236}">
                <a16:creationId xmlns="" xmlns:a16="http://schemas.microsoft.com/office/drawing/2014/main" id="{875C6279-A919-4F66-AEA0-28AC0C61301E}"/>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645747" y="4878226"/>
            <a:ext cx="791224" cy="1005600"/>
          </a:xfrm>
          <a:prstGeom prst="rect">
            <a:avLst/>
          </a:prstGeom>
          <a:ln>
            <a:noFill/>
          </a:ln>
          <a:effectLst>
            <a:outerShdw blurRad="292100" dist="139700" dir="2700000" algn="tl" rotWithShape="0">
              <a:srgbClr val="333333">
                <a:alpha val="65000"/>
              </a:srgbClr>
            </a:outerShdw>
          </a:effectLst>
        </p:spPr>
      </p:pic>
      <p:pic>
        <p:nvPicPr>
          <p:cNvPr id="106" name="1 Imagen">
            <a:extLst>
              <a:ext uri="{FF2B5EF4-FFF2-40B4-BE49-F238E27FC236}">
                <a16:creationId xmlns="" xmlns:a16="http://schemas.microsoft.com/office/drawing/2014/main" id="{875C6279-A919-4F66-AEA0-28AC0C61301E}"/>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770688" y="4886147"/>
            <a:ext cx="791224" cy="1005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6633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a libre 1"/>
          <p:cNvSpPr/>
          <p:nvPr/>
        </p:nvSpPr>
        <p:spPr>
          <a:xfrm>
            <a:off x="4070844" y="1469572"/>
            <a:ext cx="3426693" cy="3426693"/>
          </a:xfrm>
          <a:custGeom>
            <a:avLst/>
            <a:gdLst>
              <a:gd name="connsiteX0" fmla="*/ 0 w 3426693"/>
              <a:gd name="connsiteY0" fmla="*/ 1713347 h 3426693"/>
              <a:gd name="connsiteX1" fmla="*/ 1713347 w 3426693"/>
              <a:gd name="connsiteY1" fmla="*/ 0 h 3426693"/>
              <a:gd name="connsiteX2" fmla="*/ 3426694 w 3426693"/>
              <a:gd name="connsiteY2" fmla="*/ 1713347 h 3426693"/>
              <a:gd name="connsiteX3" fmla="*/ 1713347 w 3426693"/>
              <a:gd name="connsiteY3" fmla="*/ 3426694 h 3426693"/>
              <a:gd name="connsiteX4" fmla="*/ 0 w 3426693"/>
              <a:gd name="connsiteY4" fmla="*/ 1713347 h 342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693" h="3426693">
                <a:moveTo>
                  <a:pt x="0" y="1713347"/>
                </a:moveTo>
                <a:cubicBezTo>
                  <a:pt x="0" y="767092"/>
                  <a:pt x="767092" y="0"/>
                  <a:pt x="1713347" y="0"/>
                </a:cubicBezTo>
                <a:cubicBezTo>
                  <a:pt x="2659602" y="0"/>
                  <a:pt x="3426694" y="767092"/>
                  <a:pt x="3426694" y="1713347"/>
                </a:cubicBezTo>
                <a:cubicBezTo>
                  <a:pt x="3426694" y="2659602"/>
                  <a:pt x="2659602" y="3426694"/>
                  <a:pt x="1713347" y="3426694"/>
                </a:cubicBezTo>
                <a:cubicBezTo>
                  <a:pt x="767092" y="3426694"/>
                  <a:pt x="0" y="2659602"/>
                  <a:pt x="0" y="1713347"/>
                </a:cubicBezTo>
                <a:close/>
              </a:path>
            </a:pathLst>
          </a:custGeom>
        </p:spPr>
        <p:style>
          <a:lnRef idx="2">
            <a:schemeClr val="lt1">
              <a:hueOff val="0"/>
              <a:satOff val="0"/>
              <a:lumOff val="0"/>
              <a:alphaOff val="0"/>
            </a:schemeClr>
          </a:lnRef>
          <a:fillRef idx="1">
            <a:schemeClr val="accent4">
              <a:alpha val="50000"/>
              <a:hueOff val="0"/>
              <a:satOff val="0"/>
              <a:lumOff val="0"/>
              <a:alphaOff val="0"/>
            </a:schemeClr>
          </a:fillRef>
          <a:effectRef idx="0">
            <a:schemeClr val="accent4">
              <a:alpha val="50000"/>
              <a:hueOff val="0"/>
              <a:satOff val="0"/>
              <a:lumOff val="0"/>
              <a:alphaOff val="0"/>
            </a:schemeClr>
          </a:effectRef>
          <a:fontRef idx="minor">
            <a:schemeClr val="tx1"/>
          </a:fontRef>
        </p:style>
        <p:txBody>
          <a:bodyPr spcFirstLastPara="0" vert="horz" wrap="square" lIns="537388" tIns="537388" rIns="537388" bIns="537388" numCol="1" spcCol="1270" anchor="ctr" anchorCtr="0">
            <a:noAutofit/>
          </a:bodyPr>
          <a:lstStyle/>
          <a:p>
            <a:pPr algn="ctr" defTabSz="1244600">
              <a:lnSpc>
                <a:spcPct val="90000"/>
              </a:lnSpc>
              <a:spcBef>
                <a:spcPct val="0"/>
              </a:spcBef>
              <a:spcAft>
                <a:spcPct val="35000"/>
              </a:spcAft>
            </a:pPr>
            <a:r>
              <a:rPr lang="es-CO" sz="2800" b="1" dirty="0" smtClean="0">
                <a:solidFill>
                  <a:srgbClr val="159741"/>
                </a:solidFill>
              </a:rPr>
              <a:t>Optimización de </a:t>
            </a:r>
            <a:r>
              <a:rPr lang="es-CO" sz="2800" b="1" dirty="0" err="1" smtClean="0">
                <a:solidFill>
                  <a:srgbClr val="159741"/>
                </a:solidFill>
              </a:rPr>
              <a:t>Geoprocesos</a:t>
            </a:r>
            <a:endParaRPr lang="es-CO" sz="2800" b="1" dirty="0">
              <a:solidFill>
                <a:srgbClr val="159741"/>
              </a:solidFill>
            </a:endParaRPr>
          </a:p>
        </p:txBody>
      </p:sp>
      <p:grpSp>
        <p:nvGrpSpPr>
          <p:cNvPr id="3" name="Grupo 2"/>
          <p:cNvGrpSpPr/>
          <p:nvPr/>
        </p:nvGrpSpPr>
        <p:grpSpPr>
          <a:xfrm>
            <a:off x="397677" y="2381696"/>
            <a:ext cx="4066343" cy="2154746"/>
            <a:chOff x="416727" y="2934146"/>
            <a:chExt cx="4066343" cy="2154746"/>
          </a:xfrm>
        </p:grpSpPr>
        <p:sp>
          <p:nvSpPr>
            <p:cNvPr id="4" name="Forma libre 3"/>
            <p:cNvSpPr/>
            <p:nvPr/>
          </p:nvSpPr>
          <p:spPr>
            <a:xfrm>
              <a:off x="2769724" y="3375546"/>
              <a:ext cx="1713346" cy="1713346"/>
            </a:xfrm>
            <a:custGeom>
              <a:avLst/>
              <a:gdLst>
                <a:gd name="connsiteX0" fmla="*/ 0 w 1713346"/>
                <a:gd name="connsiteY0" fmla="*/ 856673 h 1713346"/>
                <a:gd name="connsiteX1" fmla="*/ 856673 w 1713346"/>
                <a:gd name="connsiteY1" fmla="*/ 0 h 1713346"/>
                <a:gd name="connsiteX2" fmla="*/ 1713346 w 1713346"/>
                <a:gd name="connsiteY2" fmla="*/ 856673 h 1713346"/>
                <a:gd name="connsiteX3" fmla="*/ 856673 w 1713346"/>
                <a:gd name="connsiteY3" fmla="*/ 1713346 h 1713346"/>
                <a:gd name="connsiteX4" fmla="*/ 0 w 1713346"/>
                <a:gd name="connsiteY4" fmla="*/ 856673 h 171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346" h="1713346">
                  <a:moveTo>
                    <a:pt x="0" y="856673"/>
                  </a:moveTo>
                  <a:cubicBezTo>
                    <a:pt x="0" y="383546"/>
                    <a:pt x="383546" y="0"/>
                    <a:pt x="856673" y="0"/>
                  </a:cubicBezTo>
                  <a:cubicBezTo>
                    <a:pt x="1329800" y="0"/>
                    <a:pt x="1713346" y="383546"/>
                    <a:pt x="1713346" y="856673"/>
                  </a:cubicBezTo>
                  <a:cubicBezTo>
                    <a:pt x="1713346" y="1329800"/>
                    <a:pt x="1329800" y="1713346"/>
                    <a:pt x="856673" y="1713346"/>
                  </a:cubicBezTo>
                  <a:cubicBezTo>
                    <a:pt x="383546" y="1713346"/>
                    <a:pt x="0" y="1329800"/>
                    <a:pt x="0" y="856673"/>
                  </a:cubicBezTo>
                  <a:close/>
                </a:path>
              </a:pathLst>
            </a:custGeom>
          </p:spPr>
          <p:style>
            <a:lnRef idx="2">
              <a:schemeClr val="lt1">
                <a:hueOff val="0"/>
                <a:satOff val="0"/>
                <a:lumOff val="0"/>
                <a:alphaOff val="0"/>
              </a:schemeClr>
            </a:lnRef>
            <a:fillRef idx="1">
              <a:schemeClr val="accent4">
                <a:alpha val="50000"/>
                <a:hueOff val="8910593"/>
                <a:satOff val="-41115"/>
                <a:lumOff val="1513"/>
                <a:alphaOff val="0"/>
              </a:schemeClr>
            </a:fillRef>
            <a:effectRef idx="0">
              <a:schemeClr val="accent4">
                <a:alpha val="50000"/>
                <a:hueOff val="8910593"/>
                <a:satOff val="-41115"/>
                <a:lumOff val="1513"/>
                <a:alphaOff val="0"/>
              </a:schemeClr>
            </a:effectRef>
            <a:fontRef idx="minor">
              <a:schemeClr val="tx1"/>
            </a:fontRef>
          </p:style>
          <p:txBody>
            <a:bodyPr spcFirstLastPara="0" vert="horz" wrap="square" lIns="266154" tIns="266154" rIns="266154" bIns="266154"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Expresiones de Consola</a:t>
              </a:r>
              <a:endParaRPr lang="es-CO" sz="1200" b="1" dirty="0">
                <a:solidFill>
                  <a:prstClr val="black"/>
                </a:solidFill>
              </a:endParaRPr>
            </a:p>
          </p:txBody>
        </p:sp>
        <p:grpSp>
          <p:nvGrpSpPr>
            <p:cNvPr id="5" name="Grupo 4"/>
            <p:cNvGrpSpPr/>
            <p:nvPr/>
          </p:nvGrpSpPr>
          <p:grpSpPr>
            <a:xfrm>
              <a:off x="416727" y="2934146"/>
              <a:ext cx="2935385" cy="2062103"/>
              <a:chOff x="963167" y="712080"/>
              <a:chExt cx="2935385" cy="2062103"/>
            </a:xfrm>
            <a:solidFill>
              <a:schemeClr val="bg1">
                <a:lumMod val="95000"/>
              </a:schemeClr>
            </a:solidFill>
          </p:grpSpPr>
          <p:cxnSp>
            <p:nvCxnSpPr>
              <p:cNvPr id="6" name="Conector angular 5"/>
              <p:cNvCxnSpPr>
                <a:endCxn id="7" idx="3"/>
              </p:cNvCxnSpPr>
              <p:nvPr/>
            </p:nvCxnSpPr>
            <p:spPr>
              <a:xfrm rot="10800000" flipV="1">
                <a:off x="2694430" y="1646412"/>
                <a:ext cx="1204122" cy="96720"/>
              </a:xfrm>
              <a:prstGeom prst="bentConnector3">
                <a:avLst>
                  <a:gd name="adj1" fmla="val 50000"/>
                </a:avLst>
              </a:prstGeom>
              <a:grpFill/>
              <a:ln w="19050">
                <a:solidFill>
                  <a:srgbClr val="9DD5E5"/>
                </a:solidFill>
              </a:ln>
            </p:spPr>
            <p:style>
              <a:lnRef idx="3">
                <a:schemeClr val="accent6"/>
              </a:lnRef>
              <a:fillRef idx="0">
                <a:schemeClr val="accent6"/>
              </a:fillRef>
              <a:effectRef idx="2">
                <a:schemeClr val="accent6"/>
              </a:effectRef>
              <a:fontRef idx="minor">
                <a:schemeClr val="tx1"/>
              </a:fontRef>
            </p:style>
          </p:cxnSp>
          <p:sp>
            <p:nvSpPr>
              <p:cNvPr id="7" name="CuadroTexto 6"/>
              <p:cNvSpPr txBox="1"/>
              <p:nvPr/>
            </p:nvSpPr>
            <p:spPr>
              <a:xfrm>
                <a:off x="963167" y="712080"/>
                <a:ext cx="1731263" cy="2062103"/>
              </a:xfrm>
              <a:prstGeom prst="rect">
                <a:avLst/>
              </a:prstGeom>
              <a:grpFill/>
              <a:ln w="19050">
                <a:solidFill>
                  <a:srgbClr val="9DD5E5"/>
                </a:solidFill>
              </a:ln>
            </p:spPr>
            <p:txBody>
              <a:bodyPr wrap="square" rtlCol="0">
                <a:spAutoFit/>
              </a:bodyPr>
              <a:lstStyle/>
              <a:p>
                <a:pPr algn="ctr"/>
                <a:r>
                  <a:rPr lang="es-CO" sz="1600" dirty="0" smtClean="0">
                    <a:solidFill>
                      <a:prstClr val="black"/>
                    </a:solidFill>
                  </a:rPr>
                  <a:t>Permiten </a:t>
                </a:r>
                <a:r>
                  <a:rPr lang="es-CO" sz="1600" dirty="0">
                    <a:solidFill>
                      <a:prstClr val="black"/>
                    </a:solidFill>
                  </a:rPr>
                  <a:t>realizar tareas automatizadas de forma ágil sin crear modelos o </a:t>
                </a:r>
                <a:r>
                  <a:rPr lang="es-CO" sz="1600" dirty="0" err="1">
                    <a:solidFill>
                      <a:prstClr val="black"/>
                    </a:solidFill>
                  </a:rPr>
                  <a:t>add-ins</a:t>
                </a:r>
                <a:endParaRPr lang="es-CO" sz="1600" dirty="0">
                  <a:solidFill>
                    <a:prstClr val="black"/>
                  </a:solidFill>
                </a:endParaRPr>
              </a:p>
              <a:p>
                <a:pPr algn="ctr"/>
                <a:r>
                  <a:rPr lang="es-CO" sz="1600" dirty="0" smtClean="0">
                    <a:solidFill>
                      <a:prstClr val="black"/>
                    </a:solidFill>
                  </a:rPr>
                  <a:t> </a:t>
                </a:r>
                <a:endParaRPr lang="es-CO" sz="1600" dirty="0">
                  <a:solidFill>
                    <a:prstClr val="black"/>
                  </a:solidFill>
                </a:endParaRPr>
              </a:p>
            </p:txBody>
          </p:sp>
        </p:grpSp>
      </p:grpSp>
      <p:grpSp>
        <p:nvGrpSpPr>
          <p:cNvPr id="8" name="Grupo 7"/>
          <p:cNvGrpSpPr/>
          <p:nvPr/>
        </p:nvGrpSpPr>
        <p:grpSpPr>
          <a:xfrm>
            <a:off x="82550" y="4337951"/>
            <a:ext cx="5589527" cy="1713346"/>
            <a:chOff x="101600" y="4890401"/>
            <a:chExt cx="5589527" cy="1713346"/>
          </a:xfrm>
        </p:grpSpPr>
        <p:sp>
          <p:nvSpPr>
            <p:cNvPr id="9" name="Forma libre 8"/>
            <p:cNvSpPr/>
            <p:nvPr/>
          </p:nvSpPr>
          <p:spPr>
            <a:xfrm>
              <a:off x="3977781" y="4890401"/>
              <a:ext cx="1713346" cy="1713346"/>
            </a:xfrm>
            <a:custGeom>
              <a:avLst/>
              <a:gdLst>
                <a:gd name="connsiteX0" fmla="*/ 0 w 1713346"/>
                <a:gd name="connsiteY0" fmla="*/ 856673 h 1713346"/>
                <a:gd name="connsiteX1" fmla="*/ 856673 w 1713346"/>
                <a:gd name="connsiteY1" fmla="*/ 0 h 1713346"/>
                <a:gd name="connsiteX2" fmla="*/ 1713346 w 1713346"/>
                <a:gd name="connsiteY2" fmla="*/ 856673 h 1713346"/>
                <a:gd name="connsiteX3" fmla="*/ 856673 w 1713346"/>
                <a:gd name="connsiteY3" fmla="*/ 1713346 h 1713346"/>
                <a:gd name="connsiteX4" fmla="*/ 0 w 1713346"/>
                <a:gd name="connsiteY4" fmla="*/ 856673 h 171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346" h="1713346">
                  <a:moveTo>
                    <a:pt x="0" y="856673"/>
                  </a:moveTo>
                  <a:cubicBezTo>
                    <a:pt x="0" y="383546"/>
                    <a:pt x="383546" y="0"/>
                    <a:pt x="856673" y="0"/>
                  </a:cubicBezTo>
                  <a:cubicBezTo>
                    <a:pt x="1329800" y="0"/>
                    <a:pt x="1713346" y="383546"/>
                    <a:pt x="1713346" y="856673"/>
                  </a:cubicBezTo>
                  <a:cubicBezTo>
                    <a:pt x="1713346" y="1329800"/>
                    <a:pt x="1329800" y="1713346"/>
                    <a:pt x="856673" y="1713346"/>
                  </a:cubicBezTo>
                  <a:cubicBezTo>
                    <a:pt x="383546" y="1713346"/>
                    <a:pt x="0" y="1329800"/>
                    <a:pt x="0" y="856673"/>
                  </a:cubicBezTo>
                  <a:close/>
                </a:path>
              </a:pathLst>
            </a:custGeom>
          </p:spPr>
          <p:style>
            <a:lnRef idx="2">
              <a:schemeClr val="lt1">
                <a:hueOff val="0"/>
                <a:satOff val="0"/>
                <a:lumOff val="0"/>
                <a:alphaOff val="0"/>
              </a:schemeClr>
            </a:lnRef>
            <a:fillRef idx="1">
              <a:schemeClr val="accent4">
                <a:alpha val="50000"/>
                <a:hueOff val="7425494"/>
                <a:satOff val="-34263"/>
                <a:lumOff val="1261"/>
                <a:alphaOff val="0"/>
              </a:schemeClr>
            </a:fillRef>
            <a:effectRef idx="0">
              <a:schemeClr val="accent4">
                <a:alpha val="50000"/>
                <a:hueOff val="7425494"/>
                <a:satOff val="-34263"/>
                <a:lumOff val="1261"/>
                <a:alphaOff val="0"/>
              </a:schemeClr>
            </a:effectRef>
            <a:fontRef idx="minor">
              <a:schemeClr val="tx1"/>
            </a:fontRef>
          </p:style>
          <p:txBody>
            <a:bodyPr spcFirstLastPara="0" vert="horz" wrap="square" lIns="266154" tIns="266154" rIns="266154" bIns="266154"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Cursores</a:t>
              </a:r>
              <a:endParaRPr lang="es-CO" sz="1200" b="1" dirty="0">
                <a:solidFill>
                  <a:prstClr val="black"/>
                </a:solidFill>
              </a:endParaRPr>
            </a:p>
          </p:txBody>
        </p:sp>
        <p:grpSp>
          <p:nvGrpSpPr>
            <p:cNvPr id="10" name="Grupo 9"/>
            <p:cNvGrpSpPr/>
            <p:nvPr/>
          </p:nvGrpSpPr>
          <p:grpSpPr>
            <a:xfrm>
              <a:off x="101600" y="5389789"/>
              <a:ext cx="4295980" cy="830997"/>
              <a:chOff x="1041227" y="2477176"/>
              <a:chExt cx="3000088" cy="830997"/>
            </a:xfrm>
            <a:solidFill>
              <a:schemeClr val="bg1">
                <a:lumMod val="95000"/>
              </a:schemeClr>
            </a:solidFill>
          </p:grpSpPr>
          <p:cxnSp>
            <p:nvCxnSpPr>
              <p:cNvPr id="11" name="Conector angular 10"/>
              <p:cNvCxnSpPr/>
              <p:nvPr/>
            </p:nvCxnSpPr>
            <p:spPr>
              <a:xfrm rot="10800000">
                <a:off x="3346305" y="2794076"/>
                <a:ext cx="695010" cy="289529"/>
              </a:xfrm>
              <a:prstGeom prst="bentConnector3">
                <a:avLst>
                  <a:gd name="adj1" fmla="val 67865"/>
                </a:avLst>
              </a:prstGeom>
              <a:grpFill/>
              <a:ln w="19050">
                <a:solidFill>
                  <a:srgbClr val="98E9DA"/>
                </a:solidFill>
              </a:ln>
            </p:spPr>
            <p:style>
              <a:lnRef idx="3">
                <a:schemeClr val="accent6"/>
              </a:lnRef>
              <a:fillRef idx="0">
                <a:schemeClr val="accent6"/>
              </a:fillRef>
              <a:effectRef idx="2">
                <a:schemeClr val="accent6"/>
              </a:effectRef>
              <a:fontRef idx="minor">
                <a:schemeClr val="tx1"/>
              </a:fontRef>
            </p:style>
          </p:cxnSp>
          <p:sp>
            <p:nvSpPr>
              <p:cNvPr id="12" name="CuadroTexto 11"/>
              <p:cNvSpPr txBox="1"/>
              <p:nvPr/>
            </p:nvSpPr>
            <p:spPr>
              <a:xfrm>
                <a:off x="1041227" y="2477176"/>
                <a:ext cx="2305078" cy="830997"/>
              </a:xfrm>
              <a:prstGeom prst="rect">
                <a:avLst/>
              </a:prstGeom>
              <a:grpFill/>
              <a:ln w="19050">
                <a:solidFill>
                  <a:srgbClr val="98E9DA"/>
                </a:solidFill>
              </a:ln>
            </p:spPr>
            <p:txBody>
              <a:bodyPr wrap="square" rtlCol="0">
                <a:spAutoFit/>
              </a:bodyPr>
              <a:lstStyle/>
              <a:p>
                <a:pPr algn="ctr"/>
                <a:r>
                  <a:rPr lang="es-CO" sz="1600" dirty="0" smtClean="0">
                    <a:solidFill>
                      <a:prstClr val="black"/>
                    </a:solidFill>
                  </a:rPr>
                  <a:t>Agilizan de forma considerable operaciones como el cálculo y consulta de atributos.</a:t>
                </a:r>
                <a:endParaRPr lang="es-CO" sz="1600" dirty="0">
                  <a:solidFill>
                    <a:prstClr val="black"/>
                  </a:solidFill>
                </a:endParaRPr>
              </a:p>
            </p:txBody>
          </p:sp>
        </p:grpSp>
      </p:grpSp>
      <p:grpSp>
        <p:nvGrpSpPr>
          <p:cNvPr id="13" name="Grupo 12"/>
          <p:cNvGrpSpPr/>
          <p:nvPr/>
        </p:nvGrpSpPr>
        <p:grpSpPr>
          <a:xfrm>
            <a:off x="6673210" y="934102"/>
            <a:ext cx="5044040" cy="1713346"/>
            <a:chOff x="6692260" y="1486552"/>
            <a:chExt cx="5044040" cy="1713346"/>
          </a:xfrm>
        </p:grpSpPr>
        <p:sp>
          <p:nvSpPr>
            <p:cNvPr id="14" name="Forma libre 13"/>
            <p:cNvSpPr/>
            <p:nvPr/>
          </p:nvSpPr>
          <p:spPr>
            <a:xfrm>
              <a:off x="6692260" y="1486552"/>
              <a:ext cx="1713346" cy="1713346"/>
            </a:xfrm>
            <a:custGeom>
              <a:avLst/>
              <a:gdLst>
                <a:gd name="connsiteX0" fmla="*/ 0 w 1713346"/>
                <a:gd name="connsiteY0" fmla="*/ 856673 h 1713346"/>
                <a:gd name="connsiteX1" fmla="*/ 856673 w 1713346"/>
                <a:gd name="connsiteY1" fmla="*/ 0 h 1713346"/>
                <a:gd name="connsiteX2" fmla="*/ 1713346 w 1713346"/>
                <a:gd name="connsiteY2" fmla="*/ 856673 h 1713346"/>
                <a:gd name="connsiteX3" fmla="*/ 856673 w 1713346"/>
                <a:gd name="connsiteY3" fmla="*/ 1713346 h 1713346"/>
                <a:gd name="connsiteX4" fmla="*/ 0 w 1713346"/>
                <a:gd name="connsiteY4" fmla="*/ 856673 h 171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346" h="1713346">
                  <a:moveTo>
                    <a:pt x="0" y="856673"/>
                  </a:moveTo>
                  <a:cubicBezTo>
                    <a:pt x="0" y="383546"/>
                    <a:pt x="383546" y="0"/>
                    <a:pt x="856673" y="0"/>
                  </a:cubicBezTo>
                  <a:cubicBezTo>
                    <a:pt x="1329800" y="0"/>
                    <a:pt x="1713346" y="383546"/>
                    <a:pt x="1713346" y="856673"/>
                  </a:cubicBezTo>
                  <a:cubicBezTo>
                    <a:pt x="1713346" y="1329800"/>
                    <a:pt x="1329800" y="1713346"/>
                    <a:pt x="856673" y="1713346"/>
                  </a:cubicBezTo>
                  <a:cubicBezTo>
                    <a:pt x="383546" y="1713346"/>
                    <a:pt x="0" y="1329800"/>
                    <a:pt x="0" y="856673"/>
                  </a:cubicBezTo>
                  <a:close/>
                </a:path>
              </a:pathLst>
            </a:custGeom>
          </p:spPr>
          <p:style>
            <a:lnRef idx="2">
              <a:schemeClr val="lt1">
                <a:hueOff val="0"/>
                <a:satOff val="0"/>
                <a:lumOff val="0"/>
                <a:alphaOff val="0"/>
              </a:schemeClr>
            </a:lnRef>
            <a:fillRef idx="1">
              <a:schemeClr val="accent4">
                <a:alpha val="50000"/>
                <a:hueOff val="2970198"/>
                <a:satOff val="-13705"/>
                <a:lumOff val="504"/>
                <a:alphaOff val="0"/>
              </a:schemeClr>
            </a:fillRef>
            <a:effectRef idx="0">
              <a:schemeClr val="accent4">
                <a:alpha val="50000"/>
                <a:hueOff val="2970198"/>
                <a:satOff val="-13705"/>
                <a:lumOff val="504"/>
                <a:alphaOff val="0"/>
              </a:schemeClr>
            </a:effectRef>
            <a:fontRef idx="minor">
              <a:schemeClr val="tx1"/>
            </a:fontRef>
          </p:style>
          <p:txBody>
            <a:bodyPr spcFirstLastPara="0" vert="horz" wrap="square" lIns="266154" tIns="266154" rIns="266154" bIns="266154"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Procesamiento a 64 bits</a:t>
              </a:r>
              <a:endParaRPr lang="es-CO" sz="1200" b="1" dirty="0">
                <a:solidFill>
                  <a:prstClr val="black"/>
                </a:solidFill>
              </a:endParaRPr>
            </a:p>
          </p:txBody>
        </p:sp>
        <p:grpSp>
          <p:nvGrpSpPr>
            <p:cNvPr id="15" name="Grupo 14"/>
            <p:cNvGrpSpPr/>
            <p:nvPr/>
          </p:nvGrpSpPr>
          <p:grpSpPr>
            <a:xfrm>
              <a:off x="8255015" y="2062681"/>
              <a:ext cx="3481285" cy="1077218"/>
              <a:chOff x="8255015" y="2062681"/>
              <a:chExt cx="3481285" cy="1077218"/>
            </a:xfrm>
          </p:grpSpPr>
          <p:cxnSp>
            <p:nvCxnSpPr>
              <p:cNvPr id="16" name="Conector angular 15"/>
              <p:cNvCxnSpPr>
                <a:stCxn id="17" idx="1"/>
              </p:cNvCxnSpPr>
              <p:nvPr/>
            </p:nvCxnSpPr>
            <p:spPr>
              <a:xfrm rot="10800000">
                <a:off x="8255015" y="2133534"/>
                <a:ext cx="983271" cy="467757"/>
              </a:xfrm>
              <a:prstGeom prst="bentConnector3">
                <a:avLst>
                  <a:gd name="adj1" fmla="val 50000"/>
                </a:avLst>
              </a:prstGeom>
              <a:ln>
                <a:solidFill>
                  <a:srgbClr val="B7F689"/>
                </a:solidFill>
              </a:ln>
            </p:spPr>
            <p:style>
              <a:lnRef idx="3">
                <a:schemeClr val="accent6"/>
              </a:lnRef>
              <a:fillRef idx="0">
                <a:schemeClr val="accent6"/>
              </a:fillRef>
              <a:effectRef idx="2">
                <a:schemeClr val="accent6"/>
              </a:effectRef>
              <a:fontRef idx="minor">
                <a:schemeClr val="tx1"/>
              </a:fontRef>
            </p:style>
          </p:cxnSp>
          <p:sp>
            <p:nvSpPr>
              <p:cNvPr id="17" name="CuadroTexto 16"/>
              <p:cNvSpPr txBox="1"/>
              <p:nvPr/>
            </p:nvSpPr>
            <p:spPr>
              <a:xfrm>
                <a:off x="9238285" y="2062681"/>
                <a:ext cx="2498015" cy="1077218"/>
              </a:xfrm>
              <a:prstGeom prst="rect">
                <a:avLst/>
              </a:prstGeom>
              <a:solidFill>
                <a:schemeClr val="bg1">
                  <a:lumMod val="95000"/>
                </a:schemeClr>
              </a:solidFill>
              <a:ln w="19050">
                <a:solidFill>
                  <a:srgbClr val="B7F689"/>
                </a:solidFill>
              </a:ln>
            </p:spPr>
            <p:txBody>
              <a:bodyPr wrap="square" rtlCol="0">
                <a:spAutoFit/>
              </a:bodyPr>
              <a:lstStyle/>
              <a:p>
                <a:pPr algn="ctr"/>
                <a:r>
                  <a:rPr lang="es-CO" sz="1600" dirty="0" smtClean="0">
                    <a:solidFill>
                      <a:prstClr val="black"/>
                    </a:solidFill>
                  </a:rPr>
                  <a:t>Permite aprovechar toda la Memoria RAM disponible en el equipo. </a:t>
                </a:r>
                <a:endParaRPr lang="es-CO" sz="1600" dirty="0">
                  <a:solidFill>
                    <a:prstClr val="black"/>
                  </a:solidFill>
                </a:endParaRPr>
              </a:p>
            </p:txBody>
          </p:sp>
        </p:grpSp>
      </p:grpSp>
      <p:grpSp>
        <p:nvGrpSpPr>
          <p:cNvPr id="18" name="Grupo 17"/>
          <p:cNvGrpSpPr/>
          <p:nvPr/>
        </p:nvGrpSpPr>
        <p:grpSpPr>
          <a:xfrm>
            <a:off x="7104360" y="2823096"/>
            <a:ext cx="4878091" cy="1713346"/>
            <a:chOff x="7123410" y="3375546"/>
            <a:chExt cx="4878091" cy="1713346"/>
          </a:xfrm>
        </p:grpSpPr>
        <p:sp>
          <p:nvSpPr>
            <p:cNvPr id="19" name="Forma libre 18"/>
            <p:cNvSpPr/>
            <p:nvPr/>
          </p:nvSpPr>
          <p:spPr>
            <a:xfrm>
              <a:off x="7123410" y="3375546"/>
              <a:ext cx="1713346" cy="1713346"/>
            </a:xfrm>
            <a:custGeom>
              <a:avLst/>
              <a:gdLst>
                <a:gd name="connsiteX0" fmla="*/ 0 w 1713346"/>
                <a:gd name="connsiteY0" fmla="*/ 856673 h 1713346"/>
                <a:gd name="connsiteX1" fmla="*/ 856673 w 1713346"/>
                <a:gd name="connsiteY1" fmla="*/ 0 h 1713346"/>
                <a:gd name="connsiteX2" fmla="*/ 1713346 w 1713346"/>
                <a:gd name="connsiteY2" fmla="*/ 856673 h 1713346"/>
                <a:gd name="connsiteX3" fmla="*/ 856673 w 1713346"/>
                <a:gd name="connsiteY3" fmla="*/ 1713346 h 1713346"/>
                <a:gd name="connsiteX4" fmla="*/ 0 w 1713346"/>
                <a:gd name="connsiteY4" fmla="*/ 856673 h 171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346" h="1713346">
                  <a:moveTo>
                    <a:pt x="0" y="856673"/>
                  </a:moveTo>
                  <a:cubicBezTo>
                    <a:pt x="0" y="383546"/>
                    <a:pt x="383546" y="0"/>
                    <a:pt x="856673" y="0"/>
                  </a:cubicBezTo>
                  <a:cubicBezTo>
                    <a:pt x="1329800" y="0"/>
                    <a:pt x="1713346" y="383546"/>
                    <a:pt x="1713346" y="856673"/>
                  </a:cubicBezTo>
                  <a:cubicBezTo>
                    <a:pt x="1713346" y="1329800"/>
                    <a:pt x="1329800" y="1713346"/>
                    <a:pt x="856673" y="1713346"/>
                  </a:cubicBezTo>
                  <a:cubicBezTo>
                    <a:pt x="383546" y="1713346"/>
                    <a:pt x="0" y="1329800"/>
                    <a:pt x="0" y="856673"/>
                  </a:cubicBezTo>
                  <a:close/>
                </a:path>
              </a:pathLst>
            </a:custGeom>
          </p:spPr>
          <p:style>
            <a:lnRef idx="2">
              <a:schemeClr val="lt1">
                <a:hueOff val="0"/>
                <a:satOff val="0"/>
                <a:lumOff val="0"/>
                <a:alphaOff val="0"/>
              </a:schemeClr>
            </a:lnRef>
            <a:fillRef idx="1">
              <a:schemeClr val="accent4">
                <a:alpha val="50000"/>
                <a:hueOff val="4455297"/>
                <a:satOff val="-20558"/>
                <a:lumOff val="756"/>
                <a:alphaOff val="0"/>
              </a:schemeClr>
            </a:fillRef>
            <a:effectRef idx="0">
              <a:schemeClr val="accent4">
                <a:alpha val="50000"/>
                <a:hueOff val="4455297"/>
                <a:satOff val="-20558"/>
                <a:lumOff val="756"/>
                <a:alphaOff val="0"/>
              </a:schemeClr>
            </a:effectRef>
            <a:fontRef idx="minor">
              <a:schemeClr val="tx1"/>
            </a:fontRef>
          </p:style>
          <p:txBody>
            <a:bodyPr spcFirstLastPara="0" vert="horz" wrap="square" lIns="266154" tIns="266154" rIns="266154" bIns="266154"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Procesamiento en Paralelo</a:t>
              </a:r>
              <a:endParaRPr lang="es-CO" sz="1200" b="1" dirty="0">
                <a:solidFill>
                  <a:prstClr val="black"/>
                </a:solidFill>
              </a:endParaRPr>
            </a:p>
          </p:txBody>
        </p:sp>
        <p:grpSp>
          <p:nvGrpSpPr>
            <p:cNvPr id="20" name="Grupo 19"/>
            <p:cNvGrpSpPr/>
            <p:nvPr/>
          </p:nvGrpSpPr>
          <p:grpSpPr>
            <a:xfrm>
              <a:off x="8671798" y="3401525"/>
              <a:ext cx="3329703" cy="1077218"/>
              <a:chOff x="8671798" y="3401525"/>
              <a:chExt cx="3329703" cy="1077218"/>
            </a:xfrm>
          </p:grpSpPr>
          <p:cxnSp>
            <p:nvCxnSpPr>
              <p:cNvPr id="21" name="Conector angular 20"/>
              <p:cNvCxnSpPr/>
              <p:nvPr/>
            </p:nvCxnSpPr>
            <p:spPr>
              <a:xfrm rot="10800000" flipV="1">
                <a:off x="8671798" y="3955490"/>
                <a:ext cx="831689" cy="230323"/>
              </a:xfrm>
              <a:prstGeom prst="bentConnector3">
                <a:avLst>
                  <a:gd name="adj1" fmla="val 50000"/>
                </a:avLst>
              </a:prstGeom>
              <a:ln>
                <a:solidFill>
                  <a:srgbClr val="8FF28E"/>
                </a:solidFill>
              </a:ln>
            </p:spPr>
            <p:style>
              <a:lnRef idx="3">
                <a:schemeClr val="accent6"/>
              </a:lnRef>
              <a:fillRef idx="0">
                <a:schemeClr val="accent6"/>
              </a:fillRef>
              <a:effectRef idx="2">
                <a:schemeClr val="accent6"/>
              </a:effectRef>
              <a:fontRef idx="minor">
                <a:schemeClr val="tx1"/>
              </a:fontRef>
            </p:style>
          </p:cxnSp>
          <p:sp>
            <p:nvSpPr>
              <p:cNvPr id="22" name="CuadroTexto 21"/>
              <p:cNvSpPr txBox="1"/>
              <p:nvPr/>
            </p:nvSpPr>
            <p:spPr>
              <a:xfrm>
                <a:off x="9220201" y="3401525"/>
                <a:ext cx="2781300" cy="1077218"/>
              </a:xfrm>
              <a:prstGeom prst="rect">
                <a:avLst/>
              </a:prstGeom>
              <a:solidFill>
                <a:schemeClr val="bg1">
                  <a:lumMod val="95000"/>
                </a:schemeClr>
              </a:solidFill>
              <a:ln w="19050">
                <a:solidFill>
                  <a:srgbClr val="8FF28E"/>
                </a:solidFill>
              </a:ln>
            </p:spPr>
            <p:txBody>
              <a:bodyPr wrap="square" rtlCol="0">
                <a:spAutoFit/>
              </a:bodyPr>
              <a:lstStyle/>
              <a:p>
                <a:pPr algn="ctr"/>
                <a:r>
                  <a:rPr lang="es-CO" sz="1600" dirty="0" smtClean="0">
                    <a:solidFill>
                      <a:prstClr val="black"/>
                    </a:solidFill>
                  </a:rPr>
                  <a:t>Permite ejecutar operaciones aprovechando mejor los múltiples procesadores.</a:t>
                </a:r>
                <a:endParaRPr lang="es-CO" sz="1600" dirty="0">
                  <a:solidFill>
                    <a:prstClr val="black"/>
                  </a:solidFill>
                </a:endParaRPr>
              </a:p>
            </p:txBody>
          </p:sp>
        </p:grpSp>
      </p:grpSp>
      <p:grpSp>
        <p:nvGrpSpPr>
          <p:cNvPr id="23" name="Grupo 22"/>
          <p:cNvGrpSpPr/>
          <p:nvPr/>
        </p:nvGrpSpPr>
        <p:grpSpPr>
          <a:xfrm>
            <a:off x="4927517" y="93421"/>
            <a:ext cx="7054934" cy="1713346"/>
            <a:chOff x="4946567" y="645871"/>
            <a:chExt cx="7054934" cy="1713346"/>
          </a:xfrm>
        </p:grpSpPr>
        <p:sp>
          <p:nvSpPr>
            <p:cNvPr id="24" name="Forma libre 23"/>
            <p:cNvSpPr/>
            <p:nvPr/>
          </p:nvSpPr>
          <p:spPr>
            <a:xfrm>
              <a:off x="4946567" y="645871"/>
              <a:ext cx="1713346" cy="1713346"/>
            </a:xfrm>
            <a:custGeom>
              <a:avLst/>
              <a:gdLst>
                <a:gd name="connsiteX0" fmla="*/ 0 w 1713346"/>
                <a:gd name="connsiteY0" fmla="*/ 856673 h 1713346"/>
                <a:gd name="connsiteX1" fmla="*/ 856673 w 1713346"/>
                <a:gd name="connsiteY1" fmla="*/ 0 h 1713346"/>
                <a:gd name="connsiteX2" fmla="*/ 1713346 w 1713346"/>
                <a:gd name="connsiteY2" fmla="*/ 856673 h 1713346"/>
                <a:gd name="connsiteX3" fmla="*/ 856673 w 1713346"/>
                <a:gd name="connsiteY3" fmla="*/ 1713346 h 1713346"/>
                <a:gd name="connsiteX4" fmla="*/ 0 w 1713346"/>
                <a:gd name="connsiteY4" fmla="*/ 856673 h 171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346" h="1713346">
                  <a:moveTo>
                    <a:pt x="0" y="856673"/>
                  </a:moveTo>
                  <a:cubicBezTo>
                    <a:pt x="0" y="383546"/>
                    <a:pt x="383546" y="0"/>
                    <a:pt x="856673" y="0"/>
                  </a:cubicBezTo>
                  <a:cubicBezTo>
                    <a:pt x="1329800" y="0"/>
                    <a:pt x="1713346" y="383546"/>
                    <a:pt x="1713346" y="856673"/>
                  </a:cubicBezTo>
                  <a:cubicBezTo>
                    <a:pt x="1713346" y="1329800"/>
                    <a:pt x="1329800" y="1713346"/>
                    <a:pt x="856673" y="1713346"/>
                  </a:cubicBezTo>
                  <a:cubicBezTo>
                    <a:pt x="383546" y="1713346"/>
                    <a:pt x="0" y="1329800"/>
                    <a:pt x="0" y="856673"/>
                  </a:cubicBezTo>
                  <a:close/>
                </a:path>
              </a:pathLst>
            </a:custGeom>
          </p:spPr>
          <p:style>
            <a:lnRef idx="2">
              <a:schemeClr val="lt1">
                <a:hueOff val="0"/>
                <a:satOff val="0"/>
                <a:lumOff val="0"/>
                <a:alphaOff val="0"/>
              </a:schemeClr>
            </a:lnRef>
            <a:fillRef idx="1">
              <a:schemeClr val="accent4">
                <a:alpha val="50000"/>
                <a:hueOff val="1485099"/>
                <a:satOff val="-6853"/>
                <a:lumOff val="252"/>
                <a:alphaOff val="0"/>
              </a:schemeClr>
            </a:fillRef>
            <a:effectRef idx="0">
              <a:schemeClr val="accent4">
                <a:alpha val="50000"/>
                <a:hueOff val="1485099"/>
                <a:satOff val="-6853"/>
                <a:lumOff val="252"/>
                <a:alphaOff val="0"/>
              </a:schemeClr>
            </a:effectRef>
            <a:fontRef idx="minor">
              <a:schemeClr val="tx1"/>
            </a:fontRef>
          </p:style>
          <p:txBody>
            <a:bodyPr spcFirstLastPara="0" vert="horz" wrap="square" lIns="266154" tIns="266154" rIns="266154" bIns="266154"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Buenas prácticas</a:t>
              </a:r>
              <a:endParaRPr lang="es-CO" sz="1200" b="1" dirty="0">
                <a:solidFill>
                  <a:prstClr val="black"/>
                </a:solidFill>
              </a:endParaRPr>
            </a:p>
          </p:txBody>
        </p:sp>
        <p:grpSp>
          <p:nvGrpSpPr>
            <p:cNvPr id="25" name="Grupo 24"/>
            <p:cNvGrpSpPr/>
            <p:nvPr/>
          </p:nvGrpSpPr>
          <p:grpSpPr>
            <a:xfrm>
              <a:off x="6312698" y="1058843"/>
              <a:ext cx="5688803" cy="900441"/>
              <a:chOff x="5821141" y="212642"/>
              <a:chExt cx="5688803" cy="900441"/>
            </a:xfrm>
            <a:solidFill>
              <a:schemeClr val="bg1">
                <a:lumMod val="95000"/>
              </a:schemeClr>
            </a:solidFill>
          </p:grpSpPr>
          <p:sp>
            <p:nvSpPr>
              <p:cNvPr id="26" name="CuadroTexto 25"/>
              <p:cNvSpPr txBox="1"/>
              <p:nvPr/>
            </p:nvSpPr>
            <p:spPr>
              <a:xfrm>
                <a:off x="8393989" y="282086"/>
                <a:ext cx="3115955" cy="830997"/>
              </a:xfrm>
              <a:prstGeom prst="rect">
                <a:avLst/>
              </a:prstGeom>
              <a:grpFill/>
              <a:ln w="19050">
                <a:solidFill>
                  <a:srgbClr val="E7FA84"/>
                </a:solidFill>
              </a:ln>
            </p:spPr>
            <p:txBody>
              <a:bodyPr wrap="square" rtlCol="0">
                <a:spAutoFit/>
              </a:bodyPr>
              <a:lstStyle/>
              <a:p>
                <a:pPr algn="ctr"/>
                <a:r>
                  <a:rPr lang="es-CO" sz="1600" dirty="0" smtClean="0">
                    <a:solidFill>
                      <a:prstClr val="black"/>
                    </a:solidFill>
                  </a:rPr>
                  <a:t>Permiten mejorar la calidad y la velocidad de procesamiento de los datos.</a:t>
                </a:r>
                <a:endParaRPr lang="es-CO" sz="1600" dirty="0">
                  <a:solidFill>
                    <a:prstClr val="black"/>
                  </a:solidFill>
                </a:endParaRPr>
              </a:p>
            </p:txBody>
          </p:sp>
          <p:cxnSp>
            <p:nvCxnSpPr>
              <p:cNvPr id="27" name="Conector angular 26"/>
              <p:cNvCxnSpPr/>
              <p:nvPr/>
            </p:nvCxnSpPr>
            <p:spPr>
              <a:xfrm rot="10800000">
                <a:off x="5821141" y="212642"/>
                <a:ext cx="2666203" cy="316292"/>
              </a:xfrm>
              <a:prstGeom prst="bentConnector3">
                <a:avLst>
                  <a:gd name="adj1" fmla="val 50000"/>
                </a:avLst>
              </a:prstGeom>
              <a:grpFill/>
              <a:ln w="19050">
                <a:solidFill>
                  <a:srgbClr val="E7FA84"/>
                </a:solidFill>
              </a:ln>
            </p:spPr>
            <p:style>
              <a:lnRef idx="3">
                <a:schemeClr val="accent6"/>
              </a:lnRef>
              <a:fillRef idx="0">
                <a:schemeClr val="accent6"/>
              </a:fillRef>
              <a:effectRef idx="2">
                <a:schemeClr val="accent6"/>
              </a:effectRef>
              <a:fontRef idx="minor">
                <a:schemeClr val="tx1"/>
              </a:fontRef>
            </p:style>
          </p:cxnSp>
        </p:grpSp>
      </p:grpSp>
      <p:grpSp>
        <p:nvGrpSpPr>
          <p:cNvPr id="28" name="Grupo 27"/>
          <p:cNvGrpSpPr/>
          <p:nvPr/>
        </p:nvGrpSpPr>
        <p:grpSpPr>
          <a:xfrm>
            <a:off x="5896303" y="4337951"/>
            <a:ext cx="5589529" cy="1713346"/>
            <a:chOff x="5915353" y="4890401"/>
            <a:chExt cx="5589529" cy="1713346"/>
          </a:xfrm>
        </p:grpSpPr>
        <p:sp>
          <p:nvSpPr>
            <p:cNvPr id="29" name="Forma libre 28"/>
            <p:cNvSpPr/>
            <p:nvPr/>
          </p:nvSpPr>
          <p:spPr>
            <a:xfrm>
              <a:off x="5915353" y="4890401"/>
              <a:ext cx="1713346" cy="1713346"/>
            </a:xfrm>
            <a:custGeom>
              <a:avLst/>
              <a:gdLst>
                <a:gd name="connsiteX0" fmla="*/ 0 w 1713346"/>
                <a:gd name="connsiteY0" fmla="*/ 856673 h 1713346"/>
                <a:gd name="connsiteX1" fmla="*/ 856673 w 1713346"/>
                <a:gd name="connsiteY1" fmla="*/ 0 h 1713346"/>
                <a:gd name="connsiteX2" fmla="*/ 1713346 w 1713346"/>
                <a:gd name="connsiteY2" fmla="*/ 856673 h 1713346"/>
                <a:gd name="connsiteX3" fmla="*/ 856673 w 1713346"/>
                <a:gd name="connsiteY3" fmla="*/ 1713346 h 1713346"/>
                <a:gd name="connsiteX4" fmla="*/ 0 w 1713346"/>
                <a:gd name="connsiteY4" fmla="*/ 856673 h 171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346" h="1713346">
                  <a:moveTo>
                    <a:pt x="0" y="856673"/>
                  </a:moveTo>
                  <a:cubicBezTo>
                    <a:pt x="0" y="383546"/>
                    <a:pt x="383546" y="0"/>
                    <a:pt x="856673" y="0"/>
                  </a:cubicBezTo>
                  <a:cubicBezTo>
                    <a:pt x="1329800" y="0"/>
                    <a:pt x="1713346" y="383546"/>
                    <a:pt x="1713346" y="856673"/>
                  </a:cubicBezTo>
                  <a:cubicBezTo>
                    <a:pt x="1713346" y="1329800"/>
                    <a:pt x="1329800" y="1713346"/>
                    <a:pt x="856673" y="1713346"/>
                  </a:cubicBezTo>
                  <a:cubicBezTo>
                    <a:pt x="383546" y="1713346"/>
                    <a:pt x="0" y="1329800"/>
                    <a:pt x="0" y="856673"/>
                  </a:cubicBezTo>
                  <a:close/>
                </a:path>
              </a:pathLst>
            </a:custGeom>
          </p:spPr>
          <p:style>
            <a:lnRef idx="2">
              <a:schemeClr val="lt1">
                <a:hueOff val="0"/>
                <a:satOff val="0"/>
                <a:lumOff val="0"/>
                <a:alphaOff val="0"/>
              </a:schemeClr>
            </a:lnRef>
            <a:fillRef idx="1">
              <a:schemeClr val="accent4">
                <a:alpha val="50000"/>
                <a:hueOff val="5940396"/>
                <a:satOff val="-27410"/>
                <a:lumOff val="1009"/>
                <a:alphaOff val="0"/>
              </a:schemeClr>
            </a:fillRef>
            <a:effectRef idx="0">
              <a:schemeClr val="accent4">
                <a:alpha val="50000"/>
                <a:hueOff val="5940396"/>
                <a:satOff val="-27410"/>
                <a:lumOff val="1009"/>
                <a:alphaOff val="0"/>
              </a:schemeClr>
            </a:effectRef>
            <a:fontRef idx="minor">
              <a:schemeClr val="tx1"/>
            </a:fontRef>
          </p:style>
          <p:txBody>
            <a:bodyPr spcFirstLastPara="0" vert="horz" wrap="square" lIns="266154" tIns="266154" rIns="266154" bIns="266154"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Procesamiento en memoria</a:t>
              </a:r>
              <a:endParaRPr lang="es-CO" sz="1200" b="1" dirty="0">
                <a:solidFill>
                  <a:prstClr val="black"/>
                </a:solidFill>
              </a:endParaRPr>
            </a:p>
          </p:txBody>
        </p:sp>
        <p:grpSp>
          <p:nvGrpSpPr>
            <p:cNvPr id="30" name="Grupo 29"/>
            <p:cNvGrpSpPr/>
            <p:nvPr/>
          </p:nvGrpSpPr>
          <p:grpSpPr>
            <a:xfrm>
              <a:off x="7159873" y="5031987"/>
              <a:ext cx="4345009" cy="830997"/>
              <a:chOff x="7159873" y="5031987"/>
              <a:chExt cx="4345009" cy="830997"/>
            </a:xfrm>
          </p:grpSpPr>
          <p:sp>
            <p:nvSpPr>
              <p:cNvPr id="31" name="CuadroTexto 30"/>
              <p:cNvSpPr txBox="1"/>
              <p:nvPr/>
            </p:nvSpPr>
            <p:spPr>
              <a:xfrm>
                <a:off x="8388927" y="5031987"/>
                <a:ext cx="3115955" cy="830997"/>
              </a:xfrm>
              <a:prstGeom prst="rect">
                <a:avLst/>
              </a:prstGeom>
              <a:solidFill>
                <a:schemeClr val="bg1">
                  <a:lumMod val="95000"/>
                </a:schemeClr>
              </a:solidFill>
              <a:ln w="19050">
                <a:solidFill>
                  <a:srgbClr val="93EEB7"/>
                </a:solidFill>
              </a:ln>
            </p:spPr>
            <p:txBody>
              <a:bodyPr wrap="square" rtlCol="0">
                <a:spAutoFit/>
              </a:bodyPr>
              <a:lstStyle/>
              <a:p>
                <a:pPr algn="ctr"/>
                <a:r>
                  <a:rPr lang="es-CO" sz="1600" dirty="0" smtClean="0">
                    <a:solidFill>
                      <a:prstClr val="black"/>
                    </a:solidFill>
                  </a:rPr>
                  <a:t>Agiliza la velocidad de procesamiento al reducir los tiempo de escritura en disco</a:t>
                </a:r>
                <a:endParaRPr lang="es-CO" sz="1600" dirty="0">
                  <a:solidFill>
                    <a:prstClr val="black"/>
                  </a:solidFill>
                </a:endParaRPr>
              </a:p>
            </p:txBody>
          </p:sp>
          <p:cxnSp>
            <p:nvCxnSpPr>
              <p:cNvPr id="32" name="Conector angular 31"/>
              <p:cNvCxnSpPr>
                <a:stCxn id="31" idx="1"/>
              </p:cNvCxnSpPr>
              <p:nvPr/>
            </p:nvCxnSpPr>
            <p:spPr>
              <a:xfrm rot="10800000" flipV="1">
                <a:off x="7159873" y="5447485"/>
                <a:ext cx="1229054" cy="272407"/>
              </a:xfrm>
              <a:prstGeom prst="bentConnector3">
                <a:avLst>
                  <a:gd name="adj1" fmla="val 50000"/>
                </a:avLst>
              </a:prstGeom>
              <a:ln>
                <a:solidFill>
                  <a:srgbClr val="93EEB7"/>
                </a:solidFill>
              </a:ln>
            </p:spPr>
            <p:style>
              <a:lnRef idx="3">
                <a:schemeClr val="accent6"/>
              </a:lnRef>
              <a:fillRef idx="0">
                <a:schemeClr val="accent6"/>
              </a:fillRef>
              <a:effectRef idx="2">
                <a:schemeClr val="accent6"/>
              </a:effectRef>
              <a:fontRef idx="minor">
                <a:schemeClr val="tx1"/>
              </a:fontRef>
            </p:style>
          </p:cxnSp>
        </p:grpSp>
      </p:grpSp>
      <p:grpSp>
        <p:nvGrpSpPr>
          <p:cNvPr id="33" name="Grupo 32"/>
          <p:cNvGrpSpPr/>
          <p:nvPr/>
        </p:nvGrpSpPr>
        <p:grpSpPr>
          <a:xfrm>
            <a:off x="661247" y="688714"/>
            <a:ext cx="4233924" cy="1958734"/>
            <a:chOff x="680297" y="1241164"/>
            <a:chExt cx="4233924" cy="1958734"/>
          </a:xfrm>
        </p:grpSpPr>
        <p:sp>
          <p:nvSpPr>
            <p:cNvPr id="34" name="Forma libre 33"/>
            <p:cNvSpPr/>
            <p:nvPr/>
          </p:nvSpPr>
          <p:spPr>
            <a:xfrm>
              <a:off x="3200875" y="1486552"/>
              <a:ext cx="1713346" cy="1713346"/>
            </a:xfrm>
            <a:custGeom>
              <a:avLst/>
              <a:gdLst>
                <a:gd name="connsiteX0" fmla="*/ 0 w 1713346"/>
                <a:gd name="connsiteY0" fmla="*/ 856673 h 1713346"/>
                <a:gd name="connsiteX1" fmla="*/ 856673 w 1713346"/>
                <a:gd name="connsiteY1" fmla="*/ 0 h 1713346"/>
                <a:gd name="connsiteX2" fmla="*/ 1713346 w 1713346"/>
                <a:gd name="connsiteY2" fmla="*/ 856673 h 1713346"/>
                <a:gd name="connsiteX3" fmla="*/ 856673 w 1713346"/>
                <a:gd name="connsiteY3" fmla="*/ 1713346 h 1713346"/>
                <a:gd name="connsiteX4" fmla="*/ 0 w 1713346"/>
                <a:gd name="connsiteY4" fmla="*/ 856673 h 171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346" h="1713346">
                  <a:moveTo>
                    <a:pt x="0" y="856673"/>
                  </a:moveTo>
                  <a:cubicBezTo>
                    <a:pt x="0" y="383546"/>
                    <a:pt x="383546" y="0"/>
                    <a:pt x="856673" y="0"/>
                  </a:cubicBezTo>
                  <a:cubicBezTo>
                    <a:pt x="1329800" y="0"/>
                    <a:pt x="1713346" y="383546"/>
                    <a:pt x="1713346" y="856673"/>
                  </a:cubicBezTo>
                  <a:cubicBezTo>
                    <a:pt x="1713346" y="1329800"/>
                    <a:pt x="1329800" y="1713346"/>
                    <a:pt x="856673" y="1713346"/>
                  </a:cubicBezTo>
                  <a:cubicBezTo>
                    <a:pt x="383546" y="1713346"/>
                    <a:pt x="0" y="1329800"/>
                    <a:pt x="0" y="856673"/>
                  </a:cubicBezTo>
                  <a:close/>
                </a:path>
              </a:pathLst>
            </a:custGeom>
          </p:spPr>
          <p:style>
            <a:lnRef idx="2">
              <a:schemeClr val="lt1">
                <a:hueOff val="0"/>
                <a:satOff val="0"/>
                <a:lumOff val="0"/>
                <a:alphaOff val="0"/>
              </a:schemeClr>
            </a:lnRef>
            <a:fillRef idx="1">
              <a:schemeClr val="accent4">
                <a:alpha val="50000"/>
                <a:hueOff val="10395692"/>
                <a:satOff val="-47968"/>
                <a:lumOff val="1765"/>
                <a:alphaOff val="0"/>
              </a:schemeClr>
            </a:fillRef>
            <a:effectRef idx="0">
              <a:schemeClr val="accent4">
                <a:alpha val="50000"/>
                <a:hueOff val="10395692"/>
                <a:satOff val="-47968"/>
                <a:lumOff val="1765"/>
                <a:alphaOff val="0"/>
              </a:schemeClr>
            </a:effectRef>
            <a:fontRef idx="minor">
              <a:schemeClr val="tx1"/>
            </a:fontRef>
          </p:style>
          <p:txBody>
            <a:bodyPr spcFirstLastPara="0" vert="horz" wrap="square" lIns="266154" tIns="266154" rIns="266154" bIns="266154" numCol="1" spcCol="1270" anchor="ctr" anchorCtr="0">
              <a:noAutofit/>
            </a:bodyPr>
            <a:lstStyle/>
            <a:p>
              <a:pPr algn="ctr" defTabSz="533400">
                <a:lnSpc>
                  <a:spcPct val="90000"/>
                </a:lnSpc>
                <a:spcBef>
                  <a:spcPct val="0"/>
                </a:spcBef>
                <a:spcAft>
                  <a:spcPct val="35000"/>
                </a:spcAft>
              </a:pPr>
              <a:r>
                <a:rPr lang="es-CO" sz="1200" b="1" dirty="0" err="1" smtClean="0">
                  <a:solidFill>
                    <a:prstClr val="black"/>
                  </a:solidFill>
                </a:rPr>
                <a:t>Add-ins</a:t>
              </a:r>
              <a:endParaRPr lang="es-CO" sz="1200" b="1" dirty="0">
                <a:solidFill>
                  <a:prstClr val="black"/>
                </a:solidFill>
              </a:endParaRPr>
            </a:p>
          </p:txBody>
        </p:sp>
        <p:grpSp>
          <p:nvGrpSpPr>
            <p:cNvPr id="35" name="Grupo 34"/>
            <p:cNvGrpSpPr/>
            <p:nvPr/>
          </p:nvGrpSpPr>
          <p:grpSpPr>
            <a:xfrm>
              <a:off x="680297" y="1241164"/>
              <a:ext cx="2813623" cy="1077218"/>
              <a:chOff x="963168" y="1194816"/>
              <a:chExt cx="2813623" cy="1077218"/>
            </a:xfrm>
            <a:solidFill>
              <a:schemeClr val="bg1">
                <a:lumMod val="95000"/>
              </a:schemeClr>
            </a:solidFill>
          </p:grpSpPr>
          <p:cxnSp>
            <p:nvCxnSpPr>
              <p:cNvPr id="36" name="Conector angular 35"/>
              <p:cNvCxnSpPr/>
              <p:nvPr/>
            </p:nvCxnSpPr>
            <p:spPr>
              <a:xfrm rot="10800000">
                <a:off x="2694432" y="1794981"/>
                <a:ext cx="1082359" cy="424542"/>
              </a:xfrm>
              <a:prstGeom prst="bentConnector3">
                <a:avLst>
                  <a:gd name="adj1" fmla="val 50000"/>
                </a:avLst>
              </a:prstGeom>
              <a:grpFill/>
              <a:ln w="19050">
                <a:solidFill>
                  <a:srgbClr val="A1B8E1"/>
                </a:solidFill>
              </a:ln>
            </p:spPr>
            <p:style>
              <a:lnRef idx="3">
                <a:schemeClr val="accent6"/>
              </a:lnRef>
              <a:fillRef idx="0">
                <a:schemeClr val="accent6"/>
              </a:fillRef>
              <a:effectRef idx="2">
                <a:schemeClr val="accent6"/>
              </a:effectRef>
              <a:fontRef idx="minor">
                <a:schemeClr val="tx1"/>
              </a:fontRef>
            </p:style>
          </p:cxnSp>
          <p:sp>
            <p:nvSpPr>
              <p:cNvPr id="37" name="CuadroTexto 36"/>
              <p:cNvSpPr txBox="1"/>
              <p:nvPr/>
            </p:nvSpPr>
            <p:spPr>
              <a:xfrm>
                <a:off x="963168" y="1194816"/>
                <a:ext cx="1731263" cy="1077218"/>
              </a:xfrm>
              <a:prstGeom prst="rect">
                <a:avLst/>
              </a:prstGeom>
              <a:grpFill/>
              <a:ln w="19050">
                <a:solidFill>
                  <a:srgbClr val="A1B8E1"/>
                </a:solidFill>
              </a:ln>
            </p:spPr>
            <p:txBody>
              <a:bodyPr wrap="square" rtlCol="0">
                <a:spAutoFit/>
              </a:bodyPr>
              <a:lstStyle/>
              <a:p>
                <a:pPr algn="ctr"/>
                <a:r>
                  <a:rPr lang="es-CO" sz="1600" dirty="0">
                    <a:solidFill>
                      <a:prstClr val="black"/>
                    </a:solidFill>
                  </a:rPr>
                  <a:t>Permiten interactuar con los controles de </a:t>
                </a:r>
                <a:r>
                  <a:rPr lang="es-CO" sz="1600" dirty="0" err="1">
                    <a:solidFill>
                      <a:prstClr val="black"/>
                    </a:solidFill>
                  </a:rPr>
                  <a:t>Arcmap</a:t>
                </a:r>
                <a:r>
                  <a:rPr lang="es-CO" sz="1600" dirty="0">
                    <a:solidFill>
                      <a:prstClr val="black"/>
                    </a:solidFill>
                  </a:rPr>
                  <a:t>.</a:t>
                </a:r>
              </a:p>
            </p:txBody>
          </p:sp>
        </p:grpSp>
      </p:grpSp>
    </p:spTree>
    <p:extLst>
      <p:ext uri="{BB962C8B-B14F-4D97-AF65-F5344CB8AC3E}">
        <p14:creationId xmlns:p14="http://schemas.microsoft.com/office/powerpoint/2010/main" val="225525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fill="hold"/>
                                        <p:tgtEl>
                                          <p:spTgt spid="33"/>
                                        </p:tgtEl>
                                        <p:attrNameLst>
                                          <p:attrName>ppt_x</p:attrName>
                                        </p:attrNameLst>
                                      </p:cBhvr>
                                      <p:tavLst>
                                        <p:tav tm="0">
                                          <p:val>
                                            <p:strVal val="#ppt_x"/>
                                          </p:val>
                                        </p:tav>
                                        <p:tav tm="100000">
                                          <p:val>
                                            <p:strVal val="#ppt_x"/>
                                          </p:val>
                                        </p:tav>
                                      </p:tavLst>
                                    </p:anim>
                                    <p:anim calcmode="lin" valueType="num">
                                      <p:cBhvr additive="base">
                                        <p:cTn id="5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2400138" y="582537"/>
            <a:ext cx="6715954" cy="1325563"/>
          </a:xfrm>
        </p:spPr>
        <p:txBody>
          <a:bodyPr>
            <a:noAutofit/>
          </a:bodyPr>
          <a:lstStyle/>
          <a:p>
            <a:pPr lvl="0" algn="ctr"/>
            <a:r>
              <a:rPr lang="es-CO" sz="2800" b="1" dirty="0" smtClean="0">
                <a:solidFill>
                  <a:srgbClr val="159741"/>
                </a:solidFill>
                <a:latin typeface="Century Gothic" charset="0"/>
              </a:rPr>
              <a:t>Optimización de </a:t>
            </a:r>
            <a:r>
              <a:rPr lang="es-CO" sz="2800" b="1" dirty="0" err="1" smtClean="0">
                <a:solidFill>
                  <a:srgbClr val="159741"/>
                </a:solidFill>
                <a:latin typeface="Century Gothic" charset="0"/>
              </a:rPr>
              <a:t>Geoprocesos</a:t>
            </a:r>
            <a:r>
              <a:rPr lang="es-CO" sz="2800" b="1" dirty="0" smtClean="0">
                <a:solidFill>
                  <a:srgbClr val="159741"/>
                </a:solidFill>
                <a:latin typeface="Century Gothic" charset="0"/>
              </a:rPr>
              <a:t>: Buenas Prácticas</a:t>
            </a:r>
            <a:br>
              <a:rPr lang="es-CO" sz="2800" b="1" dirty="0" smtClean="0">
                <a:solidFill>
                  <a:srgbClr val="159741"/>
                </a:solidFill>
                <a:latin typeface="Century Gothic" charset="0"/>
              </a:rPr>
            </a:br>
            <a:endParaRPr lang="es-CO" sz="2800" b="1" dirty="0">
              <a:solidFill>
                <a:srgbClr val="159741"/>
              </a:solidFill>
              <a:latin typeface="Century Gothic" charset="0"/>
            </a:endParaRPr>
          </a:p>
        </p:txBody>
      </p:sp>
      <p:grpSp>
        <p:nvGrpSpPr>
          <p:cNvPr id="8" name="Grupo 7"/>
          <p:cNvGrpSpPr/>
          <p:nvPr/>
        </p:nvGrpSpPr>
        <p:grpSpPr>
          <a:xfrm>
            <a:off x="216350" y="770707"/>
            <a:ext cx="1713346" cy="1713346"/>
            <a:chOff x="5409901" y="897152"/>
            <a:chExt cx="1713346" cy="1713346"/>
          </a:xfrm>
          <a:solidFill>
            <a:srgbClr val="E6FA7F"/>
          </a:solidFill>
        </p:grpSpPr>
        <p:sp>
          <p:nvSpPr>
            <p:cNvPr id="9" name="Elipse 8"/>
            <p:cNvSpPr/>
            <p:nvPr/>
          </p:nvSpPr>
          <p:spPr>
            <a:xfrm>
              <a:off x="5409901" y="897152"/>
              <a:ext cx="1713346" cy="1713346"/>
            </a:xfrm>
            <a:prstGeom prst="ellipse">
              <a:avLst/>
            </a:prstGeom>
            <a:grpFill/>
          </p:spPr>
          <p:style>
            <a:lnRef idx="2">
              <a:schemeClr val="lt1">
                <a:hueOff val="0"/>
                <a:satOff val="0"/>
                <a:lumOff val="0"/>
                <a:alphaOff val="0"/>
              </a:schemeClr>
            </a:lnRef>
            <a:fillRef idx="1">
              <a:schemeClr val="accent4">
                <a:alpha val="50000"/>
                <a:hueOff val="2970198"/>
                <a:satOff val="-13705"/>
                <a:lumOff val="504"/>
                <a:alphaOff val="0"/>
              </a:schemeClr>
            </a:fillRef>
            <a:effectRef idx="0">
              <a:schemeClr val="accent4">
                <a:alpha val="50000"/>
                <a:hueOff val="2970198"/>
                <a:satOff val="-13705"/>
                <a:lumOff val="504"/>
                <a:alphaOff val="0"/>
              </a:schemeClr>
            </a:effectRef>
            <a:fontRef idx="minor">
              <a:schemeClr val="tx1"/>
            </a:fontRef>
          </p:style>
        </p:sp>
        <p:sp>
          <p:nvSpPr>
            <p:cNvPr id="10" name="Elipse 4"/>
            <p:cNvSpPr/>
            <p:nvPr/>
          </p:nvSpPr>
          <p:spPr>
            <a:xfrm>
              <a:off x="5660815" y="1148066"/>
              <a:ext cx="1211518" cy="1211518"/>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Buenas prácticas</a:t>
              </a:r>
              <a:endParaRPr lang="es-CO" sz="1200" b="1" dirty="0">
                <a:solidFill>
                  <a:prstClr val="black"/>
                </a:solidFill>
              </a:endParaRPr>
            </a:p>
          </p:txBody>
        </p:sp>
      </p:grpSp>
      <p:pic>
        <p:nvPicPr>
          <p:cNvPr id="11" name="Imagen 10"/>
          <p:cNvPicPr>
            <a:picLocks noChangeAspect="1"/>
          </p:cNvPicPr>
          <p:nvPr/>
        </p:nvPicPr>
        <p:blipFill>
          <a:blip r:embed="rId2"/>
          <a:stretch>
            <a:fillRect/>
          </a:stretch>
        </p:blipFill>
        <p:spPr>
          <a:xfrm>
            <a:off x="0" y="2612254"/>
            <a:ext cx="2096815" cy="1407296"/>
          </a:xfrm>
          <a:prstGeom prst="rect">
            <a:avLst/>
          </a:prstGeom>
        </p:spPr>
      </p:pic>
      <p:sp>
        <p:nvSpPr>
          <p:cNvPr id="12" name="Elipse 11"/>
          <p:cNvSpPr/>
          <p:nvPr/>
        </p:nvSpPr>
        <p:spPr>
          <a:xfrm>
            <a:off x="888475" y="2650354"/>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3" name="Forma libre 12"/>
          <p:cNvSpPr/>
          <p:nvPr/>
        </p:nvSpPr>
        <p:spPr>
          <a:xfrm>
            <a:off x="2644297" y="1513080"/>
            <a:ext cx="2186315" cy="4401367"/>
          </a:xfrm>
          <a:custGeom>
            <a:avLst/>
            <a:gdLst>
              <a:gd name="connsiteX0" fmla="*/ 0 w 2186315"/>
              <a:gd name="connsiteY0" fmla="*/ 218632 h 4401367"/>
              <a:gd name="connsiteX1" fmla="*/ 218632 w 2186315"/>
              <a:gd name="connsiteY1" fmla="*/ 0 h 4401367"/>
              <a:gd name="connsiteX2" fmla="*/ 1967684 w 2186315"/>
              <a:gd name="connsiteY2" fmla="*/ 0 h 4401367"/>
              <a:gd name="connsiteX3" fmla="*/ 2186316 w 2186315"/>
              <a:gd name="connsiteY3" fmla="*/ 218632 h 4401367"/>
              <a:gd name="connsiteX4" fmla="*/ 2186315 w 2186315"/>
              <a:gd name="connsiteY4" fmla="*/ 4182736 h 4401367"/>
              <a:gd name="connsiteX5" fmla="*/ 1967683 w 2186315"/>
              <a:gd name="connsiteY5" fmla="*/ 4401368 h 4401367"/>
              <a:gd name="connsiteX6" fmla="*/ 218632 w 2186315"/>
              <a:gd name="connsiteY6" fmla="*/ 4401367 h 4401367"/>
              <a:gd name="connsiteX7" fmla="*/ 0 w 2186315"/>
              <a:gd name="connsiteY7" fmla="*/ 4182735 h 4401367"/>
              <a:gd name="connsiteX8" fmla="*/ 0 w 2186315"/>
              <a:gd name="connsiteY8" fmla="*/ 218632 h 4401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6315" h="4401367">
                <a:moveTo>
                  <a:pt x="0" y="218632"/>
                </a:moveTo>
                <a:cubicBezTo>
                  <a:pt x="0" y="97885"/>
                  <a:pt x="97885" y="0"/>
                  <a:pt x="218632" y="0"/>
                </a:cubicBezTo>
                <a:lnTo>
                  <a:pt x="1967684" y="0"/>
                </a:lnTo>
                <a:cubicBezTo>
                  <a:pt x="2088431" y="0"/>
                  <a:pt x="2186316" y="97885"/>
                  <a:pt x="2186316" y="218632"/>
                </a:cubicBezTo>
                <a:cubicBezTo>
                  <a:pt x="2186316" y="1540000"/>
                  <a:pt x="2186315" y="2861368"/>
                  <a:pt x="2186315" y="4182736"/>
                </a:cubicBezTo>
                <a:cubicBezTo>
                  <a:pt x="2186315" y="4303483"/>
                  <a:pt x="2088430" y="4401368"/>
                  <a:pt x="1967683" y="4401368"/>
                </a:cubicBezTo>
                <a:lnTo>
                  <a:pt x="218632" y="4401367"/>
                </a:lnTo>
                <a:cubicBezTo>
                  <a:pt x="97885" y="4401367"/>
                  <a:pt x="0" y="4303482"/>
                  <a:pt x="0" y="4182735"/>
                </a:cubicBezTo>
                <a:lnTo>
                  <a:pt x="0" y="218632"/>
                </a:lnTo>
                <a:close/>
              </a:path>
            </a:pathLst>
          </a:cu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68580" tIns="68580" rIns="68580" bIns="3149537" numCol="1" spcCol="1270" anchor="ctr" anchorCtr="0">
            <a:noAutofit/>
          </a:bodyPr>
          <a:lstStyle/>
          <a:p>
            <a:pPr algn="ctr" defTabSz="800100">
              <a:lnSpc>
                <a:spcPct val="90000"/>
              </a:lnSpc>
              <a:spcBef>
                <a:spcPct val="0"/>
              </a:spcBef>
              <a:spcAft>
                <a:spcPct val="35000"/>
              </a:spcAft>
            </a:pPr>
            <a:r>
              <a:rPr lang="es-CO" b="1" dirty="0" smtClean="0">
                <a:solidFill>
                  <a:prstClr val="black">
                    <a:hueOff val="0"/>
                    <a:satOff val="0"/>
                    <a:lumOff val="0"/>
                    <a:alphaOff val="0"/>
                  </a:prstClr>
                </a:solidFill>
              </a:rPr>
              <a:t>Ajuste Inicial</a:t>
            </a:r>
            <a:endParaRPr lang="es-CO" b="1" dirty="0">
              <a:solidFill>
                <a:prstClr val="black">
                  <a:hueOff val="0"/>
                  <a:satOff val="0"/>
                  <a:lumOff val="0"/>
                  <a:alphaOff val="0"/>
                </a:prstClr>
              </a:solidFill>
            </a:endParaRPr>
          </a:p>
        </p:txBody>
      </p:sp>
      <p:sp>
        <p:nvSpPr>
          <p:cNvPr id="14" name="Forma libre 13"/>
          <p:cNvSpPr/>
          <p:nvPr/>
        </p:nvSpPr>
        <p:spPr>
          <a:xfrm>
            <a:off x="2862929" y="2833866"/>
            <a:ext cx="1749052" cy="864692"/>
          </a:xfrm>
          <a:custGeom>
            <a:avLst/>
            <a:gdLst>
              <a:gd name="connsiteX0" fmla="*/ 0 w 1749052"/>
              <a:gd name="connsiteY0" fmla="*/ 86469 h 864692"/>
              <a:gd name="connsiteX1" fmla="*/ 86469 w 1749052"/>
              <a:gd name="connsiteY1" fmla="*/ 0 h 864692"/>
              <a:gd name="connsiteX2" fmla="*/ 1662583 w 1749052"/>
              <a:gd name="connsiteY2" fmla="*/ 0 h 864692"/>
              <a:gd name="connsiteX3" fmla="*/ 1749052 w 1749052"/>
              <a:gd name="connsiteY3" fmla="*/ 86469 h 864692"/>
              <a:gd name="connsiteX4" fmla="*/ 1749052 w 1749052"/>
              <a:gd name="connsiteY4" fmla="*/ 778223 h 864692"/>
              <a:gd name="connsiteX5" fmla="*/ 1662583 w 1749052"/>
              <a:gd name="connsiteY5" fmla="*/ 864692 h 864692"/>
              <a:gd name="connsiteX6" fmla="*/ 86469 w 1749052"/>
              <a:gd name="connsiteY6" fmla="*/ 864692 h 864692"/>
              <a:gd name="connsiteX7" fmla="*/ 0 w 1749052"/>
              <a:gd name="connsiteY7" fmla="*/ 778223 h 864692"/>
              <a:gd name="connsiteX8" fmla="*/ 0 w 1749052"/>
              <a:gd name="connsiteY8" fmla="*/ 86469 h 86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052" h="864692">
                <a:moveTo>
                  <a:pt x="0" y="86469"/>
                </a:moveTo>
                <a:cubicBezTo>
                  <a:pt x="0" y="38713"/>
                  <a:pt x="38713" y="0"/>
                  <a:pt x="86469" y="0"/>
                </a:cubicBezTo>
                <a:lnTo>
                  <a:pt x="1662583" y="0"/>
                </a:lnTo>
                <a:cubicBezTo>
                  <a:pt x="1710339" y="0"/>
                  <a:pt x="1749052" y="38713"/>
                  <a:pt x="1749052" y="86469"/>
                </a:cubicBezTo>
                <a:lnTo>
                  <a:pt x="1749052" y="778223"/>
                </a:lnTo>
                <a:cubicBezTo>
                  <a:pt x="1749052" y="825979"/>
                  <a:pt x="1710339" y="864692"/>
                  <a:pt x="1662583" y="864692"/>
                </a:cubicBezTo>
                <a:lnTo>
                  <a:pt x="86469" y="864692"/>
                </a:lnTo>
                <a:cubicBezTo>
                  <a:pt x="38713" y="864692"/>
                  <a:pt x="0" y="825979"/>
                  <a:pt x="0" y="778223"/>
                </a:cubicBezTo>
                <a:lnTo>
                  <a:pt x="0" y="86469"/>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0726" tIns="44376" rIns="50726" bIns="44376" numCol="1" spcCol="1270" anchor="ctr" anchorCtr="0">
            <a:noAutofit/>
          </a:bodyPr>
          <a:lstStyle/>
          <a:p>
            <a:pPr algn="ctr" defTabSz="444500">
              <a:lnSpc>
                <a:spcPct val="90000"/>
              </a:lnSpc>
              <a:spcBef>
                <a:spcPct val="0"/>
              </a:spcBef>
              <a:spcAft>
                <a:spcPct val="35000"/>
              </a:spcAft>
            </a:pPr>
            <a:r>
              <a:rPr lang="es-CO" sz="1000" dirty="0" smtClean="0">
                <a:solidFill>
                  <a:prstClr val="white"/>
                </a:solidFill>
              </a:rPr>
              <a:t>Unificación de Sistemas de Coordenadas</a:t>
            </a:r>
            <a:endParaRPr lang="es-CO" sz="1000" dirty="0">
              <a:solidFill>
                <a:prstClr val="white"/>
              </a:solidFill>
            </a:endParaRPr>
          </a:p>
        </p:txBody>
      </p:sp>
      <p:sp>
        <p:nvSpPr>
          <p:cNvPr id="15" name="Forma libre 14"/>
          <p:cNvSpPr/>
          <p:nvPr/>
        </p:nvSpPr>
        <p:spPr>
          <a:xfrm>
            <a:off x="2862929" y="3831588"/>
            <a:ext cx="1749052" cy="864692"/>
          </a:xfrm>
          <a:custGeom>
            <a:avLst/>
            <a:gdLst>
              <a:gd name="connsiteX0" fmla="*/ 0 w 1749052"/>
              <a:gd name="connsiteY0" fmla="*/ 86469 h 864692"/>
              <a:gd name="connsiteX1" fmla="*/ 86469 w 1749052"/>
              <a:gd name="connsiteY1" fmla="*/ 0 h 864692"/>
              <a:gd name="connsiteX2" fmla="*/ 1662583 w 1749052"/>
              <a:gd name="connsiteY2" fmla="*/ 0 h 864692"/>
              <a:gd name="connsiteX3" fmla="*/ 1749052 w 1749052"/>
              <a:gd name="connsiteY3" fmla="*/ 86469 h 864692"/>
              <a:gd name="connsiteX4" fmla="*/ 1749052 w 1749052"/>
              <a:gd name="connsiteY4" fmla="*/ 778223 h 864692"/>
              <a:gd name="connsiteX5" fmla="*/ 1662583 w 1749052"/>
              <a:gd name="connsiteY5" fmla="*/ 864692 h 864692"/>
              <a:gd name="connsiteX6" fmla="*/ 86469 w 1749052"/>
              <a:gd name="connsiteY6" fmla="*/ 864692 h 864692"/>
              <a:gd name="connsiteX7" fmla="*/ 0 w 1749052"/>
              <a:gd name="connsiteY7" fmla="*/ 778223 h 864692"/>
              <a:gd name="connsiteX8" fmla="*/ 0 w 1749052"/>
              <a:gd name="connsiteY8" fmla="*/ 86469 h 86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052" h="864692">
                <a:moveTo>
                  <a:pt x="0" y="86469"/>
                </a:moveTo>
                <a:cubicBezTo>
                  <a:pt x="0" y="38713"/>
                  <a:pt x="38713" y="0"/>
                  <a:pt x="86469" y="0"/>
                </a:cubicBezTo>
                <a:lnTo>
                  <a:pt x="1662583" y="0"/>
                </a:lnTo>
                <a:cubicBezTo>
                  <a:pt x="1710339" y="0"/>
                  <a:pt x="1749052" y="38713"/>
                  <a:pt x="1749052" y="86469"/>
                </a:cubicBezTo>
                <a:lnTo>
                  <a:pt x="1749052" y="778223"/>
                </a:lnTo>
                <a:cubicBezTo>
                  <a:pt x="1749052" y="825979"/>
                  <a:pt x="1710339" y="864692"/>
                  <a:pt x="1662583" y="864692"/>
                </a:cubicBezTo>
                <a:lnTo>
                  <a:pt x="86469" y="864692"/>
                </a:lnTo>
                <a:cubicBezTo>
                  <a:pt x="38713" y="864692"/>
                  <a:pt x="0" y="825979"/>
                  <a:pt x="0" y="778223"/>
                </a:cubicBezTo>
                <a:lnTo>
                  <a:pt x="0" y="86469"/>
                </a:lnTo>
                <a:close/>
              </a:path>
            </a:pathLst>
          </a:custGeom>
        </p:spPr>
        <p:style>
          <a:lnRef idx="2">
            <a:schemeClr val="lt1">
              <a:hueOff val="0"/>
              <a:satOff val="0"/>
              <a:lumOff val="0"/>
              <a:alphaOff val="0"/>
            </a:schemeClr>
          </a:lnRef>
          <a:fillRef idx="1">
            <a:schemeClr val="accent5">
              <a:hueOff val="-919168"/>
              <a:satOff val="-1278"/>
              <a:lumOff val="-490"/>
              <a:alphaOff val="0"/>
            </a:schemeClr>
          </a:fillRef>
          <a:effectRef idx="0">
            <a:schemeClr val="accent5">
              <a:hueOff val="-919168"/>
              <a:satOff val="-1278"/>
              <a:lumOff val="-490"/>
              <a:alphaOff val="0"/>
            </a:schemeClr>
          </a:effectRef>
          <a:fontRef idx="minor">
            <a:schemeClr val="lt1"/>
          </a:fontRef>
        </p:style>
        <p:txBody>
          <a:bodyPr spcFirstLastPara="0" vert="horz" wrap="square" lIns="50726" tIns="44376" rIns="50726" bIns="44376" numCol="1" spcCol="1270" anchor="ctr" anchorCtr="0">
            <a:noAutofit/>
          </a:bodyPr>
          <a:lstStyle/>
          <a:p>
            <a:pPr algn="ctr" defTabSz="444500">
              <a:lnSpc>
                <a:spcPct val="90000"/>
              </a:lnSpc>
              <a:spcBef>
                <a:spcPct val="0"/>
              </a:spcBef>
              <a:spcAft>
                <a:spcPct val="35000"/>
              </a:spcAft>
            </a:pPr>
            <a:r>
              <a:rPr lang="es-CO" sz="1000" dirty="0" smtClean="0">
                <a:solidFill>
                  <a:prstClr val="white"/>
                </a:solidFill>
              </a:rPr>
              <a:t>Validación Topológica: Eliminar superposiciones</a:t>
            </a:r>
            <a:endParaRPr lang="es-CO" sz="1000" dirty="0">
              <a:solidFill>
                <a:prstClr val="white"/>
              </a:solidFill>
            </a:endParaRPr>
          </a:p>
        </p:txBody>
      </p:sp>
      <p:sp>
        <p:nvSpPr>
          <p:cNvPr id="16" name="Forma libre 15"/>
          <p:cNvSpPr/>
          <p:nvPr/>
        </p:nvSpPr>
        <p:spPr>
          <a:xfrm>
            <a:off x="2862929" y="4829310"/>
            <a:ext cx="1749052" cy="864692"/>
          </a:xfrm>
          <a:custGeom>
            <a:avLst/>
            <a:gdLst>
              <a:gd name="connsiteX0" fmla="*/ 0 w 1749052"/>
              <a:gd name="connsiteY0" fmla="*/ 86469 h 864692"/>
              <a:gd name="connsiteX1" fmla="*/ 86469 w 1749052"/>
              <a:gd name="connsiteY1" fmla="*/ 0 h 864692"/>
              <a:gd name="connsiteX2" fmla="*/ 1662583 w 1749052"/>
              <a:gd name="connsiteY2" fmla="*/ 0 h 864692"/>
              <a:gd name="connsiteX3" fmla="*/ 1749052 w 1749052"/>
              <a:gd name="connsiteY3" fmla="*/ 86469 h 864692"/>
              <a:gd name="connsiteX4" fmla="*/ 1749052 w 1749052"/>
              <a:gd name="connsiteY4" fmla="*/ 778223 h 864692"/>
              <a:gd name="connsiteX5" fmla="*/ 1662583 w 1749052"/>
              <a:gd name="connsiteY5" fmla="*/ 864692 h 864692"/>
              <a:gd name="connsiteX6" fmla="*/ 86469 w 1749052"/>
              <a:gd name="connsiteY6" fmla="*/ 864692 h 864692"/>
              <a:gd name="connsiteX7" fmla="*/ 0 w 1749052"/>
              <a:gd name="connsiteY7" fmla="*/ 778223 h 864692"/>
              <a:gd name="connsiteX8" fmla="*/ 0 w 1749052"/>
              <a:gd name="connsiteY8" fmla="*/ 86469 h 86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052" h="864692">
                <a:moveTo>
                  <a:pt x="0" y="86469"/>
                </a:moveTo>
                <a:cubicBezTo>
                  <a:pt x="0" y="38713"/>
                  <a:pt x="38713" y="0"/>
                  <a:pt x="86469" y="0"/>
                </a:cubicBezTo>
                <a:lnTo>
                  <a:pt x="1662583" y="0"/>
                </a:lnTo>
                <a:cubicBezTo>
                  <a:pt x="1710339" y="0"/>
                  <a:pt x="1749052" y="38713"/>
                  <a:pt x="1749052" y="86469"/>
                </a:cubicBezTo>
                <a:lnTo>
                  <a:pt x="1749052" y="778223"/>
                </a:lnTo>
                <a:cubicBezTo>
                  <a:pt x="1749052" y="825979"/>
                  <a:pt x="1710339" y="864692"/>
                  <a:pt x="1662583" y="864692"/>
                </a:cubicBezTo>
                <a:lnTo>
                  <a:pt x="86469" y="864692"/>
                </a:lnTo>
                <a:cubicBezTo>
                  <a:pt x="38713" y="864692"/>
                  <a:pt x="0" y="825979"/>
                  <a:pt x="0" y="778223"/>
                </a:cubicBezTo>
                <a:lnTo>
                  <a:pt x="0" y="86469"/>
                </a:lnTo>
                <a:close/>
              </a:path>
            </a:pathLst>
          </a:custGeom>
        </p:spPr>
        <p:style>
          <a:lnRef idx="2">
            <a:schemeClr val="lt1">
              <a:hueOff val="0"/>
              <a:satOff val="0"/>
              <a:lumOff val="0"/>
              <a:alphaOff val="0"/>
            </a:schemeClr>
          </a:lnRef>
          <a:fillRef idx="1">
            <a:schemeClr val="accent5">
              <a:hueOff val="-1838336"/>
              <a:satOff val="-2557"/>
              <a:lumOff val="-981"/>
              <a:alphaOff val="0"/>
            </a:schemeClr>
          </a:fillRef>
          <a:effectRef idx="0">
            <a:schemeClr val="accent5">
              <a:hueOff val="-1838336"/>
              <a:satOff val="-2557"/>
              <a:lumOff val="-981"/>
              <a:alphaOff val="0"/>
            </a:schemeClr>
          </a:effectRef>
          <a:fontRef idx="minor">
            <a:schemeClr val="lt1"/>
          </a:fontRef>
        </p:style>
        <p:txBody>
          <a:bodyPr spcFirstLastPara="0" vert="horz" wrap="square" lIns="50726" tIns="44376" rIns="50726" bIns="44376" numCol="1" spcCol="1270" anchor="ctr" anchorCtr="0">
            <a:noAutofit/>
          </a:bodyPr>
          <a:lstStyle/>
          <a:p>
            <a:pPr algn="ctr" defTabSz="444500">
              <a:lnSpc>
                <a:spcPct val="90000"/>
              </a:lnSpc>
              <a:spcBef>
                <a:spcPct val="0"/>
              </a:spcBef>
              <a:spcAft>
                <a:spcPct val="35000"/>
              </a:spcAft>
            </a:pPr>
            <a:r>
              <a:rPr lang="es-CO" sz="1000" dirty="0" smtClean="0">
                <a:solidFill>
                  <a:prstClr val="white"/>
                </a:solidFill>
              </a:rPr>
              <a:t>Eliminar representaciones y valores Z y M de las geometrías</a:t>
            </a:r>
            <a:endParaRPr lang="es-CO" sz="1000" dirty="0">
              <a:solidFill>
                <a:prstClr val="white"/>
              </a:solidFill>
            </a:endParaRPr>
          </a:p>
        </p:txBody>
      </p:sp>
      <p:sp>
        <p:nvSpPr>
          <p:cNvPr id="17" name="Forma libre 16"/>
          <p:cNvSpPr/>
          <p:nvPr/>
        </p:nvSpPr>
        <p:spPr>
          <a:xfrm>
            <a:off x="4994587" y="1513080"/>
            <a:ext cx="2186315" cy="4401367"/>
          </a:xfrm>
          <a:custGeom>
            <a:avLst/>
            <a:gdLst>
              <a:gd name="connsiteX0" fmla="*/ 0 w 2186315"/>
              <a:gd name="connsiteY0" fmla="*/ 218632 h 4401367"/>
              <a:gd name="connsiteX1" fmla="*/ 218632 w 2186315"/>
              <a:gd name="connsiteY1" fmla="*/ 0 h 4401367"/>
              <a:gd name="connsiteX2" fmla="*/ 1967684 w 2186315"/>
              <a:gd name="connsiteY2" fmla="*/ 0 h 4401367"/>
              <a:gd name="connsiteX3" fmla="*/ 2186316 w 2186315"/>
              <a:gd name="connsiteY3" fmla="*/ 218632 h 4401367"/>
              <a:gd name="connsiteX4" fmla="*/ 2186315 w 2186315"/>
              <a:gd name="connsiteY4" fmla="*/ 4182736 h 4401367"/>
              <a:gd name="connsiteX5" fmla="*/ 1967683 w 2186315"/>
              <a:gd name="connsiteY5" fmla="*/ 4401368 h 4401367"/>
              <a:gd name="connsiteX6" fmla="*/ 218632 w 2186315"/>
              <a:gd name="connsiteY6" fmla="*/ 4401367 h 4401367"/>
              <a:gd name="connsiteX7" fmla="*/ 0 w 2186315"/>
              <a:gd name="connsiteY7" fmla="*/ 4182735 h 4401367"/>
              <a:gd name="connsiteX8" fmla="*/ 0 w 2186315"/>
              <a:gd name="connsiteY8" fmla="*/ 218632 h 4401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6315" h="4401367">
                <a:moveTo>
                  <a:pt x="0" y="218632"/>
                </a:moveTo>
                <a:cubicBezTo>
                  <a:pt x="0" y="97885"/>
                  <a:pt x="97885" y="0"/>
                  <a:pt x="218632" y="0"/>
                </a:cubicBezTo>
                <a:lnTo>
                  <a:pt x="1967684" y="0"/>
                </a:lnTo>
                <a:cubicBezTo>
                  <a:pt x="2088431" y="0"/>
                  <a:pt x="2186316" y="97885"/>
                  <a:pt x="2186316" y="218632"/>
                </a:cubicBezTo>
                <a:cubicBezTo>
                  <a:pt x="2186316" y="1540000"/>
                  <a:pt x="2186315" y="2861368"/>
                  <a:pt x="2186315" y="4182736"/>
                </a:cubicBezTo>
                <a:cubicBezTo>
                  <a:pt x="2186315" y="4303483"/>
                  <a:pt x="2088430" y="4401368"/>
                  <a:pt x="1967683" y="4401368"/>
                </a:cubicBezTo>
                <a:lnTo>
                  <a:pt x="218632" y="4401367"/>
                </a:lnTo>
                <a:cubicBezTo>
                  <a:pt x="97885" y="4401367"/>
                  <a:pt x="0" y="4303482"/>
                  <a:pt x="0" y="4182735"/>
                </a:cubicBezTo>
                <a:lnTo>
                  <a:pt x="0" y="218632"/>
                </a:lnTo>
                <a:close/>
              </a:path>
            </a:pathLst>
          </a:cu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68580" tIns="68580" rIns="68580" bIns="3149537" numCol="1" spcCol="1270" anchor="ctr" anchorCtr="0">
            <a:noAutofit/>
          </a:bodyPr>
          <a:lstStyle/>
          <a:p>
            <a:pPr algn="ctr" defTabSz="800100">
              <a:lnSpc>
                <a:spcPct val="90000"/>
              </a:lnSpc>
              <a:spcBef>
                <a:spcPct val="0"/>
              </a:spcBef>
              <a:spcAft>
                <a:spcPct val="35000"/>
              </a:spcAft>
            </a:pPr>
            <a:r>
              <a:rPr lang="es-CO" b="1" dirty="0" smtClean="0">
                <a:solidFill>
                  <a:prstClr val="black">
                    <a:hueOff val="0"/>
                    <a:satOff val="0"/>
                    <a:lumOff val="0"/>
                    <a:alphaOff val="0"/>
                  </a:prstClr>
                </a:solidFill>
              </a:rPr>
              <a:t>Procesamiento</a:t>
            </a:r>
            <a:endParaRPr lang="es-CO" b="1" dirty="0">
              <a:solidFill>
                <a:prstClr val="black">
                  <a:hueOff val="0"/>
                  <a:satOff val="0"/>
                  <a:lumOff val="0"/>
                  <a:alphaOff val="0"/>
                </a:prstClr>
              </a:solidFill>
            </a:endParaRPr>
          </a:p>
        </p:txBody>
      </p:sp>
      <p:sp>
        <p:nvSpPr>
          <p:cNvPr id="18" name="Forma libre 17"/>
          <p:cNvSpPr/>
          <p:nvPr/>
        </p:nvSpPr>
        <p:spPr>
          <a:xfrm>
            <a:off x="5213219" y="2833866"/>
            <a:ext cx="1749052" cy="864692"/>
          </a:xfrm>
          <a:custGeom>
            <a:avLst/>
            <a:gdLst>
              <a:gd name="connsiteX0" fmla="*/ 0 w 1749052"/>
              <a:gd name="connsiteY0" fmla="*/ 86469 h 864692"/>
              <a:gd name="connsiteX1" fmla="*/ 86469 w 1749052"/>
              <a:gd name="connsiteY1" fmla="*/ 0 h 864692"/>
              <a:gd name="connsiteX2" fmla="*/ 1662583 w 1749052"/>
              <a:gd name="connsiteY2" fmla="*/ 0 h 864692"/>
              <a:gd name="connsiteX3" fmla="*/ 1749052 w 1749052"/>
              <a:gd name="connsiteY3" fmla="*/ 86469 h 864692"/>
              <a:gd name="connsiteX4" fmla="*/ 1749052 w 1749052"/>
              <a:gd name="connsiteY4" fmla="*/ 778223 h 864692"/>
              <a:gd name="connsiteX5" fmla="*/ 1662583 w 1749052"/>
              <a:gd name="connsiteY5" fmla="*/ 864692 h 864692"/>
              <a:gd name="connsiteX6" fmla="*/ 86469 w 1749052"/>
              <a:gd name="connsiteY6" fmla="*/ 864692 h 864692"/>
              <a:gd name="connsiteX7" fmla="*/ 0 w 1749052"/>
              <a:gd name="connsiteY7" fmla="*/ 778223 h 864692"/>
              <a:gd name="connsiteX8" fmla="*/ 0 w 1749052"/>
              <a:gd name="connsiteY8" fmla="*/ 86469 h 86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052" h="864692">
                <a:moveTo>
                  <a:pt x="0" y="86469"/>
                </a:moveTo>
                <a:cubicBezTo>
                  <a:pt x="0" y="38713"/>
                  <a:pt x="38713" y="0"/>
                  <a:pt x="86469" y="0"/>
                </a:cubicBezTo>
                <a:lnTo>
                  <a:pt x="1662583" y="0"/>
                </a:lnTo>
                <a:cubicBezTo>
                  <a:pt x="1710339" y="0"/>
                  <a:pt x="1749052" y="38713"/>
                  <a:pt x="1749052" y="86469"/>
                </a:cubicBezTo>
                <a:lnTo>
                  <a:pt x="1749052" y="778223"/>
                </a:lnTo>
                <a:cubicBezTo>
                  <a:pt x="1749052" y="825979"/>
                  <a:pt x="1710339" y="864692"/>
                  <a:pt x="1662583" y="864692"/>
                </a:cubicBezTo>
                <a:lnTo>
                  <a:pt x="86469" y="864692"/>
                </a:lnTo>
                <a:cubicBezTo>
                  <a:pt x="38713" y="864692"/>
                  <a:pt x="0" y="825979"/>
                  <a:pt x="0" y="778223"/>
                </a:cubicBezTo>
                <a:lnTo>
                  <a:pt x="0" y="86469"/>
                </a:lnTo>
                <a:close/>
              </a:path>
            </a:pathLst>
          </a:custGeom>
        </p:spPr>
        <p:style>
          <a:lnRef idx="2">
            <a:schemeClr val="lt1">
              <a:hueOff val="0"/>
              <a:satOff val="0"/>
              <a:lumOff val="0"/>
              <a:alphaOff val="0"/>
            </a:schemeClr>
          </a:lnRef>
          <a:fillRef idx="1">
            <a:schemeClr val="accent5">
              <a:hueOff val="-2757504"/>
              <a:satOff val="-3835"/>
              <a:lumOff val="-1471"/>
              <a:alphaOff val="0"/>
            </a:schemeClr>
          </a:fillRef>
          <a:effectRef idx="0">
            <a:schemeClr val="accent5">
              <a:hueOff val="-2757504"/>
              <a:satOff val="-3835"/>
              <a:lumOff val="-1471"/>
              <a:alphaOff val="0"/>
            </a:schemeClr>
          </a:effectRef>
          <a:fontRef idx="minor">
            <a:schemeClr val="lt1"/>
          </a:fontRef>
        </p:style>
        <p:txBody>
          <a:bodyPr spcFirstLastPara="0" vert="horz" wrap="square" lIns="50726" tIns="44376" rIns="50726" bIns="44376" numCol="1" spcCol="1270" anchor="ctr" anchorCtr="0">
            <a:noAutofit/>
          </a:bodyPr>
          <a:lstStyle/>
          <a:p>
            <a:pPr algn="ctr" defTabSz="444500">
              <a:lnSpc>
                <a:spcPct val="90000"/>
              </a:lnSpc>
              <a:spcBef>
                <a:spcPct val="0"/>
              </a:spcBef>
              <a:spcAft>
                <a:spcPct val="35000"/>
              </a:spcAft>
            </a:pPr>
            <a:r>
              <a:rPr lang="es-CO" sz="1000" dirty="0" smtClean="0">
                <a:solidFill>
                  <a:prstClr val="white"/>
                </a:solidFill>
              </a:rPr>
              <a:t>Evitar múltiples geometrías por registro. (</a:t>
            </a:r>
            <a:r>
              <a:rPr lang="es-CO" sz="1000" dirty="0" err="1" smtClean="0">
                <a:solidFill>
                  <a:prstClr val="white"/>
                </a:solidFill>
              </a:rPr>
              <a:t>Multipart</a:t>
            </a:r>
            <a:r>
              <a:rPr lang="es-CO" sz="1000" dirty="0" smtClean="0">
                <a:solidFill>
                  <a:prstClr val="white"/>
                </a:solidFill>
              </a:rPr>
              <a:t> to Single </a:t>
            </a:r>
            <a:r>
              <a:rPr lang="es-CO" sz="1000" dirty="0" err="1" smtClean="0">
                <a:solidFill>
                  <a:prstClr val="white"/>
                </a:solidFill>
              </a:rPr>
              <a:t>Part</a:t>
            </a:r>
            <a:r>
              <a:rPr lang="es-CO" sz="1000" dirty="0" smtClean="0">
                <a:solidFill>
                  <a:prstClr val="white"/>
                </a:solidFill>
              </a:rPr>
              <a:t>)</a:t>
            </a:r>
            <a:endParaRPr lang="es-CO" sz="1000" dirty="0">
              <a:solidFill>
                <a:prstClr val="white"/>
              </a:solidFill>
            </a:endParaRPr>
          </a:p>
        </p:txBody>
      </p:sp>
      <p:sp>
        <p:nvSpPr>
          <p:cNvPr id="19" name="Forma libre 18"/>
          <p:cNvSpPr/>
          <p:nvPr/>
        </p:nvSpPr>
        <p:spPr>
          <a:xfrm>
            <a:off x="5213219" y="3831588"/>
            <a:ext cx="1749052" cy="864692"/>
          </a:xfrm>
          <a:custGeom>
            <a:avLst/>
            <a:gdLst>
              <a:gd name="connsiteX0" fmla="*/ 0 w 1749052"/>
              <a:gd name="connsiteY0" fmla="*/ 86469 h 864692"/>
              <a:gd name="connsiteX1" fmla="*/ 86469 w 1749052"/>
              <a:gd name="connsiteY1" fmla="*/ 0 h 864692"/>
              <a:gd name="connsiteX2" fmla="*/ 1662583 w 1749052"/>
              <a:gd name="connsiteY2" fmla="*/ 0 h 864692"/>
              <a:gd name="connsiteX3" fmla="*/ 1749052 w 1749052"/>
              <a:gd name="connsiteY3" fmla="*/ 86469 h 864692"/>
              <a:gd name="connsiteX4" fmla="*/ 1749052 w 1749052"/>
              <a:gd name="connsiteY4" fmla="*/ 778223 h 864692"/>
              <a:gd name="connsiteX5" fmla="*/ 1662583 w 1749052"/>
              <a:gd name="connsiteY5" fmla="*/ 864692 h 864692"/>
              <a:gd name="connsiteX6" fmla="*/ 86469 w 1749052"/>
              <a:gd name="connsiteY6" fmla="*/ 864692 h 864692"/>
              <a:gd name="connsiteX7" fmla="*/ 0 w 1749052"/>
              <a:gd name="connsiteY7" fmla="*/ 778223 h 864692"/>
              <a:gd name="connsiteX8" fmla="*/ 0 w 1749052"/>
              <a:gd name="connsiteY8" fmla="*/ 86469 h 86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052" h="864692">
                <a:moveTo>
                  <a:pt x="0" y="86469"/>
                </a:moveTo>
                <a:cubicBezTo>
                  <a:pt x="0" y="38713"/>
                  <a:pt x="38713" y="0"/>
                  <a:pt x="86469" y="0"/>
                </a:cubicBezTo>
                <a:lnTo>
                  <a:pt x="1662583" y="0"/>
                </a:lnTo>
                <a:cubicBezTo>
                  <a:pt x="1710339" y="0"/>
                  <a:pt x="1749052" y="38713"/>
                  <a:pt x="1749052" y="86469"/>
                </a:cubicBezTo>
                <a:lnTo>
                  <a:pt x="1749052" y="778223"/>
                </a:lnTo>
                <a:cubicBezTo>
                  <a:pt x="1749052" y="825979"/>
                  <a:pt x="1710339" y="864692"/>
                  <a:pt x="1662583" y="864692"/>
                </a:cubicBezTo>
                <a:lnTo>
                  <a:pt x="86469" y="864692"/>
                </a:lnTo>
                <a:cubicBezTo>
                  <a:pt x="38713" y="864692"/>
                  <a:pt x="0" y="825979"/>
                  <a:pt x="0" y="778223"/>
                </a:cubicBezTo>
                <a:lnTo>
                  <a:pt x="0" y="86469"/>
                </a:lnTo>
                <a:close/>
              </a:path>
            </a:pathLst>
          </a:custGeom>
        </p:spPr>
        <p:style>
          <a:lnRef idx="2">
            <a:schemeClr val="lt1">
              <a:hueOff val="0"/>
              <a:satOff val="0"/>
              <a:lumOff val="0"/>
              <a:alphaOff val="0"/>
            </a:schemeClr>
          </a:lnRef>
          <a:fillRef idx="1">
            <a:schemeClr val="accent5">
              <a:hueOff val="-3676672"/>
              <a:satOff val="-5114"/>
              <a:lumOff val="-1961"/>
              <a:alphaOff val="0"/>
            </a:schemeClr>
          </a:fillRef>
          <a:effectRef idx="0">
            <a:schemeClr val="accent5">
              <a:hueOff val="-3676672"/>
              <a:satOff val="-5114"/>
              <a:lumOff val="-1961"/>
              <a:alphaOff val="0"/>
            </a:schemeClr>
          </a:effectRef>
          <a:fontRef idx="minor">
            <a:schemeClr val="lt1"/>
          </a:fontRef>
        </p:style>
        <p:txBody>
          <a:bodyPr spcFirstLastPara="0" vert="horz" wrap="square" lIns="50726" tIns="44376" rIns="50726" bIns="44376" numCol="1" spcCol="1270" anchor="ctr" anchorCtr="0">
            <a:noAutofit/>
          </a:bodyPr>
          <a:lstStyle/>
          <a:p>
            <a:pPr algn="ctr" defTabSz="444500">
              <a:lnSpc>
                <a:spcPct val="90000"/>
              </a:lnSpc>
              <a:spcBef>
                <a:spcPct val="0"/>
              </a:spcBef>
              <a:spcAft>
                <a:spcPct val="35000"/>
              </a:spcAft>
            </a:pPr>
            <a:r>
              <a:rPr lang="es-CO" sz="1000" dirty="0" smtClean="0">
                <a:solidFill>
                  <a:prstClr val="white"/>
                </a:solidFill>
              </a:rPr>
              <a:t>Simplificar polígonos grandes y complejos. (Dice)</a:t>
            </a:r>
            <a:endParaRPr lang="es-CO" sz="1000" dirty="0">
              <a:solidFill>
                <a:prstClr val="white"/>
              </a:solidFill>
            </a:endParaRPr>
          </a:p>
        </p:txBody>
      </p:sp>
      <p:sp>
        <p:nvSpPr>
          <p:cNvPr id="20" name="Forma libre 19"/>
          <p:cNvSpPr/>
          <p:nvPr/>
        </p:nvSpPr>
        <p:spPr>
          <a:xfrm>
            <a:off x="5213219" y="4829310"/>
            <a:ext cx="1749052" cy="864692"/>
          </a:xfrm>
          <a:custGeom>
            <a:avLst/>
            <a:gdLst>
              <a:gd name="connsiteX0" fmla="*/ 0 w 1749052"/>
              <a:gd name="connsiteY0" fmla="*/ 86469 h 864692"/>
              <a:gd name="connsiteX1" fmla="*/ 86469 w 1749052"/>
              <a:gd name="connsiteY1" fmla="*/ 0 h 864692"/>
              <a:gd name="connsiteX2" fmla="*/ 1662583 w 1749052"/>
              <a:gd name="connsiteY2" fmla="*/ 0 h 864692"/>
              <a:gd name="connsiteX3" fmla="*/ 1749052 w 1749052"/>
              <a:gd name="connsiteY3" fmla="*/ 86469 h 864692"/>
              <a:gd name="connsiteX4" fmla="*/ 1749052 w 1749052"/>
              <a:gd name="connsiteY4" fmla="*/ 778223 h 864692"/>
              <a:gd name="connsiteX5" fmla="*/ 1662583 w 1749052"/>
              <a:gd name="connsiteY5" fmla="*/ 864692 h 864692"/>
              <a:gd name="connsiteX6" fmla="*/ 86469 w 1749052"/>
              <a:gd name="connsiteY6" fmla="*/ 864692 h 864692"/>
              <a:gd name="connsiteX7" fmla="*/ 0 w 1749052"/>
              <a:gd name="connsiteY7" fmla="*/ 778223 h 864692"/>
              <a:gd name="connsiteX8" fmla="*/ 0 w 1749052"/>
              <a:gd name="connsiteY8" fmla="*/ 86469 h 86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052" h="864692">
                <a:moveTo>
                  <a:pt x="0" y="86469"/>
                </a:moveTo>
                <a:cubicBezTo>
                  <a:pt x="0" y="38713"/>
                  <a:pt x="38713" y="0"/>
                  <a:pt x="86469" y="0"/>
                </a:cubicBezTo>
                <a:lnTo>
                  <a:pt x="1662583" y="0"/>
                </a:lnTo>
                <a:cubicBezTo>
                  <a:pt x="1710339" y="0"/>
                  <a:pt x="1749052" y="38713"/>
                  <a:pt x="1749052" y="86469"/>
                </a:cubicBezTo>
                <a:lnTo>
                  <a:pt x="1749052" y="778223"/>
                </a:lnTo>
                <a:cubicBezTo>
                  <a:pt x="1749052" y="825979"/>
                  <a:pt x="1710339" y="864692"/>
                  <a:pt x="1662583" y="864692"/>
                </a:cubicBezTo>
                <a:lnTo>
                  <a:pt x="86469" y="864692"/>
                </a:lnTo>
                <a:cubicBezTo>
                  <a:pt x="38713" y="864692"/>
                  <a:pt x="0" y="825979"/>
                  <a:pt x="0" y="778223"/>
                </a:cubicBezTo>
                <a:lnTo>
                  <a:pt x="0" y="86469"/>
                </a:lnTo>
                <a:close/>
              </a:path>
            </a:pathLst>
          </a:custGeom>
        </p:spPr>
        <p:style>
          <a:lnRef idx="2">
            <a:schemeClr val="lt1">
              <a:hueOff val="0"/>
              <a:satOff val="0"/>
              <a:lumOff val="0"/>
              <a:alphaOff val="0"/>
            </a:schemeClr>
          </a:lnRef>
          <a:fillRef idx="1">
            <a:schemeClr val="accent5">
              <a:hueOff val="-4595840"/>
              <a:satOff val="-6392"/>
              <a:lumOff val="-2451"/>
              <a:alphaOff val="0"/>
            </a:schemeClr>
          </a:fillRef>
          <a:effectRef idx="0">
            <a:schemeClr val="accent5">
              <a:hueOff val="-4595840"/>
              <a:satOff val="-6392"/>
              <a:lumOff val="-2451"/>
              <a:alphaOff val="0"/>
            </a:schemeClr>
          </a:effectRef>
          <a:fontRef idx="minor">
            <a:schemeClr val="lt1"/>
          </a:fontRef>
        </p:style>
        <p:txBody>
          <a:bodyPr spcFirstLastPara="0" vert="horz" wrap="square" lIns="50726" tIns="44376" rIns="50726" bIns="44376" numCol="1" spcCol="1270" anchor="ctr" anchorCtr="0">
            <a:noAutofit/>
          </a:bodyPr>
          <a:lstStyle/>
          <a:p>
            <a:pPr algn="ctr" defTabSz="444500">
              <a:lnSpc>
                <a:spcPct val="90000"/>
              </a:lnSpc>
              <a:spcBef>
                <a:spcPct val="0"/>
              </a:spcBef>
              <a:spcAft>
                <a:spcPct val="35000"/>
              </a:spcAft>
            </a:pPr>
            <a:r>
              <a:rPr lang="es-CO" sz="1000" dirty="0" smtClean="0">
                <a:solidFill>
                  <a:prstClr val="white"/>
                </a:solidFill>
              </a:rPr>
              <a:t>Después de operaciones de superposición. </a:t>
            </a:r>
          </a:p>
          <a:p>
            <a:pPr algn="ctr" defTabSz="444500">
              <a:lnSpc>
                <a:spcPct val="90000"/>
              </a:lnSpc>
              <a:spcBef>
                <a:spcPct val="0"/>
              </a:spcBef>
              <a:spcAft>
                <a:spcPct val="35000"/>
              </a:spcAft>
            </a:pPr>
            <a:r>
              <a:rPr lang="es-CO" sz="1000" dirty="0" smtClean="0">
                <a:solidFill>
                  <a:prstClr val="white"/>
                </a:solidFill>
              </a:rPr>
              <a:t>(</a:t>
            </a:r>
            <a:r>
              <a:rPr lang="es-CO" sz="1000" dirty="0" err="1" smtClean="0">
                <a:solidFill>
                  <a:prstClr val="white"/>
                </a:solidFill>
              </a:rPr>
              <a:t>Repair</a:t>
            </a:r>
            <a:r>
              <a:rPr lang="es-CO" sz="1000" dirty="0" smtClean="0">
                <a:solidFill>
                  <a:prstClr val="white"/>
                </a:solidFill>
              </a:rPr>
              <a:t> </a:t>
            </a:r>
            <a:r>
              <a:rPr lang="es-CO" sz="1000" dirty="0" err="1" smtClean="0">
                <a:solidFill>
                  <a:prstClr val="white"/>
                </a:solidFill>
              </a:rPr>
              <a:t>Geometry</a:t>
            </a:r>
            <a:r>
              <a:rPr lang="es-CO" sz="1000" dirty="0" smtClean="0">
                <a:solidFill>
                  <a:prstClr val="white"/>
                </a:solidFill>
              </a:rPr>
              <a:t>)</a:t>
            </a:r>
            <a:endParaRPr lang="es-CO" sz="1000" dirty="0">
              <a:solidFill>
                <a:prstClr val="white"/>
              </a:solidFill>
            </a:endParaRPr>
          </a:p>
        </p:txBody>
      </p:sp>
      <p:sp>
        <p:nvSpPr>
          <p:cNvPr id="21" name="Forma libre 20"/>
          <p:cNvSpPr/>
          <p:nvPr/>
        </p:nvSpPr>
        <p:spPr>
          <a:xfrm>
            <a:off x="7345718" y="1513080"/>
            <a:ext cx="2186315" cy="4401367"/>
          </a:xfrm>
          <a:custGeom>
            <a:avLst/>
            <a:gdLst>
              <a:gd name="connsiteX0" fmla="*/ 0 w 2186315"/>
              <a:gd name="connsiteY0" fmla="*/ 218632 h 4401367"/>
              <a:gd name="connsiteX1" fmla="*/ 218632 w 2186315"/>
              <a:gd name="connsiteY1" fmla="*/ 0 h 4401367"/>
              <a:gd name="connsiteX2" fmla="*/ 1967684 w 2186315"/>
              <a:gd name="connsiteY2" fmla="*/ 0 h 4401367"/>
              <a:gd name="connsiteX3" fmla="*/ 2186316 w 2186315"/>
              <a:gd name="connsiteY3" fmla="*/ 218632 h 4401367"/>
              <a:gd name="connsiteX4" fmla="*/ 2186315 w 2186315"/>
              <a:gd name="connsiteY4" fmla="*/ 4182736 h 4401367"/>
              <a:gd name="connsiteX5" fmla="*/ 1967683 w 2186315"/>
              <a:gd name="connsiteY5" fmla="*/ 4401368 h 4401367"/>
              <a:gd name="connsiteX6" fmla="*/ 218632 w 2186315"/>
              <a:gd name="connsiteY6" fmla="*/ 4401367 h 4401367"/>
              <a:gd name="connsiteX7" fmla="*/ 0 w 2186315"/>
              <a:gd name="connsiteY7" fmla="*/ 4182735 h 4401367"/>
              <a:gd name="connsiteX8" fmla="*/ 0 w 2186315"/>
              <a:gd name="connsiteY8" fmla="*/ 218632 h 4401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6315" h="4401367">
                <a:moveTo>
                  <a:pt x="0" y="218632"/>
                </a:moveTo>
                <a:cubicBezTo>
                  <a:pt x="0" y="97885"/>
                  <a:pt x="97885" y="0"/>
                  <a:pt x="218632" y="0"/>
                </a:cubicBezTo>
                <a:lnTo>
                  <a:pt x="1967684" y="0"/>
                </a:lnTo>
                <a:cubicBezTo>
                  <a:pt x="2088431" y="0"/>
                  <a:pt x="2186316" y="97885"/>
                  <a:pt x="2186316" y="218632"/>
                </a:cubicBezTo>
                <a:cubicBezTo>
                  <a:pt x="2186316" y="1540000"/>
                  <a:pt x="2186315" y="2861368"/>
                  <a:pt x="2186315" y="4182736"/>
                </a:cubicBezTo>
                <a:cubicBezTo>
                  <a:pt x="2186315" y="4303483"/>
                  <a:pt x="2088430" y="4401368"/>
                  <a:pt x="1967683" y="4401368"/>
                </a:cubicBezTo>
                <a:lnTo>
                  <a:pt x="218632" y="4401367"/>
                </a:lnTo>
                <a:cubicBezTo>
                  <a:pt x="97885" y="4401367"/>
                  <a:pt x="0" y="4303482"/>
                  <a:pt x="0" y="4182735"/>
                </a:cubicBezTo>
                <a:lnTo>
                  <a:pt x="0" y="218632"/>
                </a:lnTo>
                <a:close/>
              </a:path>
            </a:pathLst>
          </a:cu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68580" tIns="68580" rIns="68580" bIns="3149537" numCol="1" spcCol="1270" anchor="ctr" anchorCtr="0">
            <a:noAutofit/>
          </a:bodyPr>
          <a:lstStyle/>
          <a:p>
            <a:pPr algn="ctr" defTabSz="800100">
              <a:lnSpc>
                <a:spcPct val="90000"/>
              </a:lnSpc>
              <a:spcBef>
                <a:spcPct val="0"/>
              </a:spcBef>
              <a:spcAft>
                <a:spcPct val="35000"/>
              </a:spcAft>
            </a:pPr>
            <a:r>
              <a:rPr lang="es-CO" b="1" dirty="0" smtClean="0">
                <a:solidFill>
                  <a:prstClr val="black">
                    <a:hueOff val="0"/>
                    <a:satOff val="0"/>
                    <a:lumOff val="0"/>
                    <a:alphaOff val="0"/>
                  </a:prstClr>
                </a:solidFill>
              </a:rPr>
              <a:t>Almacenamiento</a:t>
            </a:r>
            <a:endParaRPr lang="es-CO" b="1" dirty="0">
              <a:solidFill>
                <a:prstClr val="black">
                  <a:hueOff val="0"/>
                  <a:satOff val="0"/>
                  <a:lumOff val="0"/>
                  <a:alphaOff val="0"/>
                </a:prstClr>
              </a:solidFill>
            </a:endParaRPr>
          </a:p>
        </p:txBody>
      </p:sp>
      <p:sp>
        <p:nvSpPr>
          <p:cNvPr id="22" name="Forma libre 21"/>
          <p:cNvSpPr/>
          <p:nvPr/>
        </p:nvSpPr>
        <p:spPr>
          <a:xfrm>
            <a:off x="7563508" y="2833866"/>
            <a:ext cx="1749052" cy="864692"/>
          </a:xfrm>
          <a:custGeom>
            <a:avLst/>
            <a:gdLst>
              <a:gd name="connsiteX0" fmla="*/ 0 w 1749052"/>
              <a:gd name="connsiteY0" fmla="*/ 86469 h 864692"/>
              <a:gd name="connsiteX1" fmla="*/ 86469 w 1749052"/>
              <a:gd name="connsiteY1" fmla="*/ 0 h 864692"/>
              <a:gd name="connsiteX2" fmla="*/ 1662583 w 1749052"/>
              <a:gd name="connsiteY2" fmla="*/ 0 h 864692"/>
              <a:gd name="connsiteX3" fmla="*/ 1749052 w 1749052"/>
              <a:gd name="connsiteY3" fmla="*/ 86469 h 864692"/>
              <a:gd name="connsiteX4" fmla="*/ 1749052 w 1749052"/>
              <a:gd name="connsiteY4" fmla="*/ 778223 h 864692"/>
              <a:gd name="connsiteX5" fmla="*/ 1662583 w 1749052"/>
              <a:gd name="connsiteY5" fmla="*/ 864692 h 864692"/>
              <a:gd name="connsiteX6" fmla="*/ 86469 w 1749052"/>
              <a:gd name="connsiteY6" fmla="*/ 864692 h 864692"/>
              <a:gd name="connsiteX7" fmla="*/ 0 w 1749052"/>
              <a:gd name="connsiteY7" fmla="*/ 778223 h 864692"/>
              <a:gd name="connsiteX8" fmla="*/ 0 w 1749052"/>
              <a:gd name="connsiteY8" fmla="*/ 86469 h 86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052" h="864692">
                <a:moveTo>
                  <a:pt x="0" y="86469"/>
                </a:moveTo>
                <a:cubicBezTo>
                  <a:pt x="0" y="38713"/>
                  <a:pt x="38713" y="0"/>
                  <a:pt x="86469" y="0"/>
                </a:cubicBezTo>
                <a:lnTo>
                  <a:pt x="1662583" y="0"/>
                </a:lnTo>
                <a:cubicBezTo>
                  <a:pt x="1710339" y="0"/>
                  <a:pt x="1749052" y="38713"/>
                  <a:pt x="1749052" y="86469"/>
                </a:cubicBezTo>
                <a:lnTo>
                  <a:pt x="1749052" y="778223"/>
                </a:lnTo>
                <a:cubicBezTo>
                  <a:pt x="1749052" y="825979"/>
                  <a:pt x="1710339" y="864692"/>
                  <a:pt x="1662583" y="864692"/>
                </a:cubicBezTo>
                <a:lnTo>
                  <a:pt x="86469" y="864692"/>
                </a:lnTo>
                <a:cubicBezTo>
                  <a:pt x="38713" y="864692"/>
                  <a:pt x="0" y="825979"/>
                  <a:pt x="0" y="778223"/>
                </a:cubicBezTo>
                <a:lnTo>
                  <a:pt x="0" y="86469"/>
                </a:lnTo>
                <a:close/>
              </a:path>
            </a:pathLst>
          </a:custGeom>
        </p:spPr>
        <p:style>
          <a:lnRef idx="2">
            <a:schemeClr val="lt1">
              <a:hueOff val="0"/>
              <a:satOff val="0"/>
              <a:lumOff val="0"/>
              <a:alphaOff val="0"/>
            </a:schemeClr>
          </a:lnRef>
          <a:fillRef idx="1">
            <a:schemeClr val="accent5">
              <a:hueOff val="-5515009"/>
              <a:satOff val="-7671"/>
              <a:lumOff val="-2942"/>
              <a:alphaOff val="0"/>
            </a:schemeClr>
          </a:fillRef>
          <a:effectRef idx="0">
            <a:schemeClr val="accent5">
              <a:hueOff val="-5515009"/>
              <a:satOff val="-7671"/>
              <a:lumOff val="-2942"/>
              <a:alphaOff val="0"/>
            </a:schemeClr>
          </a:effectRef>
          <a:fontRef idx="minor">
            <a:schemeClr val="lt1"/>
          </a:fontRef>
        </p:style>
        <p:txBody>
          <a:bodyPr spcFirstLastPara="0" vert="horz" wrap="square" lIns="50726" tIns="44376" rIns="50726" bIns="44376" numCol="1" spcCol="1270" anchor="ctr" anchorCtr="0">
            <a:noAutofit/>
          </a:bodyPr>
          <a:lstStyle/>
          <a:p>
            <a:pPr algn="ctr" defTabSz="444500">
              <a:lnSpc>
                <a:spcPct val="90000"/>
              </a:lnSpc>
              <a:spcBef>
                <a:spcPct val="0"/>
              </a:spcBef>
              <a:spcAft>
                <a:spcPct val="35000"/>
              </a:spcAft>
            </a:pPr>
            <a:r>
              <a:rPr lang="es-CO" sz="1000" dirty="0" smtClean="0">
                <a:solidFill>
                  <a:prstClr val="white"/>
                </a:solidFill>
              </a:rPr>
              <a:t>Al guardar las capas y rutas de salida deben ser cortas sin acentos, espacios y Ñ</a:t>
            </a:r>
            <a:endParaRPr lang="es-CO" sz="1000" dirty="0">
              <a:solidFill>
                <a:prstClr val="white"/>
              </a:solidFill>
            </a:endParaRPr>
          </a:p>
        </p:txBody>
      </p:sp>
      <p:sp>
        <p:nvSpPr>
          <p:cNvPr id="23" name="Forma libre 22"/>
          <p:cNvSpPr/>
          <p:nvPr/>
        </p:nvSpPr>
        <p:spPr>
          <a:xfrm>
            <a:off x="7563508" y="3831588"/>
            <a:ext cx="1749052" cy="864692"/>
          </a:xfrm>
          <a:custGeom>
            <a:avLst/>
            <a:gdLst>
              <a:gd name="connsiteX0" fmla="*/ 0 w 1749052"/>
              <a:gd name="connsiteY0" fmla="*/ 86469 h 864692"/>
              <a:gd name="connsiteX1" fmla="*/ 86469 w 1749052"/>
              <a:gd name="connsiteY1" fmla="*/ 0 h 864692"/>
              <a:gd name="connsiteX2" fmla="*/ 1662583 w 1749052"/>
              <a:gd name="connsiteY2" fmla="*/ 0 h 864692"/>
              <a:gd name="connsiteX3" fmla="*/ 1749052 w 1749052"/>
              <a:gd name="connsiteY3" fmla="*/ 86469 h 864692"/>
              <a:gd name="connsiteX4" fmla="*/ 1749052 w 1749052"/>
              <a:gd name="connsiteY4" fmla="*/ 778223 h 864692"/>
              <a:gd name="connsiteX5" fmla="*/ 1662583 w 1749052"/>
              <a:gd name="connsiteY5" fmla="*/ 864692 h 864692"/>
              <a:gd name="connsiteX6" fmla="*/ 86469 w 1749052"/>
              <a:gd name="connsiteY6" fmla="*/ 864692 h 864692"/>
              <a:gd name="connsiteX7" fmla="*/ 0 w 1749052"/>
              <a:gd name="connsiteY7" fmla="*/ 778223 h 864692"/>
              <a:gd name="connsiteX8" fmla="*/ 0 w 1749052"/>
              <a:gd name="connsiteY8" fmla="*/ 86469 h 86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052" h="864692">
                <a:moveTo>
                  <a:pt x="0" y="86469"/>
                </a:moveTo>
                <a:cubicBezTo>
                  <a:pt x="0" y="38713"/>
                  <a:pt x="38713" y="0"/>
                  <a:pt x="86469" y="0"/>
                </a:cubicBezTo>
                <a:lnTo>
                  <a:pt x="1662583" y="0"/>
                </a:lnTo>
                <a:cubicBezTo>
                  <a:pt x="1710339" y="0"/>
                  <a:pt x="1749052" y="38713"/>
                  <a:pt x="1749052" y="86469"/>
                </a:cubicBezTo>
                <a:lnTo>
                  <a:pt x="1749052" y="778223"/>
                </a:lnTo>
                <a:cubicBezTo>
                  <a:pt x="1749052" y="825979"/>
                  <a:pt x="1710339" y="864692"/>
                  <a:pt x="1662583" y="864692"/>
                </a:cubicBezTo>
                <a:lnTo>
                  <a:pt x="86469" y="864692"/>
                </a:lnTo>
                <a:cubicBezTo>
                  <a:pt x="38713" y="864692"/>
                  <a:pt x="0" y="825979"/>
                  <a:pt x="0" y="778223"/>
                </a:cubicBezTo>
                <a:lnTo>
                  <a:pt x="0" y="86469"/>
                </a:lnTo>
                <a:close/>
              </a:path>
            </a:pathLst>
          </a:custGeom>
        </p:spPr>
        <p:style>
          <a:lnRef idx="2">
            <a:schemeClr val="lt1">
              <a:hueOff val="0"/>
              <a:satOff val="0"/>
              <a:lumOff val="0"/>
              <a:alphaOff val="0"/>
            </a:schemeClr>
          </a:lnRef>
          <a:fillRef idx="1">
            <a:schemeClr val="accent5">
              <a:hueOff val="-6434176"/>
              <a:satOff val="-8949"/>
              <a:lumOff val="-3432"/>
              <a:alphaOff val="0"/>
            </a:schemeClr>
          </a:fillRef>
          <a:effectRef idx="0">
            <a:schemeClr val="accent5">
              <a:hueOff val="-6434176"/>
              <a:satOff val="-8949"/>
              <a:lumOff val="-3432"/>
              <a:alphaOff val="0"/>
            </a:schemeClr>
          </a:effectRef>
          <a:fontRef idx="minor">
            <a:schemeClr val="lt1"/>
          </a:fontRef>
        </p:style>
        <p:txBody>
          <a:bodyPr spcFirstLastPara="0" vert="horz" wrap="square" lIns="50726" tIns="44376" rIns="50726" bIns="44376" numCol="1" spcCol="1270" anchor="ctr" anchorCtr="0">
            <a:noAutofit/>
          </a:bodyPr>
          <a:lstStyle/>
          <a:p>
            <a:pPr algn="ctr" defTabSz="444500">
              <a:lnSpc>
                <a:spcPct val="90000"/>
              </a:lnSpc>
              <a:spcBef>
                <a:spcPct val="0"/>
              </a:spcBef>
              <a:spcAft>
                <a:spcPct val="35000"/>
              </a:spcAft>
            </a:pPr>
            <a:r>
              <a:rPr lang="es-CO" sz="1000" dirty="0" smtClean="0">
                <a:solidFill>
                  <a:prstClr val="white"/>
                </a:solidFill>
              </a:rPr>
              <a:t>Se recomienda fraccionar los modelos grandes y hacer respaldos de los mismos</a:t>
            </a:r>
            <a:endParaRPr lang="es-CO" sz="1000" dirty="0">
              <a:solidFill>
                <a:prstClr val="white"/>
              </a:solidFill>
            </a:endParaRPr>
          </a:p>
        </p:txBody>
      </p:sp>
      <p:sp>
        <p:nvSpPr>
          <p:cNvPr id="24" name="Forma libre 23"/>
          <p:cNvSpPr/>
          <p:nvPr/>
        </p:nvSpPr>
        <p:spPr>
          <a:xfrm>
            <a:off x="7563508" y="4829310"/>
            <a:ext cx="1749052" cy="864692"/>
          </a:xfrm>
          <a:custGeom>
            <a:avLst/>
            <a:gdLst>
              <a:gd name="connsiteX0" fmla="*/ 0 w 1749052"/>
              <a:gd name="connsiteY0" fmla="*/ 86469 h 864692"/>
              <a:gd name="connsiteX1" fmla="*/ 86469 w 1749052"/>
              <a:gd name="connsiteY1" fmla="*/ 0 h 864692"/>
              <a:gd name="connsiteX2" fmla="*/ 1662583 w 1749052"/>
              <a:gd name="connsiteY2" fmla="*/ 0 h 864692"/>
              <a:gd name="connsiteX3" fmla="*/ 1749052 w 1749052"/>
              <a:gd name="connsiteY3" fmla="*/ 86469 h 864692"/>
              <a:gd name="connsiteX4" fmla="*/ 1749052 w 1749052"/>
              <a:gd name="connsiteY4" fmla="*/ 778223 h 864692"/>
              <a:gd name="connsiteX5" fmla="*/ 1662583 w 1749052"/>
              <a:gd name="connsiteY5" fmla="*/ 864692 h 864692"/>
              <a:gd name="connsiteX6" fmla="*/ 86469 w 1749052"/>
              <a:gd name="connsiteY6" fmla="*/ 864692 h 864692"/>
              <a:gd name="connsiteX7" fmla="*/ 0 w 1749052"/>
              <a:gd name="connsiteY7" fmla="*/ 778223 h 864692"/>
              <a:gd name="connsiteX8" fmla="*/ 0 w 1749052"/>
              <a:gd name="connsiteY8" fmla="*/ 86469 h 86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052" h="864692">
                <a:moveTo>
                  <a:pt x="0" y="86469"/>
                </a:moveTo>
                <a:cubicBezTo>
                  <a:pt x="0" y="38713"/>
                  <a:pt x="38713" y="0"/>
                  <a:pt x="86469" y="0"/>
                </a:cubicBezTo>
                <a:lnTo>
                  <a:pt x="1662583" y="0"/>
                </a:lnTo>
                <a:cubicBezTo>
                  <a:pt x="1710339" y="0"/>
                  <a:pt x="1749052" y="38713"/>
                  <a:pt x="1749052" y="86469"/>
                </a:cubicBezTo>
                <a:lnTo>
                  <a:pt x="1749052" y="778223"/>
                </a:lnTo>
                <a:cubicBezTo>
                  <a:pt x="1749052" y="825979"/>
                  <a:pt x="1710339" y="864692"/>
                  <a:pt x="1662583" y="864692"/>
                </a:cubicBezTo>
                <a:lnTo>
                  <a:pt x="86469" y="864692"/>
                </a:lnTo>
                <a:cubicBezTo>
                  <a:pt x="38713" y="864692"/>
                  <a:pt x="0" y="825979"/>
                  <a:pt x="0" y="778223"/>
                </a:cubicBezTo>
                <a:lnTo>
                  <a:pt x="0" y="86469"/>
                </a:lnTo>
                <a:close/>
              </a:path>
            </a:pathLst>
          </a:custGeom>
        </p:spPr>
        <p:style>
          <a:lnRef idx="2">
            <a:schemeClr val="lt1">
              <a:hueOff val="0"/>
              <a:satOff val="0"/>
              <a:lumOff val="0"/>
              <a:alphaOff val="0"/>
            </a:schemeClr>
          </a:lnRef>
          <a:fillRef idx="1">
            <a:schemeClr val="accent5">
              <a:hueOff val="-7353344"/>
              <a:satOff val="-10228"/>
              <a:lumOff val="-3922"/>
              <a:alphaOff val="0"/>
            </a:schemeClr>
          </a:fillRef>
          <a:effectRef idx="0">
            <a:schemeClr val="accent5">
              <a:hueOff val="-7353344"/>
              <a:satOff val="-10228"/>
              <a:lumOff val="-3922"/>
              <a:alphaOff val="0"/>
            </a:schemeClr>
          </a:effectRef>
          <a:fontRef idx="minor">
            <a:schemeClr val="lt1"/>
          </a:fontRef>
        </p:style>
        <p:txBody>
          <a:bodyPr spcFirstLastPara="0" vert="horz" wrap="square" lIns="50726" tIns="44376" rIns="50726" bIns="44376" numCol="1" spcCol="1270" anchor="ctr" anchorCtr="0">
            <a:noAutofit/>
          </a:bodyPr>
          <a:lstStyle/>
          <a:p>
            <a:pPr algn="ctr" defTabSz="444500">
              <a:lnSpc>
                <a:spcPct val="90000"/>
              </a:lnSpc>
              <a:spcBef>
                <a:spcPct val="0"/>
              </a:spcBef>
              <a:spcAft>
                <a:spcPct val="35000"/>
              </a:spcAft>
            </a:pPr>
            <a:r>
              <a:rPr lang="es-CO" sz="1000" dirty="0" smtClean="0">
                <a:solidFill>
                  <a:prstClr val="white"/>
                </a:solidFill>
              </a:rPr>
              <a:t>Al trabajar con Variables se recomienda estandarizar nombres y emplear diccionarios de datos</a:t>
            </a:r>
            <a:endParaRPr lang="es-CO" sz="1000" dirty="0">
              <a:solidFill>
                <a:prstClr val="white"/>
              </a:solidFill>
            </a:endParaRPr>
          </a:p>
        </p:txBody>
      </p:sp>
      <p:grpSp>
        <p:nvGrpSpPr>
          <p:cNvPr id="25" name="Grupo 24"/>
          <p:cNvGrpSpPr/>
          <p:nvPr/>
        </p:nvGrpSpPr>
        <p:grpSpPr>
          <a:xfrm>
            <a:off x="7508637" y="3171195"/>
            <a:ext cx="4376424" cy="2185478"/>
            <a:chOff x="2991983" y="-1871948"/>
            <a:chExt cx="5219700" cy="2510819"/>
          </a:xfrm>
        </p:grpSpPr>
        <p:pic>
          <p:nvPicPr>
            <p:cNvPr id="26" name="Imagen 25"/>
            <p:cNvPicPr>
              <a:picLocks noChangeAspect="1"/>
            </p:cNvPicPr>
            <p:nvPr/>
          </p:nvPicPr>
          <p:blipFill>
            <a:blip r:embed="rId3"/>
            <a:stretch>
              <a:fillRect/>
            </a:stretch>
          </p:blipFill>
          <p:spPr>
            <a:xfrm>
              <a:off x="2991983" y="-1871948"/>
              <a:ext cx="5219700" cy="2000250"/>
            </a:xfrm>
            <a:prstGeom prst="rect">
              <a:avLst/>
            </a:prstGeom>
          </p:spPr>
        </p:pic>
        <p:sp>
          <p:nvSpPr>
            <p:cNvPr id="27" name="CuadroTexto 26"/>
            <p:cNvSpPr txBox="1"/>
            <p:nvPr/>
          </p:nvSpPr>
          <p:spPr>
            <a:xfrm>
              <a:off x="3850067" y="319287"/>
              <a:ext cx="1103086" cy="319584"/>
            </a:xfrm>
            <a:prstGeom prst="rect">
              <a:avLst/>
            </a:prstGeom>
            <a:noFill/>
          </p:spPr>
          <p:txBody>
            <a:bodyPr wrap="square" rtlCol="0">
              <a:spAutoFit/>
            </a:bodyPr>
            <a:lstStyle/>
            <a:p>
              <a:r>
                <a:rPr lang="es-CO" sz="1400" b="1" dirty="0" smtClean="0">
                  <a:solidFill>
                    <a:srgbClr val="FF0000"/>
                  </a:solidFill>
                </a:rPr>
                <a:t>Normal</a:t>
              </a:r>
              <a:endParaRPr lang="es-CO" sz="1400" b="1" dirty="0">
                <a:solidFill>
                  <a:srgbClr val="FF0000"/>
                </a:solidFill>
              </a:endParaRPr>
            </a:p>
          </p:txBody>
        </p:sp>
        <p:sp>
          <p:nvSpPr>
            <p:cNvPr id="28" name="CuadroTexto 27"/>
            <p:cNvSpPr txBox="1"/>
            <p:nvPr/>
          </p:nvSpPr>
          <p:spPr>
            <a:xfrm>
              <a:off x="6266454" y="319287"/>
              <a:ext cx="1308764" cy="319584"/>
            </a:xfrm>
            <a:prstGeom prst="rect">
              <a:avLst/>
            </a:prstGeom>
            <a:noFill/>
          </p:spPr>
          <p:txBody>
            <a:bodyPr wrap="square" rtlCol="0">
              <a:spAutoFit/>
            </a:bodyPr>
            <a:lstStyle/>
            <a:p>
              <a:r>
                <a:rPr lang="es-CO" sz="1400" b="1" dirty="0" smtClean="0">
                  <a:solidFill>
                    <a:srgbClr val="009B35"/>
                  </a:solidFill>
                </a:rPr>
                <a:t>Con Dice</a:t>
              </a:r>
              <a:endParaRPr lang="es-CO" sz="1400" b="1" dirty="0">
                <a:solidFill>
                  <a:srgbClr val="009B35"/>
                </a:solidFill>
              </a:endParaRPr>
            </a:p>
          </p:txBody>
        </p:sp>
      </p:grpSp>
      <p:pic>
        <p:nvPicPr>
          <p:cNvPr id="29" name="Imagen 28"/>
          <p:cNvPicPr>
            <a:picLocks noChangeAspect="1"/>
          </p:cNvPicPr>
          <p:nvPr/>
        </p:nvPicPr>
        <p:blipFill>
          <a:blip r:embed="rId4"/>
          <a:stretch>
            <a:fillRect/>
          </a:stretch>
        </p:blipFill>
        <p:spPr>
          <a:xfrm>
            <a:off x="7290851" y="1398868"/>
            <a:ext cx="4191000" cy="2219325"/>
          </a:xfrm>
          <a:prstGeom prst="rect">
            <a:avLst/>
          </a:prstGeom>
        </p:spPr>
      </p:pic>
      <p:grpSp>
        <p:nvGrpSpPr>
          <p:cNvPr id="30" name="Grupo 29"/>
          <p:cNvGrpSpPr/>
          <p:nvPr/>
        </p:nvGrpSpPr>
        <p:grpSpPr>
          <a:xfrm>
            <a:off x="7290851" y="4634675"/>
            <a:ext cx="4338583" cy="1346287"/>
            <a:chOff x="5171899" y="-1586665"/>
            <a:chExt cx="4767942" cy="1560347"/>
          </a:xfrm>
        </p:grpSpPr>
        <p:grpSp>
          <p:nvGrpSpPr>
            <p:cNvPr id="31" name="Grupo 30"/>
            <p:cNvGrpSpPr/>
            <p:nvPr/>
          </p:nvGrpSpPr>
          <p:grpSpPr>
            <a:xfrm>
              <a:off x="7733670" y="-1586665"/>
              <a:ext cx="2206171" cy="1524000"/>
              <a:chOff x="6520558" y="-1813889"/>
              <a:chExt cx="2206171" cy="1524000"/>
            </a:xfrm>
          </p:grpSpPr>
          <p:sp>
            <p:nvSpPr>
              <p:cNvPr id="36" name="Forma libre 35"/>
              <p:cNvSpPr/>
              <p:nvPr/>
            </p:nvSpPr>
            <p:spPr>
              <a:xfrm>
                <a:off x="7231758" y="-1799374"/>
                <a:ext cx="667712" cy="1509485"/>
              </a:xfrm>
              <a:custGeom>
                <a:avLst/>
                <a:gdLst>
                  <a:gd name="connsiteX0" fmla="*/ 0 w 667712"/>
                  <a:gd name="connsiteY0" fmla="*/ 0 h 1509485"/>
                  <a:gd name="connsiteX1" fmla="*/ 551542 w 667712"/>
                  <a:gd name="connsiteY1" fmla="*/ 711200 h 1509485"/>
                  <a:gd name="connsiteX2" fmla="*/ 566057 w 667712"/>
                  <a:gd name="connsiteY2" fmla="*/ 827314 h 1509485"/>
                  <a:gd name="connsiteX3" fmla="*/ 580571 w 667712"/>
                  <a:gd name="connsiteY3" fmla="*/ 1277257 h 1509485"/>
                  <a:gd name="connsiteX4" fmla="*/ 595085 w 667712"/>
                  <a:gd name="connsiteY4" fmla="*/ 1320800 h 1509485"/>
                  <a:gd name="connsiteX5" fmla="*/ 624114 w 667712"/>
                  <a:gd name="connsiteY5" fmla="*/ 1451428 h 1509485"/>
                  <a:gd name="connsiteX6" fmla="*/ 667657 w 667712"/>
                  <a:gd name="connsiteY6" fmla="*/ 1509485 h 150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712" h="1509485">
                    <a:moveTo>
                      <a:pt x="0" y="0"/>
                    </a:moveTo>
                    <a:cubicBezTo>
                      <a:pt x="183847" y="237067"/>
                      <a:pt x="382136" y="463607"/>
                      <a:pt x="551542" y="711200"/>
                    </a:cubicBezTo>
                    <a:cubicBezTo>
                      <a:pt x="573568" y="743392"/>
                      <a:pt x="564059" y="788359"/>
                      <a:pt x="566057" y="827314"/>
                    </a:cubicBezTo>
                    <a:cubicBezTo>
                      <a:pt x="573742" y="977176"/>
                      <a:pt x="571759" y="1127457"/>
                      <a:pt x="580571" y="1277257"/>
                    </a:cubicBezTo>
                    <a:cubicBezTo>
                      <a:pt x="581469" y="1292530"/>
                      <a:pt x="591766" y="1305865"/>
                      <a:pt x="595085" y="1320800"/>
                    </a:cubicBezTo>
                    <a:cubicBezTo>
                      <a:pt x="597719" y="1332651"/>
                      <a:pt x="607779" y="1426925"/>
                      <a:pt x="624114" y="1451428"/>
                    </a:cubicBezTo>
                    <a:cubicBezTo>
                      <a:pt x="671078" y="1521874"/>
                      <a:pt x="667657" y="1468910"/>
                      <a:pt x="667657" y="1509485"/>
                    </a:cubicBezTo>
                  </a:path>
                </a:pathLst>
              </a:custGeom>
              <a:no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
            <p:nvSpPr>
              <p:cNvPr id="37" name="Forma libre 36"/>
              <p:cNvSpPr/>
              <p:nvPr/>
            </p:nvSpPr>
            <p:spPr>
              <a:xfrm>
                <a:off x="7783300" y="-1813889"/>
                <a:ext cx="943429" cy="769257"/>
              </a:xfrm>
              <a:custGeom>
                <a:avLst/>
                <a:gdLst>
                  <a:gd name="connsiteX0" fmla="*/ 0 w 943429"/>
                  <a:gd name="connsiteY0" fmla="*/ 769257 h 769257"/>
                  <a:gd name="connsiteX1" fmla="*/ 261258 w 943429"/>
                  <a:gd name="connsiteY1" fmla="*/ 348343 h 769257"/>
                  <a:gd name="connsiteX2" fmla="*/ 304800 w 943429"/>
                  <a:gd name="connsiteY2" fmla="*/ 333829 h 769257"/>
                  <a:gd name="connsiteX3" fmla="*/ 420915 w 943429"/>
                  <a:gd name="connsiteY3" fmla="*/ 275772 h 769257"/>
                  <a:gd name="connsiteX4" fmla="*/ 508000 w 943429"/>
                  <a:gd name="connsiteY4" fmla="*/ 246743 h 769257"/>
                  <a:gd name="connsiteX5" fmla="*/ 595086 w 943429"/>
                  <a:gd name="connsiteY5" fmla="*/ 203200 h 769257"/>
                  <a:gd name="connsiteX6" fmla="*/ 638629 w 943429"/>
                  <a:gd name="connsiteY6" fmla="*/ 174172 h 769257"/>
                  <a:gd name="connsiteX7" fmla="*/ 682172 w 943429"/>
                  <a:gd name="connsiteY7" fmla="*/ 159657 h 769257"/>
                  <a:gd name="connsiteX8" fmla="*/ 769258 w 943429"/>
                  <a:gd name="connsiteY8" fmla="*/ 101600 h 769257"/>
                  <a:gd name="connsiteX9" fmla="*/ 827315 w 943429"/>
                  <a:gd name="connsiteY9" fmla="*/ 72572 h 769257"/>
                  <a:gd name="connsiteX10" fmla="*/ 870858 w 943429"/>
                  <a:gd name="connsiteY10" fmla="*/ 43543 h 769257"/>
                  <a:gd name="connsiteX11" fmla="*/ 943429 w 943429"/>
                  <a:gd name="connsiteY11" fmla="*/ 0 h 76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3429" h="769257">
                    <a:moveTo>
                      <a:pt x="0" y="769257"/>
                    </a:moveTo>
                    <a:cubicBezTo>
                      <a:pt x="87086" y="628952"/>
                      <a:pt x="166560" y="483626"/>
                      <a:pt x="261258" y="348343"/>
                    </a:cubicBezTo>
                    <a:cubicBezTo>
                      <a:pt x="270031" y="335809"/>
                      <a:pt x="290872" y="340160"/>
                      <a:pt x="304800" y="333829"/>
                    </a:cubicBezTo>
                    <a:cubicBezTo>
                      <a:pt x="344195" y="315922"/>
                      <a:pt x="379862" y="289457"/>
                      <a:pt x="420915" y="275772"/>
                    </a:cubicBezTo>
                    <a:cubicBezTo>
                      <a:pt x="449943" y="266096"/>
                      <a:pt x="482540" y="263716"/>
                      <a:pt x="508000" y="246743"/>
                    </a:cubicBezTo>
                    <a:cubicBezTo>
                      <a:pt x="632787" y="163553"/>
                      <a:pt x="474903" y="263292"/>
                      <a:pt x="595086" y="203200"/>
                    </a:cubicBezTo>
                    <a:cubicBezTo>
                      <a:pt x="610688" y="195399"/>
                      <a:pt x="623027" y="181973"/>
                      <a:pt x="638629" y="174172"/>
                    </a:cubicBezTo>
                    <a:cubicBezTo>
                      <a:pt x="652313" y="167330"/>
                      <a:pt x="668798" y="167087"/>
                      <a:pt x="682172" y="159657"/>
                    </a:cubicBezTo>
                    <a:cubicBezTo>
                      <a:pt x="712670" y="142714"/>
                      <a:pt x="738053" y="117202"/>
                      <a:pt x="769258" y="101600"/>
                    </a:cubicBezTo>
                    <a:cubicBezTo>
                      <a:pt x="788610" y="91924"/>
                      <a:pt x="808529" y="83307"/>
                      <a:pt x="827315" y="72572"/>
                    </a:cubicBezTo>
                    <a:cubicBezTo>
                      <a:pt x="842461" y="63917"/>
                      <a:pt x="855256" y="51344"/>
                      <a:pt x="870858" y="43543"/>
                    </a:cubicBezTo>
                    <a:cubicBezTo>
                      <a:pt x="946224" y="5859"/>
                      <a:pt x="886728" y="56701"/>
                      <a:pt x="943429"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
            <p:nvSpPr>
              <p:cNvPr id="38" name="Forma libre 37"/>
              <p:cNvSpPr/>
              <p:nvPr/>
            </p:nvSpPr>
            <p:spPr>
              <a:xfrm>
                <a:off x="6520558" y="-1509089"/>
                <a:ext cx="1277257" cy="435429"/>
              </a:xfrm>
              <a:custGeom>
                <a:avLst/>
                <a:gdLst>
                  <a:gd name="connsiteX0" fmla="*/ 1277257 w 1277257"/>
                  <a:gd name="connsiteY0" fmla="*/ 435429 h 435429"/>
                  <a:gd name="connsiteX1" fmla="*/ 856342 w 1277257"/>
                  <a:gd name="connsiteY1" fmla="*/ 406400 h 435429"/>
                  <a:gd name="connsiteX2" fmla="*/ 754742 w 1277257"/>
                  <a:gd name="connsiteY2" fmla="*/ 377372 h 435429"/>
                  <a:gd name="connsiteX3" fmla="*/ 653142 w 1277257"/>
                  <a:gd name="connsiteY3" fmla="*/ 348343 h 435429"/>
                  <a:gd name="connsiteX4" fmla="*/ 551542 w 1277257"/>
                  <a:gd name="connsiteY4" fmla="*/ 319315 h 435429"/>
                  <a:gd name="connsiteX5" fmla="*/ 478971 w 1277257"/>
                  <a:gd name="connsiteY5" fmla="*/ 290286 h 435429"/>
                  <a:gd name="connsiteX6" fmla="*/ 406400 w 1277257"/>
                  <a:gd name="connsiteY6" fmla="*/ 275772 h 435429"/>
                  <a:gd name="connsiteX7" fmla="*/ 348342 w 1277257"/>
                  <a:gd name="connsiteY7" fmla="*/ 261257 h 435429"/>
                  <a:gd name="connsiteX8" fmla="*/ 261257 w 1277257"/>
                  <a:gd name="connsiteY8" fmla="*/ 217715 h 435429"/>
                  <a:gd name="connsiteX9" fmla="*/ 101600 w 1277257"/>
                  <a:gd name="connsiteY9" fmla="*/ 130629 h 435429"/>
                  <a:gd name="connsiteX10" fmla="*/ 43542 w 1277257"/>
                  <a:gd name="connsiteY10" fmla="*/ 43543 h 435429"/>
                  <a:gd name="connsiteX11" fmla="*/ 0 w 1277257"/>
                  <a:gd name="connsiteY11"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7257" h="435429">
                    <a:moveTo>
                      <a:pt x="1277257" y="435429"/>
                    </a:moveTo>
                    <a:cubicBezTo>
                      <a:pt x="1072745" y="426537"/>
                      <a:pt x="1011358" y="437404"/>
                      <a:pt x="856342" y="406400"/>
                    </a:cubicBezTo>
                    <a:cubicBezTo>
                      <a:pt x="792745" y="393680"/>
                      <a:pt x="810074" y="393972"/>
                      <a:pt x="754742" y="377372"/>
                    </a:cubicBezTo>
                    <a:cubicBezTo>
                      <a:pt x="721006" y="367251"/>
                      <a:pt x="687123" y="357611"/>
                      <a:pt x="653142" y="348343"/>
                    </a:cubicBezTo>
                    <a:cubicBezTo>
                      <a:pt x="597228" y="333094"/>
                      <a:pt x="600982" y="337855"/>
                      <a:pt x="551542" y="319315"/>
                    </a:cubicBezTo>
                    <a:cubicBezTo>
                      <a:pt x="527147" y="310167"/>
                      <a:pt x="503926" y="297773"/>
                      <a:pt x="478971" y="290286"/>
                    </a:cubicBezTo>
                    <a:cubicBezTo>
                      <a:pt x="455342" y="283197"/>
                      <a:pt x="430482" y="281124"/>
                      <a:pt x="406400" y="275772"/>
                    </a:cubicBezTo>
                    <a:cubicBezTo>
                      <a:pt x="386927" y="271445"/>
                      <a:pt x="367695" y="266095"/>
                      <a:pt x="348342" y="261257"/>
                    </a:cubicBezTo>
                    <a:cubicBezTo>
                      <a:pt x="252917" y="197640"/>
                      <a:pt x="355689" y="260639"/>
                      <a:pt x="261257" y="217715"/>
                    </a:cubicBezTo>
                    <a:cubicBezTo>
                      <a:pt x="157767" y="170674"/>
                      <a:pt x="169769" y="176075"/>
                      <a:pt x="101600" y="130629"/>
                    </a:cubicBezTo>
                    <a:cubicBezTo>
                      <a:pt x="82247" y="101600"/>
                      <a:pt x="68211" y="68213"/>
                      <a:pt x="43542" y="43543"/>
                    </a:cubicBezTo>
                    <a:lnTo>
                      <a:pt x="0" y="0"/>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grpSp>
        <p:grpSp>
          <p:nvGrpSpPr>
            <p:cNvPr id="32" name="Grupo 31"/>
            <p:cNvGrpSpPr/>
            <p:nvPr/>
          </p:nvGrpSpPr>
          <p:grpSpPr>
            <a:xfrm>
              <a:off x="5171899" y="-1550318"/>
              <a:ext cx="2206171" cy="1524000"/>
              <a:chOff x="-275771" y="-2119086"/>
              <a:chExt cx="2206171" cy="1524000"/>
            </a:xfrm>
          </p:grpSpPr>
          <p:sp>
            <p:nvSpPr>
              <p:cNvPr id="33" name="Forma libre 32"/>
              <p:cNvSpPr/>
              <p:nvPr/>
            </p:nvSpPr>
            <p:spPr>
              <a:xfrm>
                <a:off x="435429" y="-2104571"/>
                <a:ext cx="667712" cy="1509485"/>
              </a:xfrm>
              <a:custGeom>
                <a:avLst/>
                <a:gdLst>
                  <a:gd name="connsiteX0" fmla="*/ 0 w 667712"/>
                  <a:gd name="connsiteY0" fmla="*/ 0 h 1509485"/>
                  <a:gd name="connsiteX1" fmla="*/ 551542 w 667712"/>
                  <a:gd name="connsiteY1" fmla="*/ 711200 h 1509485"/>
                  <a:gd name="connsiteX2" fmla="*/ 566057 w 667712"/>
                  <a:gd name="connsiteY2" fmla="*/ 827314 h 1509485"/>
                  <a:gd name="connsiteX3" fmla="*/ 580571 w 667712"/>
                  <a:gd name="connsiteY3" fmla="*/ 1277257 h 1509485"/>
                  <a:gd name="connsiteX4" fmla="*/ 595085 w 667712"/>
                  <a:gd name="connsiteY4" fmla="*/ 1320800 h 1509485"/>
                  <a:gd name="connsiteX5" fmla="*/ 624114 w 667712"/>
                  <a:gd name="connsiteY5" fmla="*/ 1451428 h 1509485"/>
                  <a:gd name="connsiteX6" fmla="*/ 667657 w 667712"/>
                  <a:gd name="connsiteY6" fmla="*/ 1509485 h 150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712" h="1509485">
                    <a:moveTo>
                      <a:pt x="0" y="0"/>
                    </a:moveTo>
                    <a:cubicBezTo>
                      <a:pt x="183847" y="237067"/>
                      <a:pt x="382136" y="463607"/>
                      <a:pt x="551542" y="711200"/>
                    </a:cubicBezTo>
                    <a:cubicBezTo>
                      <a:pt x="573568" y="743392"/>
                      <a:pt x="564059" y="788359"/>
                      <a:pt x="566057" y="827314"/>
                    </a:cubicBezTo>
                    <a:cubicBezTo>
                      <a:pt x="573742" y="977176"/>
                      <a:pt x="571759" y="1127457"/>
                      <a:pt x="580571" y="1277257"/>
                    </a:cubicBezTo>
                    <a:cubicBezTo>
                      <a:pt x="581469" y="1292530"/>
                      <a:pt x="591766" y="1305865"/>
                      <a:pt x="595085" y="1320800"/>
                    </a:cubicBezTo>
                    <a:cubicBezTo>
                      <a:pt x="597719" y="1332651"/>
                      <a:pt x="607779" y="1426925"/>
                      <a:pt x="624114" y="1451428"/>
                    </a:cubicBezTo>
                    <a:cubicBezTo>
                      <a:pt x="671078" y="1521874"/>
                      <a:pt x="667657" y="1468910"/>
                      <a:pt x="667657" y="15094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
            <p:nvSpPr>
              <p:cNvPr id="34" name="Forma libre 33"/>
              <p:cNvSpPr/>
              <p:nvPr/>
            </p:nvSpPr>
            <p:spPr>
              <a:xfrm>
                <a:off x="986971" y="-2119086"/>
                <a:ext cx="943429" cy="769257"/>
              </a:xfrm>
              <a:custGeom>
                <a:avLst/>
                <a:gdLst>
                  <a:gd name="connsiteX0" fmla="*/ 0 w 943429"/>
                  <a:gd name="connsiteY0" fmla="*/ 769257 h 769257"/>
                  <a:gd name="connsiteX1" fmla="*/ 261258 w 943429"/>
                  <a:gd name="connsiteY1" fmla="*/ 348343 h 769257"/>
                  <a:gd name="connsiteX2" fmla="*/ 304800 w 943429"/>
                  <a:gd name="connsiteY2" fmla="*/ 333829 h 769257"/>
                  <a:gd name="connsiteX3" fmla="*/ 420915 w 943429"/>
                  <a:gd name="connsiteY3" fmla="*/ 275772 h 769257"/>
                  <a:gd name="connsiteX4" fmla="*/ 508000 w 943429"/>
                  <a:gd name="connsiteY4" fmla="*/ 246743 h 769257"/>
                  <a:gd name="connsiteX5" fmla="*/ 595086 w 943429"/>
                  <a:gd name="connsiteY5" fmla="*/ 203200 h 769257"/>
                  <a:gd name="connsiteX6" fmla="*/ 638629 w 943429"/>
                  <a:gd name="connsiteY6" fmla="*/ 174172 h 769257"/>
                  <a:gd name="connsiteX7" fmla="*/ 682172 w 943429"/>
                  <a:gd name="connsiteY7" fmla="*/ 159657 h 769257"/>
                  <a:gd name="connsiteX8" fmla="*/ 769258 w 943429"/>
                  <a:gd name="connsiteY8" fmla="*/ 101600 h 769257"/>
                  <a:gd name="connsiteX9" fmla="*/ 827315 w 943429"/>
                  <a:gd name="connsiteY9" fmla="*/ 72572 h 769257"/>
                  <a:gd name="connsiteX10" fmla="*/ 870858 w 943429"/>
                  <a:gd name="connsiteY10" fmla="*/ 43543 h 769257"/>
                  <a:gd name="connsiteX11" fmla="*/ 943429 w 943429"/>
                  <a:gd name="connsiteY11" fmla="*/ 0 h 76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3429" h="769257">
                    <a:moveTo>
                      <a:pt x="0" y="769257"/>
                    </a:moveTo>
                    <a:cubicBezTo>
                      <a:pt x="87086" y="628952"/>
                      <a:pt x="166560" y="483626"/>
                      <a:pt x="261258" y="348343"/>
                    </a:cubicBezTo>
                    <a:cubicBezTo>
                      <a:pt x="270031" y="335809"/>
                      <a:pt x="290872" y="340160"/>
                      <a:pt x="304800" y="333829"/>
                    </a:cubicBezTo>
                    <a:cubicBezTo>
                      <a:pt x="344195" y="315922"/>
                      <a:pt x="379862" y="289457"/>
                      <a:pt x="420915" y="275772"/>
                    </a:cubicBezTo>
                    <a:cubicBezTo>
                      <a:pt x="449943" y="266096"/>
                      <a:pt x="482540" y="263716"/>
                      <a:pt x="508000" y="246743"/>
                    </a:cubicBezTo>
                    <a:cubicBezTo>
                      <a:pt x="632787" y="163553"/>
                      <a:pt x="474903" y="263292"/>
                      <a:pt x="595086" y="203200"/>
                    </a:cubicBezTo>
                    <a:cubicBezTo>
                      <a:pt x="610688" y="195399"/>
                      <a:pt x="623027" y="181973"/>
                      <a:pt x="638629" y="174172"/>
                    </a:cubicBezTo>
                    <a:cubicBezTo>
                      <a:pt x="652313" y="167330"/>
                      <a:pt x="668798" y="167087"/>
                      <a:pt x="682172" y="159657"/>
                    </a:cubicBezTo>
                    <a:cubicBezTo>
                      <a:pt x="712670" y="142714"/>
                      <a:pt x="738053" y="117202"/>
                      <a:pt x="769258" y="101600"/>
                    </a:cubicBezTo>
                    <a:cubicBezTo>
                      <a:pt x="788610" y="91924"/>
                      <a:pt x="808529" y="83307"/>
                      <a:pt x="827315" y="72572"/>
                    </a:cubicBezTo>
                    <a:cubicBezTo>
                      <a:pt x="842461" y="63917"/>
                      <a:pt x="855256" y="51344"/>
                      <a:pt x="870858" y="43543"/>
                    </a:cubicBezTo>
                    <a:cubicBezTo>
                      <a:pt x="946224" y="5859"/>
                      <a:pt x="886728" y="56701"/>
                      <a:pt x="94342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
            <p:nvSpPr>
              <p:cNvPr id="35" name="Forma libre 34"/>
              <p:cNvSpPr/>
              <p:nvPr/>
            </p:nvSpPr>
            <p:spPr>
              <a:xfrm>
                <a:off x="-275771" y="-1814286"/>
                <a:ext cx="1277257" cy="435429"/>
              </a:xfrm>
              <a:custGeom>
                <a:avLst/>
                <a:gdLst>
                  <a:gd name="connsiteX0" fmla="*/ 1277257 w 1277257"/>
                  <a:gd name="connsiteY0" fmla="*/ 435429 h 435429"/>
                  <a:gd name="connsiteX1" fmla="*/ 856342 w 1277257"/>
                  <a:gd name="connsiteY1" fmla="*/ 406400 h 435429"/>
                  <a:gd name="connsiteX2" fmla="*/ 754742 w 1277257"/>
                  <a:gd name="connsiteY2" fmla="*/ 377372 h 435429"/>
                  <a:gd name="connsiteX3" fmla="*/ 653142 w 1277257"/>
                  <a:gd name="connsiteY3" fmla="*/ 348343 h 435429"/>
                  <a:gd name="connsiteX4" fmla="*/ 551542 w 1277257"/>
                  <a:gd name="connsiteY4" fmla="*/ 319315 h 435429"/>
                  <a:gd name="connsiteX5" fmla="*/ 478971 w 1277257"/>
                  <a:gd name="connsiteY5" fmla="*/ 290286 h 435429"/>
                  <a:gd name="connsiteX6" fmla="*/ 406400 w 1277257"/>
                  <a:gd name="connsiteY6" fmla="*/ 275772 h 435429"/>
                  <a:gd name="connsiteX7" fmla="*/ 348342 w 1277257"/>
                  <a:gd name="connsiteY7" fmla="*/ 261257 h 435429"/>
                  <a:gd name="connsiteX8" fmla="*/ 261257 w 1277257"/>
                  <a:gd name="connsiteY8" fmla="*/ 217715 h 435429"/>
                  <a:gd name="connsiteX9" fmla="*/ 101600 w 1277257"/>
                  <a:gd name="connsiteY9" fmla="*/ 130629 h 435429"/>
                  <a:gd name="connsiteX10" fmla="*/ 43542 w 1277257"/>
                  <a:gd name="connsiteY10" fmla="*/ 43543 h 435429"/>
                  <a:gd name="connsiteX11" fmla="*/ 0 w 1277257"/>
                  <a:gd name="connsiteY11"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7257" h="435429">
                    <a:moveTo>
                      <a:pt x="1277257" y="435429"/>
                    </a:moveTo>
                    <a:cubicBezTo>
                      <a:pt x="1072745" y="426537"/>
                      <a:pt x="1011358" y="437404"/>
                      <a:pt x="856342" y="406400"/>
                    </a:cubicBezTo>
                    <a:cubicBezTo>
                      <a:pt x="792745" y="393680"/>
                      <a:pt x="810074" y="393972"/>
                      <a:pt x="754742" y="377372"/>
                    </a:cubicBezTo>
                    <a:cubicBezTo>
                      <a:pt x="721006" y="367251"/>
                      <a:pt x="687123" y="357611"/>
                      <a:pt x="653142" y="348343"/>
                    </a:cubicBezTo>
                    <a:cubicBezTo>
                      <a:pt x="597228" y="333094"/>
                      <a:pt x="600982" y="337855"/>
                      <a:pt x="551542" y="319315"/>
                    </a:cubicBezTo>
                    <a:cubicBezTo>
                      <a:pt x="527147" y="310167"/>
                      <a:pt x="503926" y="297773"/>
                      <a:pt x="478971" y="290286"/>
                    </a:cubicBezTo>
                    <a:cubicBezTo>
                      <a:pt x="455342" y="283197"/>
                      <a:pt x="430482" y="281124"/>
                      <a:pt x="406400" y="275772"/>
                    </a:cubicBezTo>
                    <a:cubicBezTo>
                      <a:pt x="386927" y="271445"/>
                      <a:pt x="367695" y="266095"/>
                      <a:pt x="348342" y="261257"/>
                    </a:cubicBezTo>
                    <a:cubicBezTo>
                      <a:pt x="252917" y="197640"/>
                      <a:pt x="355689" y="260639"/>
                      <a:pt x="261257" y="217715"/>
                    </a:cubicBezTo>
                    <a:cubicBezTo>
                      <a:pt x="157767" y="170674"/>
                      <a:pt x="169769" y="176075"/>
                      <a:pt x="101600" y="130629"/>
                    </a:cubicBezTo>
                    <a:cubicBezTo>
                      <a:pt x="82247" y="101600"/>
                      <a:pt x="68211" y="68213"/>
                      <a:pt x="43542" y="43543"/>
                    </a:cubicBez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grpSp>
      </p:grpSp>
    </p:spTree>
    <p:extLst>
      <p:ext uri="{BB962C8B-B14F-4D97-AF65-F5344CB8AC3E}">
        <p14:creationId xmlns:p14="http://schemas.microsoft.com/office/powerpoint/2010/main" val="414339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fill="hold"/>
                                        <p:tgtEl>
                                          <p:spTgt spid="29"/>
                                        </p:tgtEl>
                                        <p:attrNameLst>
                                          <p:attrName>ppt_x</p:attrName>
                                        </p:attrNameLst>
                                      </p:cBhvr>
                                      <p:tavLst>
                                        <p:tav tm="0">
                                          <p:val>
                                            <p:strVal val="#ppt_x"/>
                                          </p:val>
                                        </p:tav>
                                        <p:tav tm="100000">
                                          <p:val>
                                            <p:strVal val="#ppt_x"/>
                                          </p:val>
                                        </p:tav>
                                      </p:tavLst>
                                    </p:anim>
                                    <p:anim calcmode="lin" valueType="num">
                                      <p:cBhvr additive="base">
                                        <p:cTn id="5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ppt_x"/>
                                          </p:val>
                                        </p:tav>
                                        <p:tav tm="100000">
                                          <p:val>
                                            <p:strVal val="#ppt_x"/>
                                          </p:val>
                                        </p:tav>
                                      </p:tavLst>
                                    </p:anim>
                                    <p:anim calcmode="lin" valueType="num">
                                      <p:cBhvr additive="base">
                                        <p:cTn id="6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2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ppt_x"/>
                                          </p:val>
                                        </p:tav>
                                        <p:tav tm="100000">
                                          <p:val>
                                            <p:strVal val="#ppt_x"/>
                                          </p:val>
                                        </p:tav>
                                      </p:tavLst>
                                    </p:anim>
                                    <p:anim calcmode="lin" valueType="num">
                                      <p:cBhvr additive="base">
                                        <p:cTn id="78" dur="500" fill="hold"/>
                                        <p:tgtEl>
                                          <p:spTgt spid="20"/>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 calcmode="lin" valueType="num">
                                      <p:cBhvr additive="base">
                                        <p:cTn id="81" dur="500" fill="hold"/>
                                        <p:tgtEl>
                                          <p:spTgt spid="30"/>
                                        </p:tgtEl>
                                        <p:attrNameLst>
                                          <p:attrName>ppt_x</p:attrName>
                                        </p:attrNameLst>
                                      </p:cBhvr>
                                      <p:tavLst>
                                        <p:tav tm="0">
                                          <p:val>
                                            <p:strVal val="#ppt_x"/>
                                          </p:val>
                                        </p:tav>
                                        <p:tav tm="100000">
                                          <p:val>
                                            <p:strVal val="#ppt_x"/>
                                          </p:val>
                                        </p:tav>
                                      </p:tavLst>
                                    </p:anim>
                                    <p:anim calcmode="lin" valueType="num">
                                      <p:cBhvr additive="base">
                                        <p:cTn id="8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3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1"/>
                                        </p:tgtEl>
                                        <p:attrNameLst>
                                          <p:attrName>style.visibility</p:attrName>
                                        </p:attrNameLst>
                                      </p:cBhvr>
                                      <p:to>
                                        <p:strVal val="visible"/>
                                      </p:to>
                                    </p:set>
                                    <p:anim calcmode="lin" valueType="num">
                                      <p:cBhvr additive="base">
                                        <p:cTn id="91" dur="500" fill="hold"/>
                                        <p:tgtEl>
                                          <p:spTgt spid="21"/>
                                        </p:tgtEl>
                                        <p:attrNameLst>
                                          <p:attrName>ppt_x</p:attrName>
                                        </p:attrNameLst>
                                      </p:cBhvr>
                                      <p:tavLst>
                                        <p:tav tm="0">
                                          <p:val>
                                            <p:strVal val="#ppt_x"/>
                                          </p:val>
                                        </p:tav>
                                        <p:tav tm="100000">
                                          <p:val>
                                            <p:strVal val="#ppt_x"/>
                                          </p:val>
                                        </p:tav>
                                      </p:tavLst>
                                    </p:anim>
                                    <p:anim calcmode="lin" valueType="num">
                                      <p:cBhvr additive="base">
                                        <p:cTn id="9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additive="base">
                                        <p:cTn id="97" dur="500" fill="hold"/>
                                        <p:tgtEl>
                                          <p:spTgt spid="22"/>
                                        </p:tgtEl>
                                        <p:attrNameLst>
                                          <p:attrName>ppt_x</p:attrName>
                                        </p:attrNameLst>
                                      </p:cBhvr>
                                      <p:tavLst>
                                        <p:tav tm="0">
                                          <p:val>
                                            <p:strVal val="#ppt_x"/>
                                          </p:val>
                                        </p:tav>
                                        <p:tav tm="100000">
                                          <p:val>
                                            <p:strVal val="#ppt_x"/>
                                          </p:val>
                                        </p:tav>
                                      </p:tavLst>
                                    </p:anim>
                                    <p:anim calcmode="lin" valueType="num">
                                      <p:cBhvr additive="base">
                                        <p:cTn id="9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500" fill="hold"/>
                                        <p:tgtEl>
                                          <p:spTgt spid="23"/>
                                        </p:tgtEl>
                                        <p:attrNameLst>
                                          <p:attrName>ppt_x</p:attrName>
                                        </p:attrNameLst>
                                      </p:cBhvr>
                                      <p:tavLst>
                                        <p:tav tm="0">
                                          <p:val>
                                            <p:strVal val="#ppt_x"/>
                                          </p:val>
                                        </p:tav>
                                        <p:tav tm="100000">
                                          <p:val>
                                            <p:strVal val="#ppt_x"/>
                                          </p:val>
                                        </p:tav>
                                      </p:tavLst>
                                    </p:anim>
                                    <p:anim calcmode="lin" valueType="num">
                                      <p:cBhvr additive="base">
                                        <p:cTn id="10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500" fill="hold"/>
                                        <p:tgtEl>
                                          <p:spTgt spid="24"/>
                                        </p:tgtEl>
                                        <p:attrNameLst>
                                          <p:attrName>ppt_x</p:attrName>
                                        </p:attrNameLst>
                                      </p:cBhvr>
                                      <p:tavLst>
                                        <p:tav tm="0">
                                          <p:val>
                                            <p:strVal val="#ppt_x"/>
                                          </p:val>
                                        </p:tav>
                                        <p:tav tm="100000">
                                          <p:val>
                                            <p:strVal val="#ppt_x"/>
                                          </p:val>
                                        </p:tav>
                                      </p:tavLst>
                                    </p:anim>
                                    <p:anim calcmode="lin" valueType="num">
                                      <p:cBhvr additive="base">
                                        <p:cTn id="11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31381" y="816596"/>
            <a:ext cx="6715954" cy="1325563"/>
          </a:xfrm>
        </p:spPr>
        <p:txBody>
          <a:bodyPr>
            <a:noAutofit/>
          </a:bodyPr>
          <a:lstStyle/>
          <a:p>
            <a:pPr lvl="0" algn="ctr"/>
            <a:r>
              <a:rPr lang="es-CO" sz="2800" b="1" dirty="0" smtClean="0">
                <a:solidFill>
                  <a:srgbClr val="159741"/>
                </a:solidFill>
                <a:latin typeface="Century Gothic" charset="0"/>
              </a:rPr>
              <a:t>Optimización de </a:t>
            </a:r>
            <a:r>
              <a:rPr lang="es-CO" sz="2800" b="1" dirty="0" err="1" smtClean="0">
                <a:solidFill>
                  <a:srgbClr val="159741"/>
                </a:solidFill>
                <a:latin typeface="Century Gothic" charset="0"/>
              </a:rPr>
              <a:t>Geoprocesos</a:t>
            </a:r>
            <a:r>
              <a:rPr lang="es-CO" sz="2800" b="1" dirty="0" smtClean="0">
                <a:solidFill>
                  <a:srgbClr val="159741"/>
                </a:solidFill>
                <a:latin typeface="Century Gothic" charset="0"/>
              </a:rPr>
              <a:t>: Procesamiento a 64 bits</a:t>
            </a:r>
            <a:br>
              <a:rPr lang="es-CO" sz="2800" b="1" dirty="0" smtClean="0">
                <a:solidFill>
                  <a:srgbClr val="159741"/>
                </a:solidFill>
                <a:latin typeface="Century Gothic" charset="0"/>
              </a:rPr>
            </a:br>
            <a:endParaRPr lang="es-CO" sz="2800" b="1" dirty="0">
              <a:solidFill>
                <a:srgbClr val="159741"/>
              </a:solidFill>
              <a:latin typeface="Century Gothic" charset="0"/>
            </a:endParaRPr>
          </a:p>
        </p:txBody>
      </p:sp>
      <p:grpSp>
        <p:nvGrpSpPr>
          <p:cNvPr id="3" name="Grupo 2"/>
          <p:cNvGrpSpPr/>
          <p:nvPr/>
        </p:nvGrpSpPr>
        <p:grpSpPr>
          <a:xfrm>
            <a:off x="293149" y="622704"/>
            <a:ext cx="1713346" cy="1713346"/>
            <a:chOff x="3664208" y="4280"/>
            <a:chExt cx="1713346" cy="1713346"/>
          </a:xfrm>
          <a:solidFill>
            <a:srgbClr val="B7F689"/>
          </a:solidFill>
        </p:grpSpPr>
        <p:sp>
          <p:nvSpPr>
            <p:cNvPr id="4" name="Elipse 3"/>
            <p:cNvSpPr/>
            <p:nvPr/>
          </p:nvSpPr>
          <p:spPr>
            <a:xfrm>
              <a:off x="3664208" y="4280"/>
              <a:ext cx="1713346" cy="1713346"/>
            </a:xfrm>
            <a:prstGeom prst="ellipse">
              <a:avLst/>
            </a:prstGeom>
            <a:grpFill/>
          </p:spPr>
          <p:style>
            <a:lnRef idx="2">
              <a:schemeClr val="lt1">
                <a:hueOff val="0"/>
                <a:satOff val="0"/>
                <a:lumOff val="0"/>
                <a:alphaOff val="0"/>
              </a:schemeClr>
            </a:lnRef>
            <a:fillRef idx="1">
              <a:schemeClr val="accent4">
                <a:alpha val="50000"/>
                <a:hueOff val="1485099"/>
                <a:satOff val="-6853"/>
                <a:lumOff val="252"/>
                <a:alphaOff val="0"/>
              </a:schemeClr>
            </a:fillRef>
            <a:effectRef idx="0">
              <a:schemeClr val="accent4">
                <a:alpha val="50000"/>
                <a:hueOff val="1485099"/>
                <a:satOff val="-6853"/>
                <a:lumOff val="252"/>
                <a:alphaOff val="0"/>
              </a:schemeClr>
            </a:effectRef>
            <a:fontRef idx="minor">
              <a:schemeClr val="tx1"/>
            </a:fontRef>
          </p:style>
        </p:sp>
        <p:sp>
          <p:nvSpPr>
            <p:cNvPr id="5" name="Elipse 4"/>
            <p:cNvSpPr/>
            <p:nvPr/>
          </p:nvSpPr>
          <p:spPr>
            <a:xfrm>
              <a:off x="3915122" y="307385"/>
              <a:ext cx="1211518" cy="1211518"/>
            </a:xfrm>
            <a:prstGeom prst="rect">
              <a:avLst/>
            </a:prstGeom>
            <a:noFill/>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Procesamiento</a:t>
              </a:r>
              <a:r>
                <a:rPr lang="es-CO" sz="1400" b="1" dirty="0" smtClean="0">
                  <a:solidFill>
                    <a:prstClr val="black"/>
                  </a:solidFill>
                </a:rPr>
                <a:t> </a:t>
              </a:r>
              <a:r>
                <a:rPr lang="es-CO" sz="1200" b="1" dirty="0" smtClean="0">
                  <a:solidFill>
                    <a:prstClr val="black"/>
                  </a:solidFill>
                </a:rPr>
                <a:t>a 64 bits</a:t>
              </a:r>
              <a:endParaRPr lang="es-CO" sz="1200" b="1" dirty="0">
                <a:solidFill>
                  <a:prstClr val="black"/>
                </a:solidFill>
              </a:endParaRPr>
            </a:p>
          </p:txBody>
        </p:sp>
      </p:grpSp>
      <p:sp>
        <p:nvSpPr>
          <p:cNvPr id="6" name="Rectángulo 5"/>
          <p:cNvSpPr/>
          <p:nvPr/>
        </p:nvSpPr>
        <p:spPr>
          <a:xfrm>
            <a:off x="1967798" y="1971735"/>
            <a:ext cx="10147853" cy="4524315"/>
          </a:xfrm>
          <a:prstGeom prst="rect">
            <a:avLst/>
          </a:prstGeom>
        </p:spPr>
        <p:txBody>
          <a:bodyPr wrap="square">
            <a:spAutoFit/>
          </a:bodyPr>
          <a:lstStyle/>
          <a:p>
            <a:r>
              <a:rPr lang="es-CO" b="1" dirty="0" smtClean="0">
                <a:solidFill>
                  <a:srgbClr val="009B35"/>
                </a:solidFill>
                <a:ea typeface="Kozuka Mincho Pr6N B" panose="02020800000000000000" pitchFamily="18" charset="-128"/>
              </a:rPr>
              <a:t>Características:</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Hace uso de grandes cantidades </a:t>
            </a:r>
            <a:r>
              <a:rPr lang="es-CO" dirty="0">
                <a:solidFill>
                  <a:prstClr val="black"/>
                </a:solidFill>
                <a:ea typeface="Kozuka Mincho Pr6N B" panose="02020800000000000000" pitchFamily="18" charset="-128"/>
              </a:rPr>
              <a:t>de </a:t>
            </a:r>
            <a:r>
              <a:rPr lang="es-CO" dirty="0" smtClean="0">
                <a:solidFill>
                  <a:prstClr val="black"/>
                </a:solidFill>
                <a:ea typeface="Kozuka Mincho Pr6N B" panose="02020800000000000000" pitchFamily="18" charset="-128"/>
              </a:rPr>
              <a:t>RAM.</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Puede </a:t>
            </a:r>
            <a:r>
              <a:rPr lang="es-CO" dirty="0">
                <a:solidFill>
                  <a:prstClr val="black"/>
                </a:solidFill>
                <a:ea typeface="Kozuka Mincho Pr6N B" panose="02020800000000000000" pitchFamily="18" charset="-128"/>
              </a:rPr>
              <a:t>ayudar a procesar datos grandes que, de lo contrario, no se podrían </a:t>
            </a:r>
            <a:r>
              <a:rPr lang="es-CO" dirty="0" smtClean="0">
                <a:solidFill>
                  <a:prstClr val="black"/>
                </a:solidFill>
                <a:ea typeface="Kozuka Mincho Pr6N B" panose="02020800000000000000" pitchFamily="18" charset="-128"/>
              </a:rPr>
              <a:t>procesar. </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Se </a:t>
            </a:r>
            <a:r>
              <a:rPr lang="es-CO" dirty="0">
                <a:solidFill>
                  <a:prstClr val="black"/>
                </a:solidFill>
                <a:ea typeface="Kozuka Mincho Pr6N B" panose="02020800000000000000" pitchFamily="18" charset="-128"/>
              </a:rPr>
              <a:t>pueden usar más recursos del sistema</a:t>
            </a:r>
            <a:r>
              <a:rPr lang="es-CO" dirty="0" smtClean="0">
                <a:solidFill>
                  <a:prstClr val="black"/>
                </a:solidFill>
                <a:ea typeface="Kozuka Mincho Pr6N B" panose="02020800000000000000" pitchFamily="18" charset="-128"/>
              </a:rPr>
              <a:t>.</a:t>
            </a:r>
          </a:p>
          <a:p>
            <a:pPr lvl="1"/>
            <a:endParaRPr lang="es-CO" dirty="0" smtClean="0">
              <a:solidFill>
                <a:prstClr val="black"/>
              </a:solidFill>
              <a:ea typeface="Kozuka Mincho Pr6N B" panose="02020800000000000000" pitchFamily="18" charset="-128"/>
            </a:endParaRPr>
          </a:p>
          <a:p>
            <a:r>
              <a:rPr lang="es-CO" b="1" dirty="0" smtClean="0">
                <a:solidFill>
                  <a:srgbClr val="009B35"/>
                </a:solidFill>
                <a:ea typeface="Kozuka Mincho Pr6N B" panose="02020800000000000000" pitchFamily="18" charset="-128"/>
              </a:rPr>
              <a:t>Requisitos:</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Debe estar instalado el paquete </a:t>
            </a:r>
            <a:r>
              <a:rPr lang="es-CO" dirty="0" err="1">
                <a:solidFill>
                  <a:prstClr val="black"/>
                </a:solidFill>
              </a:rPr>
              <a:t>Geoprocesamiento</a:t>
            </a:r>
            <a:r>
              <a:rPr lang="es-CO" dirty="0">
                <a:solidFill>
                  <a:prstClr val="black"/>
                </a:solidFill>
              </a:rPr>
              <a:t> en segundo plano (64 bits</a:t>
            </a:r>
            <a:r>
              <a:rPr lang="es-CO" dirty="0" smtClean="0">
                <a:solidFill>
                  <a:prstClr val="black"/>
                </a:solidFill>
              </a:rPr>
              <a:t>).</a:t>
            </a:r>
            <a:endParaRPr lang="es-CO" dirty="0">
              <a:solidFill>
                <a:prstClr val="black"/>
              </a:solidFill>
            </a:endParaRP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Debe estar habilitado.</a:t>
            </a:r>
          </a:p>
          <a:p>
            <a:r>
              <a:rPr lang="es-CO" b="1" dirty="0" smtClean="0">
                <a:solidFill>
                  <a:srgbClr val="009B35"/>
                </a:solidFill>
                <a:ea typeface="Kozuka Mincho Pr6N B" panose="02020800000000000000" pitchFamily="18" charset="-128"/>
              </a:rPr>
              <a:t>Uso:</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En herramientas.</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En consola.</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En modelos.</a:t>
            </a:r>
            <a:endParaRPr lang="es-CO" dirty="0">
              <a:solidFill>
                <a:prstClr val="black"/>
              </a:solidFill>
              <a:ea typeface="Kozuka Mincho Pr6N B" panose="02020800000000000000" pitchFamily="18" charset="-128"/>
            </a:endParaRPr>
          </a:p>
          <a:p>
            <a:endParaRPr lang="es-CO" dirty="0" smtClean="0">
              <a:solidFill>
                <a:prstClr val="black"/>
              </a:solidFill>
              <a:ea typeface="Kozuka Mincho Pr6N B" panose="02020800000000000000" pitchFamily="18" charset="-128"/>
            </a:endParaRPr>
          </a:p>
          <a:p>
            <a:endParaRPr lang="es-CO" dirty="0">
              <a:solidFill>
                <a:prstClr val="black"/>
              </a:solidFill>
              <a:ea typeface="Kozuka Mincho Pr6N B" panose="02020800000000000000" pitchFamily="18" charset="-128"/>
            </a:endParaRPr>
          </a:p>
          <a:p>
            <a:endParaRPr lang="es-CO" dirty="0">
              <a:solidFill>
                <a:prstClr val="black"/>
              </a:solidFill>
              <a:ea typeface="Kozuka Mincho Pr6N B" panose="02020800000000000000" pitchFamily="18" charset="-128"/>
            </a:endParaRPr>
          </a:p>
        </p:txBody>
      </p:sp>
      <p:sp>
        <p:nvSpPr>
          <p:cNvPr id="7" name="Rectángulo 6"/>
          <p:cNvSpPr/>
          <p:nvPr/>
        </p:nvSpPr>
        <p:spPr>
          <a:xfrm>
            <a:off x="41435" y="6021779"/>
            <a:ext cx="6800614" cy="261610"/>
          </a:xfrm>
          <a:prstGeom prst="rect">
            <a:avLst/>
          </a:prstGeom>
        </p:spPr>
        <p:txBody>
          <a:bodyPr wrap="square">
            <a:spAutoFit/>
          </a:bodyPr>
          <a:lstStyle/>
          <a:p>
            <a:r>
              <a:rPr lang="es-CO" sz="1100" dirty="0">
                <a:solidFill>
                  <a:prstClr val="black"/>
                </a:solidFill>
              </a:rPr>
              <a:t>http://desktop.arcgis.com/es/arcmap/10.3/analyze/executing-tools/64bit-background.htm</a:t>
            </a:r>
          </a:p>
        </p:txBody>
      </p:sp>
      <p:pic>
        <p:nvPicPr>
          <p:cNvPr id="8" name="Imagen 7"/>
          <p:cNvPicPr>
            <a:picLocks noChangeAspect="1"/>
          </p:cNvPicPr>
          <p:nvPr/>
        </p:nvPicPr>
        <p:blipFill>
          <a:blip r:embed="rId2"/>
          <a:stretch>
            <a:fillRect/>
          </a:stretch>
        </p:blipFill>
        <p:spPr>
          <a:xfrm>
            <a:off x="0" y="2517048"/>
            <a:ext cx="2096815" cy="1407296"/>
          </a:xfrm>
          <a:prstGeom prst="rect">
            <a:avLst/>
          </a:prstGeom>
        </p:spPr>
      </p:pic>
      <p:sp>
        <p:nvSpPr>
          <p:cNvPr id="9" name="Elipse 8"/>
          <p:cNvSpPr/>
          <p:nvPr/>
        </p:nvSpPr>
        <p:spPr>
          <a:xfrm>
            <a:off x="888475" y="2555148"/>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0" name="Elipse 9"/>
          <p:cNvSpPr/>
          <p:nvPr/>
        </p:nvSpPr>
        <p:spPr>
          <a:xfrm>
            <a:off x="1281831" y="2755554"/>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Tree>
    <p:extLst>
      <p:ext uri="{BB962C8B-B14F-4D97-AF65-F5344CB8AC3E}">
        <p14:creationId xmlns:p14="http://schemas.microsoft.com/office/powerpoint/2010/main" val="399150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 calcmode="lin" valueType="num">
                                      <p:cBhvr>
                                        <p:cTn id="9" dur="500" fill="hold"/>
                                        <p:tgtEl>
                                          <p:spTgt spid="9"/>
                                        </p:tgtEl>
                                        <p:attrNameLst>
                                          <p:attrName>ppt_w</p:attrName>
                                        </p:attrNameLst>
                                      </p:cBhvr>
                                      <p:tavLst>
                                        <p:tav tm="0">
                                          <p:val>
                                            <p:fltVal val="0"/>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animEffect transition="in" filter="fade">
                                      <p:cBhvr>
                                        <p:cTn id="11" dur="500"/>
                                        <p:tgtEl>
                                          <p:spTgt spid="9"/>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5843026" y="2486267"/>
            <a:ext cx="2841684" cy="1458685"/>
          </a:xfrm>
          <a:prstGeom prst="rect">
            <a:avLst/>
          </a:prstGeom>
        </p:spPr>
      </p:pic>
      <p:sp>
        <p:nvSpPr>
          <p:cNvPr id="3" name="Título 1"/>
          <p:cNvSpPr>
            <a:spLocks noGrp="1"/>
          </p:cNvSpPr>
          <p:nvPr>
            <p:ph type="title"/>
          </p:nvPr>
        </p:nvSpPr>
        <p:spPr>
          <a:xfrm>
            <a:off x="2431381" y="759402"/>
            <a:ext cx="6715954" cy="1325563"/>
          </a:xfrm>
        </p:spPr>
        <p:txBody>
          <a:bodyPr>
            <a:noAutofit/>
          </a:bodyPr>
          <a:lstStyle/>
          <a:p>
            <a:pPr lvl="0" algn="ctr"/>
            <a:r>
              <a:rPr lang="es-CO" sz="2800" b="1" dirty="0" smtClean="0">
                <a:solidFill>
                  <a:srgbClr val="159741"/>
                </a:solidFill>
                <a:latin typeface="Century Gothic" charset="0"/>
              </a:rPr>
              <a:t>Optimización de </a:t>
            </a:r>
            <a:r>
              <a:rPr lang="es-CO" sz="2800" b="1" dirty="0" err="1" smtClean="0">
                <a:solidFill>
                  <a:srgbClr val="159741"/>
                </a:solidFill>
                <a:latin typeface="Century Gothic" charset="0"/>
              </a:rPr>
              <a:t>Geoprocesos</a:t>
            </a:r>
            <a:r>
              <a:rPr lang="es-CO" sz="2800" b="1" dirty="0" smtClean="0">
                <a:solidFill>
                  <a:srgbClr val="159741"/>
                </a:solidFill>
                <a:latin typeface="Century Gothic" charset="0"/>
              </a:rPr>
              <a:t>: Procesamiento a 64 bits</a:t>
            </a:r>
            <a:br>
              <a:rPr lang="es-CO" sz="2800" b="1" dirty="0" smtClean="0">
                <a:solidFill>
                  <a:srgbClr val="159741"/>
                </a:solidFill>
                <a:latin typeface="Century Gothic" charset="0"/>
              </a:rPr>
            </a:br>
            <a:endParaRPr lang="es-CO" sz="2800" b="1" dirty="0">
              <a:solidFill>
                <a:srgbClr val="159741"/>
              </a:solidFill>
              <a:latin typeface="Century Gothic" charset="0"/>
            </a:endParaRPr>
          </a:p>
        </p:txBody>
      </p:sp>
      <p:grpSp>
        <p:nvGrpSpPr>
          <p:cNvPr id="4" name="Grupo 3"/>
          <p:cNvGrpSpPr/>
          <p:nvPr/>
        </p:nvGrpSpPr>
        <p:grpSpPr>
          <a:xfrm>
            <a:off x="293149" y="565510"/>
            <a:ext cx="1713346" cy="1713346"/>
            <a:chOff x="3664208" y="4280"/>
            <a:chExt cx="1713346" cy="1713346"/>
          </a:xfrm>
          <a:solidFill>
            <a:srgbClr val="B7F689"/>
          </a:solidFill>
        </p:grpSpPr>
        <p:sp>
          <p:nvSpPr>
            <p:cNvPr id="5" name="Elipse 4"/>
            <p:cNvSpPr/>
            <p:nvPr/>
          </p:nvSpPr>
          <p:spPr>
            <a:xfrm>
              <a:off x="3664208" y="4280"/>
              <a:ext cx="1713346" cy="1713346"/>
            </a:xfrm>
            <a:prstGeom prst="ellipse">
              <a:avLst/>
            </a:prstGeom>
            <a:grpFill/>
          </p:spPr>
          <p:style>
            <a:lnRef idx="2">
              <a:schemeClr val="lt1">
                <a:hueOff val="0"/>
                <a:satOff val="0"/>
                <a:lumOff val="0"/>
                <a:alphaOff val="0"/>
              </a:schemeClr>
            </a:lnRef>
            <a:fillRef idx="1">
              <a:schemeClr val="accent4">
                <a:alpha val="50000"/>
                <a:hueOff val="1485099"/>
                <a:satOff val="-6853"/>
                <a:lumOff val="252"/>
                <a:alphaOff val="0"/>
              </a:schemeClr>
            </a:fillRef>
            <a:effectRef idx="0">
              <a:schemeClr val="accent4">
                <a:alpha val="50000"/>
                <a:hueOff val="1485099"/>
                <a:satOff val="-6853"/>
                <a:lumOff val="252"/>
                <a:alphaOff val="0"/>
              </a:schemeClr>
            </a:effectRef>
            <a:fontRef idx="minor">
              <a:schemeClr val="tx1"/>
            </a:fontRef>
          </p:style>
        </p:sp>
        <p:sp>
          <p:nvSpPr>
            <p:cNvPr id="6" name="Elipse 4"/>
            <p:cNvSpPr/>
            <p:nvPr/>
          </p:nvSpPr>
          <p:spPr>
            <a:xfrm>
              <a:off x="3915122" y="307385"/>
              <a:ext cx="1211518" cy="1211518"/>
            </a:xfrm>
            <a:prstGeom prst="rect">
              <a:avLst/>
            </a:prstGeom>
            <a:noFill/>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Procesamiento</a:t>
              </a:r>
              <a:r>
                <a:rPr lang="es-CO" sz="1400" b="1" dirty="0" smtClean="0">
                  <a:solidFill>
                    <a:prstClr val="black"/>
                  </a:solidFill>
                </a:rPr>
                <a:t> </a:t>
              </a:r>
              <a:r>
                <a:rPr lang="es-CO" sz="1200" b="1" dirty="0" smtClean="0">
                  <a:solidFill>
                    <a:prstClr val="black"/>
                  </a:solidFill>
                </a:rPr>
                <a:t>a 64 bits</a:t>
              </a:r>
              <a:endParaRPr lang="es-CO" sz="1200" b="1" dirty="0">
                <a:solidFill>
                  <a:prstClr val="black"/>
                </a:solidFill>
              </a:endParaRPr>
            </a:p>
          </p:txBody>
        </p:sp>
      </p:grpSp>
      <p:sp>
        <p:nvSpPr>
          <p:cNvPr id="7" name="Rectángulo 6"/>
          <p:cNvSpPr/>
          <p:nvPr/>
        </p:nvSpPr>
        <p:spPr>
          <a:xfrm>
            <a:off x="2467230" y="2128523"/>
            <a:ext cx="10147853" cy="2031325"/>
          </a:xfrm>
          <a:prstGeom prst="rect">
            <a:avLst/>
          </a:prstGeom>
        </p:spPr>
        <p:txBody>
          <a:bodyPr wrap="square">
            <a:spAutoFit/>
          </a:bodyPr>
          <a:lstStyle/>
          <a:p>
            <a:r>
              <a:rPr lang="es-CO" b="1" dirty="0" smtClean="0">
                <a:solidFill>
                  <a:srgbClr val="009B35"/>
                </a:solidFill>
                <a:ea typeface="Kozuka Mincho Pr6N B" panose="02020800000000000000" pitchFamily="18" charset="-128"/>
              </a:rPr>
              <a:t>Pasos para Usar:</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Validar instalación.</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Habilitar.</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Usar.</a:t>
            </a:r>
          </a:p>
          <a:p>
            <a:endParaRPr lang="es-CO" dirty="0" smtClean="0">
              <a:solidFill>
                <a:prstClr val="black"/>
              </a:solidFill>
              <a:ea typeface="Kozuka Mincho Pr6N B" panose="02020800000000000000" pitchFamily="18" charset="-128"/>
            </a:endParaRPr>
          </a:p>
          <a:p>
            <a:endParaRPr lang="es-CO" dirty="0">
              <a:solidFill>
                <a:prstClr val="black"/>
              </a:solidFill>
              <a:ea typeface="Kozuka Mincho Pr6N B" panose="02020800000000000000" pitchFamily="18" charset="-128"/>
            </a:endParaRPr>
          </a:p>
          <a:p>
            <a:endParaRPr lang="es-CO" dirty="0">
              <a:solidFill>
                <a:prstClr val="black"/>
              </a:solidFill>
              <a:ea typeface="Kozuka Mincho Pr6N B" panose="02020800000000000000" pitchFamily="18" charset="-128"/>
            </a:endParaRPr>
          </a:p>
        </p:txBody>
      </p:sp>
      <p:sp>
        <p:nvSpPr>
          <p:cNvPr id="8" name="Rectángulo 7"/>
          <p:cNvSpPr/>
          <p:nvPr/>
        </p:nvSpPr>
        <p:spPr>
          <a:xfrm>
            <a:off x="41435" y="5964585"/>
            <a:ext cx="6800614" cy="261610"/>
          </a:xfrm>
          <a:prstGeom prst="rect">
            <a:avLst/>
          </a:prstGeom>
        </p:spPr>
        <p:txBody>
          <a:bodyPr wrap="square">
            <a:spAutoFit/>
          </a:bodyPr>
          <a:lstStyle/>
          <a:p>
            <a:r>
              <a:rPr lang="es-CO" sz="1100" dirty="0">
                <a:solidFill>
                  <a:prstClr val="black"/>
                </a:solidFill>
              </a:rPr>
              <a:t>http://desktop.arcgis.com/es/arcmap/10.3/analyze/executing-tools/64bit-background.htm</a:t>
            </a:r>
          </a:p>
        </p:txBody>
      </p:sp>
      <p:pic>
        <p:nvPicPr>
          <p:cNvPr id="9" name="Imagen 8"/>
          <p:cNvPicPr>
            <a:picLocks noChangeAspect="1"/>
          </p:cNvPicPr>
          <p:nvPr/>
        </p:nvPicPr>
        <p:blipFill>
          <a:blip r:embed="rId3"/>
          <a:stretch>
            <a:fillRect/>
          </a:stretch>
        </p:blipFill>
        <p:spPr>
          <a:xfrm>
            <a:off x="0" y="2459854"/>
            <a:ext cx="2096815" cy="1407296"/>
          </a:xfrm>
          <a:prstGeom prst="rect">
            <a:avLst/>
          </a:prstGeom>
        </p:spPr>
      </p:pic>
      <p:sp>
        <p:nvSpPr>
          <p:cNvPr id="10" name="Elipse 9"/>
          <p:cNvSpPr/>
          <p:nvPr/>
        </p:nvSpPr>
        <p:spPr>
          <a:xfrm>
            <a:off x="888475" y="2497954"/>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1" name="Elipse 10"/>
          <p:cNvSpPr/>
          <p:nvPr/>
        </p:nvSpPr>
        <p:spPr>
          <a:xfrm>
            <a:off x="1281831" y="2698360"/>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cxnSp>
        <p:nvCxnSpPr>
          <p:cNvPr id="12" name="Conector recto de flecha 11"/>
          <p:cNvCxnSpPr/>
          <p:nvPr/>
        </p:nvCxnSpPr>
        <p:spPr>
          <a:xfrm>
            <a:off x="5362582" y="2669154"/>
            <a:ext cx="480443" cy="0"/>
          </a:xfrm>
          <a:prstGeom prst="straightConnector1">
            <a:avLst/>
          </a:prstGeom>
          <a:ln w="57150">
            <a:solidFill>
              <a:srgbClr val="1A994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flipV="1">
            <a:off x="4358211" y="2911108"/>
            <a:ext cx="1484814" cy="5936"/>
          </a:xfrm>
          <a:prstGeom prst="straightConnector1">
            <a:avLst/>
          </a:prstGeom>
          <a:ln w="57150">
            <a:solidFill>
              <a:srgbClr val="1A9945"/>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upo 13"/>
          <p:cNvGrpSpPr/>
          <p:nvPr/>
        </p:nvGrpSpPr>
        <p:grpSpPr>
          <a:xfrm>
            <a:off x="5854429" y="2190935"/>
            <a:ext cx="2818877" cy="3531697"/>
            <a:chOff x="5812994" y="2810060"/>
            <a:chExt cx="2818877" cy="3531697"/>
          </a:xfrm>
        </p:grpSpPr>
        <p:grpSp>
          <p:nvGrpSpPr>
            <p:cNvPr id="15" name="Grupo 14"/>
            <p:cNvGrpSpPr/>
            <p:nvPr/>
          </p:nvGrpSpPr>
          <p:grpSpPr>
            <a:xfrm>
              <a:off x="5812994" y="2810060"/>
              <a:ext cx="2818877" cy="3531697"/>
              <a:chOff x="4151251" y="2342813"/>
              <a:chExt cx="2818877" cy="3531697"/>
            </a:xfrm>
          </p:grpSpPr>
          <p:sp>
            <p:nvSpPr>
              <p:cNvPr id="17" name="Rectángulo 16"/>
              <p:cNvSpPr/>
              <p:nvPr/>
            </p:nvSpPr>
            <p:spPr>
              <a:xfrm>
                <a:off x="4674523" y="3582808"/>
                <a:ext cx="1143000" cy="399045"/>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solidFill>
                    <a:prstClr val="black"/>
                  </a:solidFill>
                </a:endParaRPr>
              </a:p>
            </p:txBody>
          </p:sp>
          <p:pic>
            <p:nvPicPr>
              <p:cNvPr id="18" name="Imagen 17"/>
              <p:cNvPicPr>
                <a:picLocks noChangeAspect="1"/>
              </p:cNvPicPr>
              <p:nvPr/>
            </p:nvPicPr>
            <p:blipFill>
              <a:blip r:embed="rId4"/>
              <a:stretch>
                <a:fillRect/>
              </a:stretch>
            </p:blipFill>
            <p:spPr>
              <a:xfrm>
                <a:off x="4151251" y="2342813"/>
                <a:ext cx="2818877" cy="3531697"/>
              </a:xfrm>
              <a:prstGeom prst="rect">
                <a:avLst/>
              </a:prstGeom>
            </p:spPr>
          </p:pic>
        </p:grpSp>
        <p:sp>
          <p:nvSpPr>
            <p:cNvPr id="16" name="Rectángulo 15"/>
            <p:cNvSpPr/>
            <p:nvPr/>
          </p:nvSpPr>
          <p:spPr>
            <a:xfrm>
              <a:off x="5932431" y="3530233"/>
              <a:ext cx="1143000" cy="468529"/>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solidFill>
                  <a:prstClr val="black"/>
                </a:solidFill>
              </a:endParaRPr>
            </a:p>
          </p:txBody>
        </p:sp>
      </p:grpSp>
      <p:cxnSp>
        <p:nvCxnSpPr>
          <p:cNvPr id="19" name="Conector recto de flecha 18"/>
          <p:cNvCxnSpPr>
            <a:endCxn id="2" idx="1"/>
          </p:cNvCxnSpPr>
          <p:nvPr/>
        </p:nvCxnSpPr>
        <p:spPr>
          <a:xfrm>
            <a:off x="3919372" y="3215609"/>
            <a:ext cx="1923654" cy="1"/>
          </a:xfrm>
          <a:prstGeom prst="straightConnector1">
            <a:avLst/>
          </a:prstGeom>
          <a:ln w="57150">
            <a:solidFill>
              <a:srgbClr val="1A9945"/>
            </a:solidFill>
            <a:tailEnd type="triangle"/>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5843025" y="3030342"/>
            <a:ext cx="2091238" cy="923330"/>
          </a:xfrm>
          <a:prstGeom prst="rect">
            <a:avLst/>
          </a:prstGeom>
        </p:spPr>
        <p:txBody>
          <a:bodyPr wrap="square">
            <a:spAutoFit/>
          </a:bodyPr>
          <a:lstStyle/>
          <a:p>
            <a:pPr marL="285750" indent="-285750">
              <a:buFont typeface="Arial" panose="020B0604020202020204" pitchFamily="34" charset="0"/>
              <a:buChar char="•"/>
            </a:pPr>
            <a:r>
              <a:rPr lang="es-CO" dirty="0" smtClean="0">
                <a:solidFill>
                  <a:prstClr val="black"/>
                </a:solidFill>
                <a:ea typeface="Kozuka Mincho Pr6N B" panose="02020800000000000000" pitchFamily="18" charset="-128"/>
              </a:rPr>
              <a:t>Herramientas</a:t>
            </a:r>
          </a:p>
          <a:p>
            <a:pPr marL="285750" indent="-285750">
              <a:buFont typeface="Arial" panose="020B0604020202020204" pitchFamily="34" charset="0"/>
              <a:buChar char="•"/>
            </a:pPr>
            <a:r>
              <a:rPr lang="es-CO" dirty="0" smtClean="0">
                <a:solidFill>
                  <a:prstClr val="black"/>
                </a:solidFill>
                <a:ea typeface="Kozuka Mincho Pr6N B" panose="02020800000000000000" pitchFamily="18" charset="-128"/>
              </a:rPr>
              <a:t>Modelo </a:t>
            </a:r>
          </a:p>
          <a:p>
            <a:pPr marL="285750" indent="-285750">
              <a:buFont typeface="Arial" panose="020B0604020202020204" pitchFamily="34" charset="0"/>
              <a:buChar char="•"/>
            </a:pPr>
            <a:r>
              <a:rPr lang="es-CO" dirty="0" smtClean="0">
                <a:solidFill>
                  <a:prstClr val="black"/>
                </a:solidFill>
                <a:ea typeface="Kozuka Mincho Pr6N B" panose="02020800000000000000" pitchFamily="18" charset="-128"/>
              </a:rPr>
              <a:t>Consola</a:t>
            </a:r>
            <a:endParaRPr lang="es-CO" dirty="0">
              <a:solidFill>
                <a:prstClr val="black"/>
              </a:solidFill>
              <a:ea typeface="Kozuka Mincho Pr6N B" panose="02020800000000000000" pitchFamily="18" charset="-128"/>
            </a:endParaRPr>
          </a:p>
        </p:txBody>
      </p:sp>
    </p:spTree>
    <p:extLst>
      <p:ext uri="{BB962C8B-B14F-4D97-AF65-F5344CB8AC3E}">
        <p14:creationId xmlns:p14="http://schemas.microsoft.com/office/powerpoint/2010/main" val="229944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fltVal val="0"/>
                                          </p:val>
                                        </p:tav>
                                        <p:tav tm="100000">
                                          <p:val>
                                            <p:strVal val="#ppt_h"/>
                                          </p:val>
                                        </p:tav>
                                      </p:tavLst>
                                    </p:anim>
                                    <p:animEffect transition="in" filter="fade">
                                      <p:cBhvr>
                                        <p:cTn id="11" dur="500"/>
                                        <p:tgtEl>
                                          <p:spTgt spid="10"/>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animBg="1"/>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31381" y="692727"/>
            <a:ext cx="6715954" cy="1325563"/>
          </a:xfrm>
        </p:spPr>
        <p:txBody>
          <a:bodyPr>
            <a:noAutofit/>
          </a:bodyPr>
          <a:lstStyle/>
          <a:p>
            <a:pPr lvl="0" algn="ctr"/>
            <a:r>
              <a:rPr lang="es-CO" sz="2800" b="1" dirty="0" smtClean="0">
                <a:solidFill>
                  <a:srgbClr val="159741"/>
                </a:solidFill>
                <a:latin typeface="Century Gothic" charset="0"/>
              </a:rPr>
              <a:t>Optimización de </a:t>
            </a:r>
            <a:r>
              <a:rPr lang="es-CO" sz="2800" b="1" dirty="0" err="1" smtClean="0">
                <a:solidFill>
                  <a:srgbClr val="159741"/>
                </a:solidFill>
                <a:latin typeface="Century Gothic" charset="0"/>
              </a:rPr>
              <a:t>Geoprocesos</a:t>
            </a:r>
            <a:r>
              <a:rPr lang="es-CO" sz="2800" b="1" dirty="0" smtClean="0">
                <a:solidFill>
                  <a:srgbClr val="159741"/>
                </a:solidFill>
                <a:latin typeface="Century Gothic" charset="0"/>
              </a:rPr>
              <a:t>: Procesamiento a 64 bits</a:t>
            </a:r>
            <a:br>
              <a:rPr lang="es-CO" sz="2800" b="1" dirty="0" smtClean="0">
                <a:solidFill>
                  <a:srgbClr val="159741"/>
                </a:solidFill>
                <a:latin typeface="Century Gothic" charset="0"/>
              </a:rPr>
            </a:br>
            <a:endParaRPr lang="es-CO" sz="2800" b="1" dirty="0">
              <a:solidFill>
                <a:srgbClr val="159741"/>
              </a:solidFill>
              <a:latin typeface="Century Gothic" charset="0"/>
            </a:endParaRPr>
          </a:p>
        </p:txBody>
      </p:sp>
      <p:grpSp>
        <p:nvGrpSpPr>
          <p:cNvPr id="3" name="Grupo 2"/>
          <p:cNvGrpSpPr/>
          <p:nvPr/>
        </p:nvGrpSpPr>
        <p:grpSpPr>
          <a:xfrm>
            <a:off x="216350" y="548405"/>
            <a:ext cx="1713346" cy="1713346"/>
            <a:chOff x="3569549" y="106041"/>
            <a:chExt cx="1713346" cy="1713346"/>
          </a:xfrm>
          <a:solidFill>
            <a:srgbClr val="B7F689"/>
          </a:solidFill>
        </p:grpSpPr>
        <p:sp>
          <p:nvSpPr>
            <p:cNvPr id="4" name="Elipse 3"/>
            <p:cNvSpPr/>
            <p:nvPr/>
          </p:nvSpPr>
          <p:spPr>
            <a:xfrm>
              <a:off x="3569549" y="106041"/>
              <a:ext cx="1713346" cy="1713346"/>
            </a:xfrm>
            <a:prstGeom prst="ellipse">
              <a:avLst/>
            </a:prstGeom>
            <a:grpFill/>
          </p:spPr>
          <p:style>
            <a:lnRef idx="2">
              <a:schemeClr val="lt1">
                <a:hueOff val="0"/>
                <a:satOff val="0"/>
                <a:lumOff val="0"/>
                <a:alphaOff val="0"/>
              </a:schemeClr>
            </a:lnRef>
            <a:fillRef idx="1">
              <a:schemeClr val="accent4">
                <a:alpha val="50000"/>
                <a:hueOff val="1485099"/>
                <a:satOff val="-6853"/>
                <a:lumOff val="252"/>
                <a:alphaOff val="0"/>
              </a:schemeClr>
            </a:fillRef>
            <a:effectRef idx="0">
              <a:schemeClr val="accent4">
                <a:alpha val="50000"/>
                <a:hueOff val="1485099"/>
                <a:satOff val="-6853"/>
                <a:lumOff val="252"/>
                <a:alphaOff val="0"/>
              </a:schemeClr>
            </a:effectRef>
            <a:fontRef idx="minor">
              <a:schemeClr val="tx1"/>
            </a:fontRef>
          </p:style>
        </p:sp>
        <p:sp>
          <p:nvSpPr>
            <p:cNvPr id="5" name="Elipse 4"/>
            <p:cNvSpPr/>
            <p:nvPr/>
          </p:nvSpPr>
          <p:spPr>
            <a:xfrm>
              <a:off x="3820463" y="332221"/>
              <a:ext cx="1211518" cy="1211518"/>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Procesamiento</a:t>
              </a:r>
              <a:r>
                <a:rPr lang="es-CO" sz="1400" b="1" dirty="0" smtClean="0">
                  <a:solidFill>
                    <a:prstClr val="black"/>
                  </a:solidFill>
                </a:rPr>
                <a:t> </a:t>
              </a:r>
              <a:r>
                <a:rPr lang="es-CO" sz="1200" b="1" dirty="0" smtClean="0">
                  <a:solidFill>
                    <a:prstClr val="black"/>
                  </a:solidFill>
                </a:rPr>
                <a:t>a 64 bits</a:t>
              </a:r>
              <a:endParaRPr lang="es-CO" sz="1200" b="1" dirty="0">
                <a:solidFill>
                  <a:prstClr val="black"/>
                </a:solidFill>
              </a:endParaRPr>
            </a:p>
          </p:txBody>
        </p:sp>
      </p:grpSp>
      <p:sp>
        <p:nvSpPr>
          <p:cNvPr id="6" name="Rectángulo 5"/>
          <p:cNvSpPr/>
          <p:nvPr/>
        </p:nvSpPr>
        <p:spPr>
          <a:xfrm>
            <a:off x="41435" y="5910590"/>
            <a:ext cx="7205890" cy="261610"/>
          </a:xfrm>
          <a:prstGeom prst="rect">
            <a:avLst/>
          </a:prstGeom>
        </p:spPr>
        <p:txBody>
          <a:bodyPr wrap="square">
            <a:spAutoFit/>
          </a:bodyPr>
          <a:lstStyle/>
          <a:p>
            <a:r>
              <a:rPr lang="es-CO" sz="1100" dirty="0">
                <a:solidFill>
                  <a:prstClr val="black"/>
                </a:solidFill>
              </a:rPr>
              <a:t>http://desktop.arcgis.com/es/arcmap/10.3/analyze/executing-tools/64bit-background.htm</a:t>
            </a:r>
          </a:p>
        </p:txBody>
      </p:sp>
      <p:sp>
        <p:nvSpPr>
          <p:cNvPr id="7" name="Rectángulo 6"/>
          <p:cNvSpPr/>
          <p:nvPr/>
        </p:nvSpPr>
        <p:spPr>
          <a:xfrm>
            <a:off x="2216663" y="2536062"/>
            <a:ext cx="9648471" cy="2031325"/>
          </a:xfrm>
          <a:prstGeom prst="rect">
            <a:avLst/>
          </a:prstGeom>
        </p:spPr>
        <p:txBody>
          <a:bodyPr wrap="square">
            <a:spAutoFit/>
          </a:bodyPr>
          <a:lstStyle/>
          <a:p>
            <a:pPr marL="285750" indent="-285750">
              <a:buFont typeface="Arial" panose="020B0604020202020204" pitchFamily="34" charset="0"/>
              <a:buChar char="•"/>
            </a:pPr>
            <a:r>
              <a:rPr lang="es-CO" dirty="0" smtClean="0">
                <a:solidFill>
                  <a:prstClr val="black"/>
                </a:solidFill>
              </a:rPr>
              <a:t>Conversión </a:t>
            </a:r>
            <a:r>
              <a:rPr lang="es-CO" dirty="0">
                <a:solidFill>
                  <a:prstClr val="black"/>
                </a:solidFill>
              </a:rPr>
              <a:t>de metadatos</a:t>
            </a:r>
          </a:p>
          <a:p>
            <a:pPr marL="285750" indent="-285750">
              <a:buFont typeface="Arial" panose="020B0604020202020204" pitchFamily="34" charset="0"/>
              <a:buChar char="•"/>
            </a:pPr>
            <a:r>
              <a:rPr lang="es-CO" dirty="0" smtClean="0">
                <a:solidFill>
                  <a:prstClr val="black"/>
                </a:solidFill>
              </a:rPr>
              <a:t>Administración </a:t>
            </a:r>
            <a:r>
              <a:rPr lang="es-CO" dirty="0">
                <a:solidFill>
                  <a:prstClr val="black"/>
                </a:solidFill>
              </a:rPr>
              <a:t>de </a:t>
            </a:r>
            <a:r>
              <a:rPr lang="es-CO" dirty="0" err="1">
                <a:solidFill>
                  <a:prstClr val="black"/>
                </a:solidFill>
              </a:rPr>
              <a:t>geodatabase</a:t>
            </a:r>
            <a:endParaRPr lang="es-CO" dirty="0">
              <a:solidFill>
                <a:prstClr val="black"/>
              </a:solidFill>
            </a:endParaRPr>
          </a:p>
          <a:p>
            <a:pPr marL="285750" indent="-285750">
              <a:buFont typeface="Arial" panose="020B0604020202020204" pitchFamily="34" charset="0"/>
              <a:buChar char="•"/>
            </a:pPr>
            <a:r>
              <a:rPr lang="es-CO" dirty="0">
                <a:solidFill>
                  <a:prstClr val="black"/>
                </a:solidFill>
              </a:rPr>
              <a:t>C</a:t>
            </a:r>
            <a:r>
              <a:rPr lang="es-CO" dirty="0" smtClean="0">
                <a:solidFill>
                  <a:prstClr val="black"/>
                </a:solidFill>
              </a:rPr>
              <a:t>obertura</a:t>
            </a:r>
            <a:endParaRPr lang="es-CO" dirty="0">
              <a:solidFill>
                <a:prstClr val="black"/>
              </a:solidFill>
            </a:endParaRPr>
          </a:p>
          <a:p>
            <a:pPr marL="285750" indent="-285750">
              <a:buFont typeface="Arial" panose="020B0604020202020204" pitchFamily="34" charset="0"/>
              <a:buChar char="•"/>
            </a:pPr>
            <a:r>
              <a:rPr lang="es-CO" dirty="0" smtClean="0">
                <a:solidFill>
                  <a:prstClr val="black"/>
                </a:solidFill>
              </a:rPr>
              <a:t>Creación de paquetes</a:t>
            </a:r>
            <a:endParaRPr lang="es-CO" dirty="0">
              <a:solidFill>
                <a:prstClr val="black"/>
              </a:solidFill>
            </a:endParaRPr>
          </a:p>
          <a:p>
            <a:pPr marL="285750" indent="-285750">
              <a:buFont typeface="Arial" panose="020B0604020202020204" pitchFamily="34" charset="0"/>
              <a:buChar char="•"/>
            </a:pPr>
            <a:r>
              <a:rPr lang="es-CO" dirty="0">
                <a:solidFill>
                  <a:prstClr val="black"/>
                </a:solidFill>
              </a:rPr>
              <a:t>Herramientas de </a:t>
            </a:r>
            <a:r>
              <a:rPr lang="es-CO" dirty="0" smtClean="0">
                <a:solidFill>
                  <a:prstClr val="black"/>
                </a:solidFill>
              </a:rPr>
              <a:t>gráficos.</a:t>
            </a:r>
          </a:p>
          <a:p>
            <a:pPr marL="285750" indent="-285750">
              <a:buFont typeface="Arial" panose="020B0604020202020204" pitchFamily="34" charset="0"/>
              <a:buChar char="•"/>
            </a:pPr>
            <a:r>
              <a:rPr lang="es-CO" dirty="0" smtClean="0">
                <a:solidFill>
                  <a:prstClr val="black"/>
                </a:solidFill>
              </a:rPr>
              <a:t>Secuencia </a:t>
            </a:r>
            <a:r>
              <a:rPr lang="es-CO" dirty="0">
                <a:solidFill>
                  <a:prstClr val="black"/>
                </a:solidFill>
              </a:rPr>
              <a:t>de comandos personalizada, o herramientas de función en las que el autor ha deshabilitado el procesamiento en segundo plano</a:t>
            </a:r>
          </a:p>
        </p:txBody>
      </p:sp>
      <p:sp>
        <p:nvSpPr>
          <p:cNvPr id="8" name="Rectángulo redondeado 7"/>
          <p:cNvSpPr/>
          <p:nvPr/>
        </p:nvSpPr>
        <p:spPr>
          <a:xfrm>
            <a:off x="2216663" y="1753751"/>
            <a:ext cx="4195182" cy="508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CO" b="1" dirty="0">
                <a:solidFill>
                  <a:prstClr val="white"/>
                </a:solidFill>
                <a:ea typeface="Kozuka Mincho Pr6N B" panose="02020800000000000000" pitchFamily="18" charset="-128"/>
              </a:rPr>
              <a:t>Herramientas no admitidas</a:t>
            </a:r>
            <a:r>
              <a:rPr lang="es-CO" b="1" dirty="0" smtClean="0">
                <a:solidFill>
                  <a:prstClr val="white"/>
                </a:solidFill>
                <a:ea typeface="Kozuka Mincho Pr6N B" panose="02020800000000000000" pitchFamily="18" charset="-128"/>
              </a:rPr>
              <a:t>:</a:t>
            </a:r>
            <a:endParaRPr lang="es-CO" b="1" dirty="0">
              <a:solidFill>
                <a:prstClr val="white"/>
              </a:solidFill>
              <a:ea typeface="Kozuka Mincho Pr6N B" panose="02020800000000000000" pitchFamily="18" charset="-128"/>
            </a:endParaRPr>
          </a:p>
        </p:txBody>
      </p:sp>
      <p:pic>
        <p:nvPicPr>
          <p:cNvPr id="9" name="Imagen 8"/>
          <p:cNvPicPr>
            <a:picLocks noChangeAspect="1"/>
          </p:cNvPicPr>
          <p:nvPr/>
        </p:nvPicPr>
        <p:blipFill>
          <a:blip r:embed="rId2"/>
          <a:stretch>
            <a:fillRect/>
          </a:stretch>
        </p:blipFill>
        <p:spPr>
          <a:xfrm>
            <a:off x="0" y="2393179"/>
            <a:ext cx="2096815" cy="1407296"/>
          </a:xfrm>
          <a:prstGeom prst="rect">
            <a:avLst/>
          </a:prstGeom>
        </p:spPr>
      </p:pic>
      <p:sp>
        <p:nvSpPr>
          <p:cNvPr id="10" name="Elipse 9"/>
          <p:cNvSpPr/>
          <p:nvPr/>
        </p:nvSpPr>
        <p:spPr>
          <a:xfrm>
            <a:off x="888475" y="2431279"/>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1" name="Elipse 10"/>
          <p:cNvSpPr/>
          <p:nvPr/>
        </p:nvSpPr>
        <p:spPr>
          <a:xfrm>
            <a:off x="1281831" y="2631685"/>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Tree>
    <p:extLst>
      <p:ext uri="{BB962C8B-B14F-4D97-AF65-F5344CB8AC3E}">
        <p14:creationId xmlns:p14="http://schemas.microsoft.com/office/powerpoint/2010/main" val="252874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fltVal val="0"/>
                                          </p:val>
                                        </p:tav>
                                        <p:tav tm="100000">
                                          <p:val>
                                            <p:strVal val="#ppt_h"/>
                                          </p:val>
                                        </p:tav>
                                      </p:tavLst>
                                    </p:anim>
                                    <p:animEffect transition="in" filter="fade">
                                      <p:cBhvr>
                                        <p:cTn id="11" dur="500"/>
                                        <p:tgtEl>
                                          <p:spTgt spid="10"/>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75646" y="645102"/>
            <a:ext cx="6715954" cy="1325563"/>
          </a:xfrm>
        </p:spPr>
        <p:txBody>
          <a:bodyPr>
            <a:noAutofit/>
          </a:bodyPr>
          <a:lstStyle/>
          <a:p>
            <a:pPr lvl="0" algn="ctr"/>
            <a:r>
              <a:rPr lang="es-CO" sz="2800" b="1" dirty="0" smtClean="0">
                <a:solidFill>
                  <a:srgbClr val="159741"/>
                </a:solidFill>
                <a:latin typeface="Century Gothic" charset="0"/>
              </a:rPr>
              <a:t>Optimización de </a:t>
            </a:r>
            <a:r>
              <a:rPr lang="es-CO" sz="2800" b="1" dirty="0" err="1" smtClean="0">
                <a:solidFill>
                  <a:srgbClr val="159741"/>
                </a:solidFill>
                <a:latin typeface="Century Gothic" charset="0"/>
              </a:rPr>
              <a:t>Geoprocesos</a:t>
            </a:r>
            <a:r>
              <a:rPr lang="es-CO" sz="2800" b="1" dirty="0" smtClean="0">
                <a:solidFill>
                  <a:srgbClr val="159741"/>
                </a:solidFill>
                <a:latin typeface="Century Gothic" charset="0"/>
              </a:rPr>
              <a:t>: </a:t>
            </a:r>
            <a:r>
              <a:rPr lang="es-CO" sz="2800" b="1" dirty="0">
                <a:solidFill>
                  <a:srgbClr val="159741"/>
                </a:solidFill>
                <a:latin typeface="Century Gothic" charset="0"/>
              </a:rPr>
              <a:t>Procesamiento en Paralelo</a:t>
            </a:r>
            <a:r>
              <a:rPr lang="es-CO" sz="2800" b="1" dirty="0" smtClean="0">
                <a:solidFill>
                  <a:srgbClr val="159741"/>
                </a:solidFill>
                <a:latin typeface="Century Gothic" charset="0"/>
              </a:rPr>
              <a:t/>
            </a:r>
            <a:br>
              <a:rPr lang="es-CO" sz="2800" b="1" dirty="0" smtClean="0">
                <a:solidFill>
                  <a:srgbClr val="159741"/>
                </a:solidFill>
                <a:latin typeface="Century Gothic" charset="0"/>
              </a:rPr>
            </a:br>
            <a:endParaRPr lang="es-CO" sz="2800" b="1" dirty="0">
              <a:solidFill>
                <a:srgbClr val="159741"/>
              </a:solidFill>
              <a:latin typeface="Century Gothic" charset="0"/>
            </a:endParaRPr>
          </a:p>
        </p:txBody>
      </p:sp>
      <p:sp>
        <p:nvSpPr>
          <p:cNvPr id="3" name="Rectángulo 2"/>
          <p:cNvSpPr/>
          <p:nvPr/>
        </p:nvSpPr>
        <p:spPr>
          <a:xfrm>
            <a:off x="-114300" y="5862965"/>
            <a:ext cx="7205890" cy="261610"/>
          </a:xfrm>
          <a:prstGeom prst="rect">
            <a:avLst/>
          </a:prstGeom>
        </p:spPr>
        <p:txBody>
          <a:bodyPr wrap="square">
            <a:spAutoFit/>
          </a:bodyPr>
          <a:lstStyle/>
          <a:p>
            <a:r>
              <a:rPr lang="es-CO" sz="1100" dirty="0">
                <a:solidFill>
                  <a:prstClr val="black"/>
                </a:solidFill>
              </a:rPr>
              <a:t>http://desktop.arcgis.com/es/arcmap/10.3/analyze/executing-tools/64bit-background.htm</a:t>
            </a:r>
          </a:p>
        </p:txBody>
      </p:sp>
      <p:grpSp>
        <p:nvGrpSpPr>
          <p:cNvPr id="4" name="Grupo 3"/>
          <p:cNvGrpSpPr/>
          <p:nvPr/>
        </p:nvGrpSpPr>
        <p:grpSpPr>
          <a:xfrm>
            <a:off x="207070" y="494892"/>
            <a:ext cx="1713346" cy="1713346"/>
            <a:chOff x="5945367" y="2786146"/>
            <a:chExt cx="1713346" cy="1713346"/>
          </a:xfrm>
        </p:grpSpPr>
        <p:sp>
          <p:nvSpPr>
            <p:cNvPr id="5" name="Elipse 4"/>
            <p:cNvSpPr/>
            <p:nvPr/>
          </p:nvSpPr>
          <p:spPr>
            <a:xfrm>
              <a:off x="5945367" y="2786146"/>
              <a:ext cx="1713346" cy="1713346"/>
            </a:xfrm>
            <a:prstGeom prst="ellipse">
              <a:avLst/>
            </a:prstGeom>
          </p:spPr>
          <p:style>
            <a:lnRef idx="2">
              <a:schemeClr val="lt1">
                <a:hueOff val="0"/>
                <a:satOff val="0"/>
                <a:lumOff val="0"/>
                <a:alphaOff val="0"/>
              </a:schemeClr>
            </a:lnRef>
            <a:fillRef idx="1">
              <a:schemeClr val="accent4">
                <a:alpha val="50000"/>
                <a:hueOff val="4455297"/>
                <a:satOff val="-20558"/>
                <a:lumOff val="756"/>
                <a:alphaOff val="0"/>
              </a:schemeClr>
            </a:fillRef>
            <a:effectRef idx="0">
              <a:schemeClr val="accent4">
                <a:alpha val="50000"/>
                <a:hueOff val="4455297"/>
                <a:satOff val="-20558"/>
                <a:lumOff val="756"/>
                <a:alphaOff val="0"/>
              </a:schemeClr>
            </a:effectRef>
            <a:fontRef idx="minor">
              <a:schemeClr val="tx1"/>
            </a:fontRef>
          </p:style>
        </p:sp>
        <p:sp>
          <p:nvSpPr>
            <p:cNvPr id="6" name="Elipse 4"/>
            <p:cNvSpPr/>
            <p:nvPr/>
          </p:nvSpPr>
          <p:spPr>
            <a:xfrm>
              <a:off x="6196281" y="3037060"/>
              <a:ext cx="1211518" cy="121151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Procesamiento en Paralelo</a:t>
              </a:r>
              <a:endParaRPr lang="es-CO" sz="1200" b="1" dirty="0">
                <a:solidFill>
                  <a:prstClr val="black"/>
                </a:solidFill>
              </a:endParaRPr>
            </a:p>
          </p:txBody>
        </p:sp>
      </p:grpSp>
      <p:sp>
        <p:nvSpPr>
          <p:cNvPr id="7" name="Rectángulo 6"/>
          <p:cNvSpPr/>
          <p:nvPr/>
        </p:nvSpPr>
        <p:spPr>
          <a:xfrm>
            <a:off x="1920416" y="1773444"/>
            <a:ext cx="10147853" cy="3693319"/>
          </a:xfrm>
          <a:prstGeom prst="rect">
            <a:avLst/>
          </a:prstGeom>
        </p:spPr>
        <p:txBody>
          <a:bodyPr wrap="square">
            <a:spAutoFit/>
          </a:bodyPr>
          <a:lstStyle/>
          <a:p>
            <a:r>
              <a:rPr lang="es-CO" b="1" dirty="0" smtClean="0">
                <a:solidFill>
                  <a:srgbClr val="009B35"/>
                </a:solidFill>
                <a:ea typeface="Kozuka Mincho Pr6N B" panose="02020800000000000000" pitchFamily="18" charset="-128"/>
              </a:rPr>
              <a:t>Características:</a:t>
            </a:r>
          </a:p>
          <a:p>
            <a:pPr marL="742950" lvl="1" indent="-285750">
              <a:buFont typeface="Arial" panose="020B0604020202020204" pitchFamily="34" charset="0"/>
              <a:buChar char="•"/>
            </a:pPr>
            <a:r>
              <a:rPr lang="es-CO" dirty="0">
                <a:solidFill>
                  <a:prstClr val="black"/>
                </a:solidFill>
                <a:ea typeface="Kozuka Mincho Pr6N B" panose="02020800000000000000" pitchFamily="18" charset="-128"/>
              </a:rPr>
              <a:t>Permite emplear los diferentes procesadores de un computador, ejecutando de forma paralela diferentes procedimientos</a:t>
            </a:r>
            <a:r>
              <a:rPr lang="es-CO" dirty="0" smtClean="0">
                <a:solidFill>
                  <a:prstClr val="black"/>
                </a:solidFill>
                <a:ea typeface="Kozuka Mincho Pr6N B" panose="02020800000000000000" pitchFamily="18" charset="-128"/>
              </a:rPr>
              <a:t>.</a:t>
            </a:r>
          </a:p>
          <a:p>
            <a:pPr marL="742950" lvl="1" indent="-285750">
              <a:buFont typeface="Arial" panose="020B0604020202020204" pitchFamily="34" charset="0"/>
              <a:buChar char="•"/>
            </a:pPr>
            <a:r>
              <a:rPr lang="es-CO" dirty="0">
                <a:solidFill>
                  <a:prstClr val="black"/>
                </a:solidFill>
              </a:rPr>
              <a:t>Permite realizar procesamientos que las herramientas tradicionales o de x64 no pueden realizar</a:t>
            </a:r>
            <a:r>
              <a:rPr lang="es-CO" dirty="0" smtClean="0">
                <a:solidFill>
                  <a:prstClr val="black"/>
                </a:solidFill>
              </a:rPr>
              <a:t>.</a:t>
            </a:r>
            <a:endParaRPr lang="es-CO" dirty="0">
              <a:solidFill>
                <a:prstClr val="black"/>
              </a:solidFill>
              <a:ea typeface="Kozuka Mincho Pr6N B" panose="02020800000000000000" pitchFamily="18" charset="-128"/>
            </a:endParaRPr>
          </a:p>
          <a:p>
            <a:endParaRPr lang="es-CO" b="1" dirty="0" smtClean="0">
              <a:solidFill>
                <a:srgbClr val="009B35"/>
              </a:solidFill>
              <a:ea typeface="Kozuka Mincho Pr6N B" panose="02020800000000000000" pitchFamily="18" charset="-128"/>
            </a:endParaRPr>
          </a:p>
          <a:p>
            <a:r>
              <a:rPr lang="es-CO" b="1" dirty="0" smtClean="0">
                <a:solidFill>
                  <a:srgbClr val="009B35"/>
                </a:solidFill>
                <a:ea typeface="Kozuka Mincho Pr6N B" panose="02020800000000000000" pitchFamily="18" charset="-128"/>
              </a:rPr>
              <a:t>Requisitos:</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Tener múltiples procesadores.</a:t>
            </a:r>
            <a:endParaRPr lang="es-CO" dirty="0">
              <a:solidFill>
                <a:prstClr val="black"/>
              </a:solidFill>
            </a:endParaRPr>
          </a:p>
          <a:p>
            <a:pPr marL="742950" lvl="1" indent="-285750">
              <a:buFont typeface="Arial" panose="020B0604020202020204" pitchFamily="34" charset="0"/>
              <a:buChar char="•"/>
            </a:pPr>
            <a:endParaRPr lang="es-CO" dirty="0" smtClean="0">
              <a:solidFill>
                <a:prstClr val="black"/>
              </a:solidFill>
              <a:ea typeface="Kozuka Mincho Pr6N B" panose="02020800000000000000" pitchFamily="18" charset="-128"/>
            </a:endParaRPr>
          </a:p>
          <a:p>
            <a:r>
              <a:rPr lang="es-CO" b="1" dirty="0" smtClean="0">
                <a:solidFill>
                  <a:srgbClr val="009B35"/>
                </a:solidFill>
                <a:ea typeface="Kozuka Mincho Pr6N B" panose="02020800000000000000" pitchFamily="18" charset="-128"/>
              </a:rPr>
              <a:t>Uso:</a:t>
            </a:r>
          </a:p>
          <a:p>
            <a:pPr marL="742950" lvl="1" indent="-285750">
              <a:buFont typeface="Arial" panose="020B0604020202020204" pitchFamily="34" charset="0"/>
              <a:buChar char="•"/>
            </a:pPr>
            <a:r>
              <a:rPr lang="es-CO" dirty="0">
                <a:solidFill>
                  <a:prstClr val="black"/>
                </a:solidFill>
                <a:ea typeface="Kozuka Mincho Pr6N B" panose="02020800000000000000" pitchFamily="18" charset="-128"/>
              </a:rPr>
              <a:t>Dividir la información original</a:t>
            </a:r>
          </a:p>
          <a:p>
            <a:pPr marL="742950" lvl="1" indent="-285750">
              <a:buFont typeface="Arial" panose="020B0604020202020204" pitchFamily="34" charset="0"/>
              <a:buChar char="•"/>
            </a:pPr>
            <a:r>
              <a:rPr lang="es-CO" dirty="0">
                <a:solidFill>
                  <a:prstClr val="black"/>
                </a:solidFill>
                <a:ea typeface="Kozuka Mincho Pr6N B" panose="02020800000000000000" pitchFamily="18" charset="-128"/>
              </a:rPr>
              <a:t>Procesar las secciones de forma independiente y paralela.</a:t>
            </a:r>
          </a:p>
          <a:p>
            <a:pPr marL="742950" lvl="1" indent="-285750">
              <a:buFont typeface="Arial" panose="020B0604020202020204" pitchFamily="34" charset="0"/>
              <a:buChar char="•"/>
            </a:pPr>
            <a:r>
              <a:rPr lang="es-CO" dirty="0">
                <a:solidFill>
                  <a:prstClr val="black"/>
                </a:solidFill>
                <a:ea typeface="Kozuka Mincho Pr6N B" panose="02020800000000000000" pitchFamily="18" charset="-128"/>
              </a:rPr>
              <a:t>Unificar el </a:t>
            </a:r>
            <a:r>
              <a:rPr lang="es-CO" dirty="0" smtClean="0">
                <a:solidFill>
                  <a:prstClr val="black"/>
                </a:solidFill>
                <a:ea typeface="Kozuka Mincho Pr6N B" panose="02020800000000000000" pitchFamily="18" charset="-128"/>
              </a:rPr>
              <a:t>resultado (en caso de que se necesite).</a:t>
            </a:r>
            <a:endParaRPr lang="es-CO" dirty="0">
              <a:solidFill>
                <a:prstClr val="black"/>
              </a:solidFill>
              <a:ea typeface="Kozuka Mincho Pr6N B" panose="02020800000000000000" pitchFamily="18" charset="-128"/>
            </a:endParaRPr>
          </a:p>
        </p:txBody>
      </p:sp>
      <p:pic>
        <p:nvPicPr>
          <p:cNvPr id="8" name="Imagen 7"/>
          <p:cNvPicPr>
            <a:picLocks noChangeAspect="1"/>
          </p:cNvPicPr>
          <p:nvPr/>
        </p:nvPicPr>
        <p:blipFill>
          <a:blip r:embed="rId2"/>
          <a:stretch>
            <a:fillRect/>
          </a:stretch>
        </p:blipFill>
        <p:spPr>
          <a:xfrm>
            <a:off x="15336" y="2353526"/>
            <a:ext cx="2096815" cy="1407296"/>
          </a:xfrm>
          <a:prstGeom prst="rect">
            <a:avLst/>
          </a:prstGeom>
        </p:spPr>
      </p:pic>
      <p:sp>
        <p:nvSpPr>
          <p:cNvPr id="9" name="Elipse 8"/>
          <p:cNvSpPr/>
          <p:nvPr/>
        </p:nvSpPr>
        <p:spPr>
          <a:xfrm>
            <a:off x="903811" y="2391626"/>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0" name="Elipse 9"/>
          <p:cNvSpPr/>
          <p:nvPr/>
        </p:nvSpPr>
        <p:spPr>
          <a:xfrm>
            <a:off x="1297167" y="2592032"/>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1" name="Elipse 10"/>
          <p:cNvSpPr/>
          <p:nvPr/>
        </p:nvSpPr>
        <p:spPr>
          <a:xfrm>
            <a:off x="1405500" y="3019853"/>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Tree>
    <p:extLst>
      <p:ext uri="{BB962C8B-B14F-4D97-AF65-F5344CB8AC3E}">
        <p14:creationId xmlns:p14="http://schemas.microsoft.com/office/powerpoint/2010/main" val="269646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 calcmode="lin" valueType="num">
                                      <p:cBhvr>
                                        <p:cTn id="9" dur="500" fill="hold"/>
                                        <p:tgtEl>
                                          <p:spTgt spid="9"/>
                                        </p:tgtEl>
                                        <p:attrNameLst>
                                          <p:attrName>ppt_w</p:attrName>
                                        </p:attrNameLst>
                                      </p:cBhvr>
                                      <p:tavLst>
                                        <p:tav tm="0">
                                          <p:val>
                                            <p:fltVal val="0"/>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animEffect transition="in" filter="fade">
                                      <p:cBhvr>
                                        <p:cTn id="11" dur="500"/>
                                        <p:tgtEl>
                                          <p:spTgt spid="9"/>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54496" y="806475"/>
            <a:ext cx="6715954" cy="1325563"/>
          </a:xfrm>
        </p:spPr>
        <p:txBody>
          <a:bodyPr>
            <a:noAutofit/>
          </a:bodyPr>
          <a:lstStyle/>
          <a:p>
            <a:pPr lvl="0" algn="ctr"/>
            <a:r>
              <a:rPr lang="es-CO" sz="2800" b="1" dirty="0" smtClean="0">
                <a:solidFill>
                  <a:srgbClr val="159741"/>
                </a:solidFill>
                <a:latin typeface="Century Gothic" charset="0"/>
              </a:rPr>
              <a:t>Optimización de </a:t>
            </a:r>
            <a:r>
              <a:rPr lang="es-CO" sz="2800" b="1" dirty="0" err="1" smtClean="0">
                <a:solidFill>
                  <a:srgbClr val="159741"/>
                </a:solidFill>
                <a:latin typeface="Century Gothic" charset="0"/>
              </a:rPr>
              <a:t>Geoprocesos</a:t>
            </a:r>
            <a:r>
              <a:rPr lang="es-CO" sz="2800" b="1" dirty="0" smtClean="0">
                <a:solidFill>
                  <a:srgbClr val="159741"/>
                </a:solidFill>
                <a:latin typeface="Century Gothic" charset="0"/>
              </a:rPr>
              <a:t>: Procesamiento en Paralelo</a:t>
            </a:r>
            <a:br>
              <a:rPr lang="es-CO" sz="2800" b="1" dirty="0" smtClean="0">
                <a:solidFill>
                  <a:srgbClr val="159741"/>
                </a:solidFill>
                <a:latin typeface="Century Gothic" charset="0"/>
              </a:rPr>
            </a:br>
            <a:endParaRPr lang="es-CO" sz="2800" b="1" dirty="0">
              <a:solidFill>
                <a:srgbClr val="159741"/>
              </a:solidFill>
              <a:latin typeface="Century Gothic" charset="0"/>
            </a:endParaRPr>
          </a:p>
        </p:txBody>
      </p:sp>
      <p:sp>
        <p:nvSpPr>
          <p:cNvPr id="3" name="Rectángulo 2"/>
          <p:cNvSpPr/>
          <p:nvPr/>
        </p:nvSpPr>
        <p:spPr>
          <a:xfrm>
            <a:off x="-66675" y="5786765"/>
            <a:ext cx="7205890" cy="261610"/>
          </a:xfrm>
          <a:prstGeom prst="rect">
            <a:avLst/>
          </a:prstGeom>
        </p:spPr>
        <p:txBody>
          <a:bodyPr wrap="square">
            <a:spAutoFit/>
          </a:bodyPr>
          <a:lstStyle/>
          <a:p>
            <a:r>
              <a:rPr lang="es-CO" sz="1100" dirty="0">
                <a:solidFill>
                  <a:prstClr val="black"/>
                </a:solidFill>
              </a:rPr>
              <a:t>http://desktop.arcgis.com/es/arcmap/10.3/analyze/executing-tools/64bit-background.htm</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410" y="2132038"/>
            <a:ext cx="7373379" cy="2991267"/>
          </a:xfrm>
          <a:prstGeom prst="rect">
            <a:avLst/>
          </a:prstGeom>
        </p:spPr>
      </p:pic>
      <p:grpSp>
        <p:nvGrpSpPr>
          <p:cNvPr id="5" name="Grupo 4"/>
          <p:cNvGrpSpPr/>
          <p:nvPr/>
        </p:nvGrpSpPr>
        <p:grpSpPr>
          <a:xfrm>
            <a:off x="254695" y="418692"/>
            <a:ext cx="1713346" cy="1713346"/>
            <a:chOff x="5945367" y="2786146"/>
            <a:chExt cx="1713346" cy="1713346"/>
          </a:xfrm>
        </p:grpSpPr>
        <p:sp>
          <p:nvSpPr>
            <p:cNvPr id="6" name="Elipse 5"/>
            <p:cNvSpPr/>
            <p:nvPr/>
          </p:nvSpPr>
          <p:spPr>
            <a:xfrm>
              <a:off x="5945367" y="2786146"/>
              <a:ext cx="1713346" cy="1713346"/>
            </a:xfrm>
            <a:prstGeom prst="ellipse">
              <a:avLst/>
            </a:prstGeom>
          </p:spPr>
          <p:style>
            <a:lnRef idx="2">
              <a:schemeClr val="lt1">
                <a:hueOff val="0"/>
                <a:satOff val="0"/>
                <a:lumOff val="0"/>
                <a:alphaOff val="0"/>
              </a:schemeClr>
            </a:lnRef>
            <a:fillRef idx="1">
              <a:schemeClr val="accent4">
                <a:alpha val="50000"/>
                <a:hueOff val="4455297"/>
                <a:satOff val="-20558"/>
                <a:lumOff val="756"/>
                <a:alphaOff val="0"/>
              </a:schemeClr>
            </a:fillRef>
            <a:effectRef idx="0">
              <a:schemeClr val="accent4">
                <a:alpha val="50000"/>
                <a:hueOff val="4455297"/>
                <a:satOff val="-20558"/>
                <a:lumOff val="756"/>
                <a:alphaOff val="0"/>
              </a:schemeClr>
            </a:effectRef>
            <a:fontRef idx="minor">
              <a:schemeClr val="tx1"/>
            </a:fontRef>
          </p:style>
        </p:sp>
        <p:sp>
          <p:nvSpPr>
            <p:cNvPr id="7" name="Elipse 4"/>
            <p:cNvSpPr/>
            <p:nvPr/>
          </p:nvSpPr>
          <p:spPr>
            <a:xfrm>
              <a:off x="6196281" y="3037060"/>
              <a:ext cx="1211518" cy="121151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Procesamiento en Paralelo</a:t>
              </a:r>
              <a:endParaRPr lang="es-CO" sz="1200" b="1" dirty="0">
                <a:solidFill>
                  <a:prstClr val="black"/>
                </a:solidFill>
              </a:endParaRPr>
            </a:p>
          </p:txBody>
        </p:sp>
      </p:grpSp>
      <p:pic>
        <p:nvPicPr>
          <p:cNvPr id="8" name="Imagen 7"/>
          <p:cNvPicPr>
            <a:picLocks noChangeAspect="1"/>
          </p:cNvPicPr>
          <p:nvPr/>
        </p:nvPicPr>
        <p:blipFill>
          <a:blip r:embed="rId3"/>
          <a:stretch>
            <a:fillRect/>
          </a:stretch>
        </p:blipFill>
        <p:spPr>
          <a:xfrm>
            <a:off x="0" y="2303133"/>
            <a:ext cx="2096815" cy="1407296"/>
          </a:xfrm>
          <a:prstGeom prst="rect">
            <a:avLst/>
          </a:prstGeom>
        </p:spPr>
      </p:pic>
      <p:sp>
        <p:nvSpPr>
          <p:cNvPr id="9" name="Elipse 8"/>
          <p:cNvSpPr/>
          <p:nvPr/>
        </p:nvSpPr>
        <p:spPr>
          <a:xfrm>
            <a:off x="888475" y="2341233"/>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0" name="Elipse 9"/>
          <p:cNvSpPr/>
          <p:nvPr/>
        </p:nvSpPr>
        <p:spPr>
          <a:xfrm>
            <a:off x="1281831" y="2541639"/>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1" name="Elipse 10"/>
          <p:cNvSpPr/>
          <p:nvPr/>
        </p:nvSpPr>
        <p:spPr>
          <a:xfrm>
            <a:off x="1390164" y="2969460"/>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Tree>
    <p:extLst>
      <p:ext uri="{BB962C8B-B14F-4D97-AF65-F5344CB8AC3E}">
        <p14:creationId xmlns:p14="http://schemas.microsoft.com/office/powerpoint/2010/main" val="190445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 calcmode="lin" valueType="num">
                                      <p:cBhvr>
                                        <p:cTn id="9" dur="500" fill="hold"/>
                                        <p:tgtEl>
                                          <p:spTgt spid="9"/>
                                        </p:tgtEl>
                                        <p:attrNameLst>
                                          <p:attrName>ppt_w</p:attrName>
                                        </p:attrNameLst>
                                      </p:cBhvr>
                                      <p:tavLst>
                                        <p:tav tm="0">
                                          <p:val>
                                            <p:fltVal val="0"/>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animEffect transition="in" filter="fade">
                                      <p:cBhvr>
                                        <p:cTn id="11" dur="500"/>
                                        <p:tgtEl>
                                          <p:spTgt spid="9"/>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ítulo 1"/>
          <p:cNvSpPr txBox="1">
            <a:spLocks/>
          </p:cNvSpPr>
          <p:nvPr/>
        </p:nvSpPr>
        <p:spPr>
          <a:xfrm>
            <a:off x="0" y="1828800"/>
            <a:ext cx="4064000" cy="2827867"/>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000" b="1" dirty="0" smtClean="0">
                <a:solidFill>
                  <a:schemeClr val="bg1"/>
                </a:solidFill>
                <a:latin typeface="Century Gothic" panose="020B0502020202020204" pitchFamily="34" charset="0"/>
              </a:rPr>
              <a:t>CONTENIDO</a:t>
            </a:r>
            <a:endParaRPr lang="es-CO" sz="3200" b="1" dirty="0">
              <a:solidFill>
                <a:schemeClr val="bg1"/>
              </a:solidFill>
              <a:latin typeface="Century Gothic" panose="020B0502020202020204" pitchFamily="34" charset="0"/>
            </a:endParaRPr>
          </a:p>
        </p:txBody>
      </p:sp>
      <p:sp>
        <p:nvSpPr>
          <p:cNvPr id="2" name="Rectángulo 1"/>
          <p:cNvSpPr/>
          <p:nvPr/>
        </p:nvSpPr>
        <p:spPr>
          <a:xfrm>
            <a:off x="8753475" y="6229350"/>
            <a:ext cx="66675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p:cNvSpPr/>
          <p:nvPr/>
        </p:nvSpPr>
        <p:spPr>
          <a:xfrm>
            <a:off x="4064000" y="0"/>
            <a:ext cx="8128000" cy="5667632"/>
          </a:xfrm>
          <a:prstGeom prst="rect">
            <a:avLst/>
          </a:pr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es-CO" sz="2000" b="1" dirty="0" smtClean="0">
                <a:solidFill>
                  <a:srgbClr val="283F19"/>
                </a:solidFill>
                <a:latin typeface="+mj-lt"/>
              </a:rPr>
              <a:t>Zonificación de Aptitud: marco conceptual</a:t>
            </a:r>
          </a:p>
          <a:p>
            <a:pPr marL="285750" indent="-285750">
              <a:lnSpc>
                <a:spcPct val="150000"/>
              </a:lnSpc>
              <a:buFont typeface="Arial" panose="020B0604020202020204" pitchFamily="34" charset="0"/>
              <a:buChar char="•"/>
            </a:pPr>
            <a:r>
              <a:rPr lang="es-CO" sz="2000" b="1" dirty="0" smtClean="0">
                <a:solidFill>
                  <a:srgbClr val="283F19"/>
                </a:solidFill>
                <a:latin typeface="+mj-lt"/>
              </a:rPr>
              <a:t>Optimización de </a:t>
            </a:r>
            <a:r>
              <a:rPr lang="es-CO" sz="2000" b="1" dirty="0" err="1" smtClean="0">
                <a:solidFill>
                  <a:srgbClr val="283F19"/>
                </a:solidFill>
                <a:latin typeface="+mj-lt"/>
              </a:rPr>
              <a:t>Geoprocesos</a:t>
            </a:r>
            <a:endParaRPr lang="es-CO" sz="2000" b="1" dirty="0" smtClean="0">
              <a:solidFill>
                <a:srgbClr val="283F19"/>
              </a:solidFill>
              <a:latin typeface="+mj-lt"/>
            </a:endParaRPr>
          </a:p>
          <a:p>
            <a:pPr marL="285750" indent="-285750">
              <a:lnSpc>
                <a:spcPct val="150000"/>
              </a:lnSpc>
              <a:buFont typeface="Arial" panose="020B0604020202020204" pitchFamily="34" charset="0"/>
              <a:buChar char="•"/>
            </a:pPr>
            <a:r>
              <a:rPr lang="es-CO" sz="2000" b="1" dirty="0" smtClean="0">
                <a:solidFill>
                  <a:srgbClr val="283F19"/>
                </a:solidFill>
                <a:latin typeface="+mj-lt"/>
              </a:rPr>
              <a:t>Aplicaciones (Zonificación de Piña)</a:t>
            </a:r>
          </a:p>
          <a:p>
            <a:pPr marL="742950" lvl="1" indent="-285750">
              <a:lnSpc>
                <a:spcPct val="150000"/>
              </a:lnSpc>
              <a:buFont typeface="Arial" panose="020B0604020202020204" pitchFamily="34" charset="0"/>
              <a:buChar char="•"/>
            </a:pPr>
            <a:r>
              <a:rPr lang="es-CO" sz="2000" b="1" dirty="0">
                <a:solidFill>
                  <a:srgbClr val="283F19"/>
                </a:solidFill>
                <a:latin typeface="+mj-lt"/>
              </a:rPr>
              <a:t>Exclusiones y condicionantes legales para actividades agrícolas, pecuarias y </a:t>
            </a:r>
            <a:r>
              <a:rPr lang="es-CO" sz="2000" b="1" dirty="0" smtClean="0">
                <a:solidFill>
                  <a:srgbClr val="283F19"/>
                </a:solidFill>
                <a:latin typeface="+mj-lt"/>
              </a:rPr>
              <a:t>forestales</a:t>
            </a:r>
          </a:p>
          <a:p>
            <a:pPr marL="742950" lvl="1" indent="-285750">
              <a:lnSpc>
                <a:spcPct val="150000"/>
              </a:lnSpc>
              <a:buFont typeface="Arial" panose="020B0604020202020204" pitchFamily="34" charset="0"/>
              <a:buChar char="•"/>
            </a:pPr>
            <a:r>
              <a:rPr lang="es-CO" sz="2000" b="1" dirty="0" smtClean="0">
                <a:solidFill>
                  <a:srgbClr val="283F19"/>
                </a:solidFill>
                <a:latin typeface="+mj-lt"/>
              </a:rPr>
              <a:t>Componente Físico</a:t>
            </a:r>
          </a:p>
          <a:p>
            <a:pPr marL="742950" lvl="1" indent="-285750">
              <a:lnSpc>
                <a:spcPct val="150000"/>
              </a:lnSpc>
              <a:buFont typeface="Arial" panose="020B0604020202020204" pitchFamily="34" charset="0"/>
              <a:buChar char="•"/>
            </a:pPr>
            <a:r>
              <a:rPr lang="es-CO" sz="2000" b="1" dirty="0" smtClean="0">
                <a:solidFill>
                  <a:srgbClr val="283F19"/>
                </a:solidFill>
                <a:latin typeface="+mj-lt"/>
              </a:rPr>
              <a:t>Componente </a:t>
            </a:r>
            <a:r>
              <a:rPr lang="es-CO" sz="2000" b="1" dirty="0" err="1" smtClean="0">
                <a:solidFill>
                  <a:srgbClr val="283F19"/>
                </a:solidFill>
                <a:latin typeface="+mj-lt"/>
              </a:rPr>
              <a:t>Socioecosistémico</a:t>
            </a:r>
            <a:endParaRPr lang="es-CO" sz="2000" b="1" dirty="0" smtClean="0">
              <a:solidFill>
                <a:srgbClr val="283F19"/>
              </a:solidFill>
              <a:latin typeface="+mj-lt"/>
            </a:endParaRPr>
          </a:p>
          <a:p>
            <a:pPr marL="742950" lvl="1" indent="-285750">
              <a:lnSpc>
                <a:spcPct val="150000"/>
              </a:lnSpc>
              <a:buFont typeface="Arial" panose="020B0604020202020204" pitchFamily="34" charset="0"/>
              <a:buChar char="•"/>
            </a:pPr>
            <a:r>
              <a:rPr lang="es-CO" sz="2000" b="1" dirty="0" smtClean="0">
                <a:solidFill>
                  <a:srgbClr val="283F19"/>
                </a:solidFill>
                <a:latin typeface="+mj-lt"/>
              </a:rPr>
              <a:t>Componente Socioeconómico</a:t>
            </a:r>
          </a:p>
          <a:p>
            <a:pPr marL="742950" lvl="1" indent="-285750">
              <a:lnSpc>
                <a:spcPct val="150000"/>
              </a:lnSpc>
              <a:buFont typeface="Arial" panose="020B0604020202020204" pitchFamily="34" charset="0"/>
              <a:buChar char="•"/>
            </a:pPr>
            <a:r>
              <a:rPr lang="es-CO" sz="2000" b="1" dirty="0" smtClean="0">
                <a:solidFill>
                  <a:srgbClr val="283F19"/>
                </a:solidFill>
                <a:latin typeface="+mj-lt"/>
              </a:rPr>
              <a:t>Integración de Componentes</a:t>
            </a:r>
          </a:p>
          <a:p>
            <a:pPr marL="742950" lvl="1" indent="-285750">
              <a:lnSpc>
                <a:spcPct val="150000"/>
              </a:lnSpc>
              <a:buFont typeface="Arial" panose="020B0604020202020204" pitchFamily="34" charset="0"/>
              <a:buChar char="•"/>
            </a:pPr>
            <a:r>
              <a:rPr lang="es-CO" sz="2000" b="1" dirty="0" smtClean="0">
                <a:solidFill>
                  <a:srgbClr val="283F19"/>
                </a:solidFill>
                <a:latin typeface="+mj-lt"/>
              </a:rPr>
              <a:t>Formalización de la Propiedad Rural</a:t>
            </a:r>
          </a:p>
          <a:p>
            <a:pPr marL="742950" lvl="1" indent="-285750">
              <a:lnSpc>
                <a:spcPct val="150000"/>
              </a:lnSpc>
              <a:buFont typeface="Arial" panose="020B0604020202020204" pitchFamily="34" charset="0"/>
              <a:buChar char="•"/>
            </a:pPr>
            <a:r>
              <a:rPr lang="es-CO" sz="2000" b="1" dirty="0" smtClean="0">
                <a:solidFill>
                  <a:srgbClr val="283F19"/>
                </a:solidFill>
                <a:latin typeface="+mj-lt"/>
              </a:rPr>
              <a:t>Generación </a:t>
            </a:r>
            <a:r>
              <a:rPr lang="es-CO" sz="2000" b="1" dirty="0">
                <a:solidFill>
                  <a:srgbClr val="283F19"/>
                </a:solidFill>
                <a:latin typeface="+mj-lt"/>
              </a:rPr>
              <a:t>de grupos de </a:t>
            </a:r>
            <a:r>
              <a:rPr lang="es-CO" sz="2000" b="1" dirty="0" smtClean="0">
                <a:solidFill>
                  <a:srgbClr val="283F19"/>
                </a:solidFill>
                <a:latin typeface="+mj-lt"/>
              </a:rPr>
              <a:t>polígonos</a:t>
            </a:r>
            <a:endParaRPr lang="es-CO" sz="2000" b="1" dirty="0">
              <a:solidFill>
                <a:srgbClr val="283F19"/>
              </a:solidFill>
              <a:latin typeface="+mj-lt"/>
            </a:endParaRPr>
          </a:p>
          <a:p>
            <a:pPr marL="342900" lvl="1" indent="-342900">
              <a:lnSpc>
                <a:spcPct val="150000"/>
              </a:lnSpc>
              <a:buFont typeface="Arial" panose="020B0604020202020204" pitchFamily="34" charset="0"/>
              <a:buChar char="•"/>
            </a:pPr>
            <a:r>
              <a:rPr lang="es-CO" sz="2000" b="1" dirty="0" smtClean="0">
                <a:solidFill>
                  <a:srgbClr val="283F19"/>
                </a:solidFill>
                <a:latin typeface="+mj-lt"/>
              </a:rPr>
              <a:t>Presentación de Resultados</a:t>
            </a:r>
            <a:endParaRPr lang="es-CO" sz="2000" dirty="0" smtClean="0">
              <a:solidFill>
                <a:srgbClr val="283F19"/>
              </a:solidFill>
              <a:latin typeface="+mj-lt"/>
            </a:endParaRPr>
          </a:p>
        </p:txBody>
      </p:sp>
    </p:spTree>
    <p:extLst>
      <p:ext uri="{BB962C8B-B14F-4D97-AF65-F5344CB8AC3E}">
        <p14:creationId xmlns:p14="http://schemas.microsoft.com/office/powerpoint/2010/main" val="22202551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31381" y="492702"/>
            <a:ext cx="6715954" cy="1325563"/>
          </a:xfrm>
        </p:spPr>
        <p:txBody>
          <a:bodyPr>
            <a:noAutofit/>
          </a:bodyPr>
          <a:lstStyle/>
          <a:p>
            <a:pPr lvl="0" algn="ctr"/>
            <a:r>
              <a:rPr lang="es-CO" sz="2800" b="1" dirty="0">
                <a:solidFill>
                  <a:srgbClr val="159741"/>
                </a:solidFill>
                <a:latin typeface="Century Gothic" charset="0"/>
              </a:rPr>
              <a:t>Optimización de </a:t>
            </a:r>
            <a:r>
              <a:rPr lang="es-CO" sz="2800" b="1" dirty="0" err="1">
                <a:solidFill>
                  <a:srgbClr val="159741"/>
                </a:solidFill>
                <a:latin typeface="Century Gothic" charset="0"/>
              </a:rPr>
              <a:t>Geoprocesos</a:t>
            </a:r>
            <a:r>
              <a:rPr lang="es-CO" sz="2800" b="1" dirty="0">
                <a:solidFill>
                  <a:srgbClr val="159741"/>
                </a:solidFill>
                <a:latin typeface="Century Gothic" charset="0"/>
              </a:rPr>
              <a:t>: Procesamiento en </a:t>
            </a:r>
            <a:r>
              <a:rPr lang="es-CO" sz="2800" b="1" dirty="0" smtClean="0">
                <a:solidFill>
                  <a:srgbClr val="159741"/>
                </a:solidFill>
                <a:latin typeface="Century Gothic" charset="0"/>
              </a:rPr>
              <a:t>memoria</a:t>
            </a:r>
            <a:r>
              <a:rPr lang="es-CO" sz="2800" b="1" dirty="0">
                <a:solidFill>
                  <a:srgbClr val="159741"/>
                </a:solidFill>
                <a:latin typeface="Century Gothic" charset="0"/>
              </a:rPr>
              <a:t/>
            </a:r>
            <a:br>
              <a:rPr lang="es-CO" sz="2800" b="1" dirty="0">
                <a:solidFill>
                  <a:srgbClr val="159741"/>
                </a:solidFill>
                <a:latin typeface="Century Gothic" charset="0"/>
              </a:rPr>
            </a:br>
            <a:endParaRPr lang="es-CO" sz="2800" b="1" dirty="0">
              <a:solidFill>
                <a:srgbClr val="159741"/>
              </a:solidFill>
              <a:latin typeface="Century Gothic" charset="0"/>
            </a:endParaRPr>
          </a:p>
        </p:txBody>
      </p:sp>
      <p:sp>
        <p:nvSpPr>
          <p:cNvPr id="3" name="Rectángulo 2"/>
          <p:cNvSpPr/>
          <p:nvPr/>
        </p:nvSpPr>
        <p:spPr>
          <a:xfrm>
            <a:off x="41435" y="5710565"/>
            <a:ext cx="7205890" cy="261610"/>
          </a:xfrm>
          <a:prstGeom prst="rect">
            <a:avLst/>
          </a:prstGeom>
        </p:spPr>
        <p:txBody>
          <a:bodyPr wrap="square">
            <a:spAutoFit/>
          </a:bodyPr>
          <a:lstStyle/>
          <a:p>
            <a:r>
              <a:rPr lang="es-CO" sz="1100" dirty="0">
                <a:solidFill>
                  <a:prstClr val="black"/>
                </a:solidFill>
              </a:rPr>
              <a:t>http://desktop.arcgis.com/es/arcmap/10.3/analyze/modelbuilder/the-in-memory-workspace.htm</a:t>
            </a:r>
          </a:p>
        </p:txBody>
      </p:sp>
      <p:grpSp>
        <p:nvGrpSpPr>
          <p:cNvPr id="4" name="Grupo 3"/>
          <p:cNvGrpSpPr/>
          <p:nvPr/>
        </p:nvGrpSpPr>
        <p:grpSpPr>
          <a:xfrm>
            <a:off x="196390" y="382663"/>
            <a:ext cx="1713346" cy="1713346"/>
            <a:chOff x="4632994" y="4301001"/>
            <a:chExt cx="1713346" cy="1713346"/>
          </a:xfrm>
        </p:grpSpPr>
        <p:sp>
          <p:nvSpPr>
            <p:cNvPr id="5" name="Elipse 4"/>
            <p:cNvSpPr/>
            <p:nvPr/>
          </p:nvSpPr>
          <p:spPr>
            <a:xfrm>
              <a:off x="4632994" y="4301001"/>
              <a:ext cx="1713346" cy="1713346"/>
            </a:xfrm>
            <a:prstGeom prst="ellipse">
              <a:avLst/>
            </a:prstGeom>
          </p:spPr>
          <p:style>
            <a:lnRef idx="2">
              <a:schemeClr val="lt1">
                <a:hueOff val="0"/>
                <a:satOff val="0"/>
                <a:lumOff val="0"/>
                <a:alphaOff val="0"/>
              </a:schemeClr>
            </a:lnRef>
            <a:fillRef idx="1">
              <a:schemeClr val="accent4">
                <a:alpha val="50000"/>
                <a:hueOff val="5940396"/>
                <a:satOff val="-27410"/>
                <a:lumOff val="1009"/>
                <a:alphaOff val="0"/>
              </a:schemeClr>
            </a:fillRef>
            <a:effectRef idx="0">
              <a:schemeClr val="accent4">
                <a:alpha val="50000"/>
                <a:hueOff val="5940396"/>
                <a:satOff val="-27410"/>
                <a:lumOff val="1009"/>
                <a:alphaOff val="0"/>
              </a:schemeClr>
            </a:effectRef>
            <a:fontRef idx="minor">
              <a:schemeClr val="tx1"/>
            </a:fontRef>
          </p:style>
        </p:sp>
        <p:sp>
          <p:nvSpPr>
            <p:cNvPr id="6" name="Elipse 4"/>
            <p:cNvSpPr/>
            <p:nvPr/>
          </p:nvSpPr>
          <p:spPr>
            <a:xfrm>
              <a:off x="4883908" y="4551915"/>
              <a:ext cx="1211518" cy="121151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Procesamiento en memoria</a:t>
              </a:r>
              <a:endParaRPr lang="es-CO" sz="1200" b="1" dirty="0">
                <a:solidFill>
                  <a:prstClr val="black"/>
                </a:solidFill>
              </a:endParaRPr>
            </a:p>
          </p:txBody>
        </p:sp>
      </p:grpSp>
      <p:pic>
        <p:nvPicPr>
          <p:cNvPr id="7" name="Imagen 6"/>
          <p:cNvPicPr>
            <a:picLocks noChangeAspect="1"/>
          </p:cNvPicPr>
          <p:nvPr/>
        </p:nvPicPr>
        <p:blipFill>
          <a:blip r:embed="rId2"/>
          <a:stretch>
            <a:fillRect/>
          </a:stretch>
        </p:blipFill>
        <p:spPr>
          <a:xfrm>
            <a:off x="0" y="2193154"/>
            <a:ext cx="2096815" cy="1407296"/>
          </a:xfrm>
          <a:prstGeom prst="rect">
            <a:avLst/>
          </a:prstGeom>
        </p:spPr>
      </p:pic>
      <p:sp>
        <p:nvSpPr>
          <p:cNvPr id="8" name="Elipse 7"/>
          <p:cNvSpPr/>
          <p:nvPr/>
        </p:nvSpPr>
        <p:spPr>
          <a:xfrm>
            <a:off x="888475" y="2231254"/>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9" name="Elipse 8"/>
          <p:cNvSpPr/>
          <p:nvPr/>
        </p:nvSpPr>
        <p:spPr>
          <a:xfrm>
            <a:off x="1281831" y="2431660"/>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0" name="Elipse 9"/>
          <p:cNvSpPr/>
          <p:nvPr/>
        </p:nvSpPr>
        <p:spPr>
          <a:xfrm>
            <a:off x="1390164" y="2859481"/>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1" name="Elipse 10"/>
          <p:cNvSpPr/>
          <p:nvPr/>
        </p:nvSpPr>
        <p:spPr>
          <a:xfrm>
            <a:off x="1101514" y="3210633"/>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2" name="Rectángulo 11"/>
          <p:cNvSpPr/>
          <p:nvPr/>
        </p:nvSpPr>
        <p:spPr>
          <a:xfrm>
            <a:off x="2112054" y="1588684"/>
            <a:ext cx="10147853" cy="3416320"/>
          </a:xfrm>
          <a:prstGeom prst="rect">
            <a:avLst/>
          </a:prstGeom>
        </p:spPr>
        <p:txBody>
          <a:bodyPr wrap="square">
            <a:spAutoFit/>
          </a:bodyPr>
          <a:lstStyle/>
          <a:p>
            <a:r>
              <a:rPr lang="es-CO" b="1" dirty="0" smtClean="0">
                <a:solidFill>
                  <a:srgbClr val="009B35"/>
                </a:solidFill>
                <a:ea typeface="Kozuka Mincho Pr6N B" panose="02020800000000000000" pitchFamily="18" charset="-128"/>
              </a:rPr>
              <a:t>Características:</a:t>
            </a:r>
          </a:p>
          <a:p>
            <a:pPr marL="742950" lvl="1" indent="-285750">
              <a:buFont typeface="Arial" panose="020B0604020202020204" pitchFamily="34" charset="0"/>
              <a:buChar char="•"/>
            </a:pPr>
            <a:r>
              <a:rPr lang="es-CO" dirty="0" smtClean="0">
                <a:solidFill>
                  <a:prstClr val="black"/>
                </a:solidFill>
              </a:rPr>
              <a:t>Escribir en memoria </a:t>
            </a:r>
            <a:r>
              <a:rPr lang="es-CO" dirty="0">
                <a:solidFill>
                  <a:prstClr val="black"/>
                </a:solidFill>
              </a:rPr>
              <a:t>suele ser </a:t>
            </a:r>
            <a:r>
              <a:rPr lang="es-CO" dirty="0" smtClean="0">
                <a:solidFill>
                  <a:prstClr val="black"/>
                </a:solidFill>
              </a:rPr>
              <a:t>más rápido.</a:t>
            </a:r>
          </a:p>
          <a:p>
            <a:pPr marL="742950" lvl="1" indent="-285750">
              <a:buFont typeface="Arial" panose="020B0604020202020204" pitchFamily="34" charset="0"/>
              <a:buChar char="•"/>
            </a:pPr>
            <a:r>
              <a:rPr lang="es-CO" dirty="0" smtClean="0">
                <a:solidFill>
                  <a:prstClr val="black"/>
                </a:solidFill>
              </a:rPr>
              <a:t>Los </a:t>
            </a:r>
            <a:r>
              <a:rPr lang="es-CO" dirty="0">
                <a:solidFill>
                  <a:prstClr val="black"/>
                </a:solidFill>
              </a:rPr>
              <a:t>datos escritos en el espacio de trabajo en memoria son </a:t>
            </a:r>
            <a:r>
              <a:rPr lang="es-CO" dirty="0" smtClean="0">
                <a:solidFill>
                  <a:prstClr val="black"/>
                </a:solidFill>
              </a:rPr>
              <a:t>temporales.</a:t>
            </a:r>
          </a:p>
          <a:p>
            <a:pPr marL="742950" lvl="1" indent="-285750">
              <a:buFont typeface="Arial" panose="020B0604020202020204" pitchFamily="34" charset="0"/>
              <a:buChar char="•"/>
            </a:pPr>
            <a:r>
              <a:rPr lang="es-CO" dirty="0">
                <a:solidFill>
                  <a:prstClr val="black"/>
                </a:solidFill>
              </a:rPr>
              <a:t>EL espacio en memoria no admite</a:t>
            </a:r>
            <a:r>
              <a:rPr lang="es-CO" dirty="0" smtClean="0">
                <a:solidFill>
                  <a:prstClr val="black"/>
                </a:solidFill>
              </a:rPr>
              <a:t>: </a:t>
            </a:r>
            <a:r>
              <a:rPr lang="es-CO" dirty="0">
                <a:solidFill>
                  <a:prstClr val="black"/>
                </a:solidFill>
              </a:rPr>
              <a:t>subtipos, dominios, representaciones, topologías, redes geométricas y </a:t>
            </a:r>
            <a:r>
              <a:rPr lang="es-CO" dirty="0" err="1">
                <a:solidFill>
                  <a:prstClr val="black"/>
                </a:solidFill>
              </a:rPr>
              <a:t>datasets</a:t>
            </a:r>
            <a:r>
              <a:rPr lang="es-CO" dirty="0">
                <a:solidFill>
                  <a:prstClr val="black"/>
                </a:solidFill>
              </a:rPr>
              <a:t> de red</a:t>
            </a:r>
            <a:r>
              <a:rPr lang="es-CO" dirty="0" smtClean="0">
                <a:solidFill>
                  <a:prstClr val="black"/>
                </a:solidFill>
              </a:rPr>
              <a:t>.</a:t>
            </a:r>
          </a:p>
          <a:p>
            <a:pPr marL="742950" lvl="1" indent="-285750">
              <a:buFont typeface="Arial" panose="020B0604020202020204" pitchFamily="34" charset="0"/>
              <a:buChar char="•"/>
            </a:pPr>
            <a:r>
              <a:rPr lang="es-CO" dirty="0" smtClean="0">
                <a:solidFill>
                  <a:prstClr val="black"/>
                </a:solidFill>
              </a:rPr>
              <a:t>No se pueden crear carpetas.</a:t>
            </a:r>
          </a:p>
          <a:p>
            <a:pPr marL="742950" lvl="1" indent="-285750">
              <a:buFont typeface="Arial" panose="020B0604020202020204" pitchFamily="34" charset="0"/>
              <a:buChar char="•"/>
            </a:pPr>
            <a:r>
              <a:rPr lang="es-CO" dirty="0">
                <a:solidFill>
                  <a:prstClr val="black"/>
                </a:solidFill>
              </a:rPr>
              <a:t>Los campos automáticos de </a:t>
            </a:r>
            <a:r>
              <a:rPr lang="es-CO" dirty="0" smtClean="0">
                <a:solidFill>
                  <a:prstClr val="black"/>
                </a:solidFill>
              </a:rPr>
              <a:t>longitud (</a:t>
            </a:r>
            <a:r>
              <a:rPr lang="es-CO" dirty="0" err="1" smtClean="0">
                <a:solidFill>
                  <a:prstClr val="black"/>
                </a:solidFill>
              </a:rPr>
              <a:t>shape_length</a:t>
            </a:r>
            <a:r>
              <a:rPr lang="es-CO" dirty="0" smtClean="0">
                <a:solidFill>
                  <a:prstClr val="black"/>
                </a:solidFill>
              </a:rPr>
              <a:t>) </a:t>
            </a:r>
            <a:r>
              <a:rPr lang="es-CO" dirty="0">
                <a:solidFill>
                  <a:prstClr val="black"/>
                </a:solidFill>
              </a:rPr>
              <a:t>y </a:t>
            </a:r>
            <a:r>
              <a:rPr lang="es-CO" dirty="0" smtClean="0">
                <a:solidFill>
                  <a:prstClr val="black"/>
                </a:solidFill>
              </a:rPr>
              <a:t>área (</a:t>
            </a:r>
            <a:r>
              <a:rPr lang="es-CO" dirty="0" err="1" smtClean="0">
                <a:solidFill>
                  <a:prstClr val="black"/>
                </a:solidFill>
              </a:rPr>
              <a:t>shape_area</a:t>
            </a:r>
            <a:r>
              <a:rPr lang="es-CO" dirty="0" smtClean="0">
                <a:solidFill>
                  <a:prstClr val="black"/>
                </a:solidFill>
              </a:rPr>
              <a:t>) </a:t>
            </a:r>
            <a:r>
              <a:rPr lang="es-CO" dirty="0">
                <a:solidFill>
                  <a:prstClr val="black"/>
                </a:solidFill>
              </a:rPr>
              <a:t>desaparecen en memoria</a:t>
            </a:r>
            <a:r>
              <a:rPr lang="es-CO" dirty="0" smtClean="0">
                <a:solidFill>
                  <a:prstClr val="black"/>
                </a:solidFill>
              </a:rPr>
              <a:t>.</a:t>
            </a:r>
          </a:p>
          <a:p>
            <a:pPr lvl="1"/>
            <a:endParaRPr lang="es-CO" dirty="0">
              <a:solidFill>
                <a:prstClr val="black"/>
              </a:solidFill>
            </a:endParaRPr>
          </a:p>
          <a:p>
            <a:r>
              <a:rPr lang="es-CO" b="1" dirty="0" smtClean="0">
                <a:solidFill>
                  <a:srgbClr val="009B35"/>
                </a:solidFill>
                <a:ea typeface="Kozuka Mincho Pr6N B" panose="02020800000000000000" pitchFamily="18" charset="-128"/>
              </a:rPr>
              <a:t>Requisitos:</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Tener memoria RAM disponible.</a:t>
            </a:r>
            <a:endParaRPr lang="es-CO" dirty="0">
              <a:solidFill>
                <a:prstClr val="black"/>
              </a:solidFill>
            </a:endParaRPr>
          </a:p>
          <a:p>
            <a:pPr marL="742950" lvl="1" indent="-285750">
              <a:buFont typeface="Arial" panose="020B0604020202020204" pitchFamily="34" charset="0"/>
              <a:buChar char="•"/>
            </a:pPr>
            <a:endParaRPr lang="es-CO" dirty="0" smtClean="0">
              <a:solidFill>
                <a:prstClr val="black"/>
              </a:solidFill>
              <a:ea typeface="Kozuka Mincho Pr6N B" panose="02020800000000000000" pitchFamily="18" charset="-128"/>
            </a:endParaRPr>
          </a:p>
        </p:txBody>
      </p:sp>
    </p:spTree>
    <p:extLst>
      <p:ext uri="{BB962C8B-B14F-4D97-AF65-F5344CB8AC3E}">
        <p14:creationId xmlns:p14="http://schemas.microsoft.com/office/powerpoint/2010/main" val="112617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fltVal val="0"/>
                                          </p:val>
                                        </p:tav>
                                        <p:tav tm="100000">
                                          <p:val>
                                            <p:strVal val="#ppt_h"/>
                                          </p:val>
                                        </p:tav>
                                      </p:tavLst>
                                    </p:anim>
                                    <p:animEffect transition="in" filter="fade">
                                      <p:cBhvr>
                                        <p:cTn id="11" dur="500"/>
                                        <p:tgtEl>
                                          <p:spTgt spid="8"/>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par>
                                <p:cTn id="27" presetID="53" presetClass="entr" presetSubtype="16"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1" grpId="1" animBg="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31381" y="521277"/>
            <a:ext cx="6715954" cy="1325563"/>
          </a:xfrm>
        </p:spPr>
        <p:txBody>
          <a:bodyPr>
            <a:noAutofit/>
          </a:bodyPr>
          <a:lstStyle/>
          <a:p>
            <a:pPr lvl="0" algn="ctr"/>
            <a:r>
              <a:rPr lang="es-CO" sz="2800" b="1" dirty="0">
                <a:solidFill>
                  <a:srgbClr val="159741"/>
                </a:solidFill>
                <a:latin typeface="Century Gothic" charset="0"/>
              </a:rPr>
              <a:t>Optimización de </a:t>
            </a:r>
            <a:r>
              <a:rPr lang="es-CO" sz="2800" b="1" dirty="0" err="1">
                <a:solidFill>
                  <a:srgbClr val="159741"/>
                </a:solidFill>
                <a:latin typeface="Century Gothic" charset="0"/>
              </a:rPr>
              <a:t>Geoprocesos</a:t>
            </a:r>
            <a:r>
              <a:rPr lang="es-CO" sz="2800" b="1" dirty="0">
                <a:solidFill>
                  <a:srgbClr val="159741"/>
                </a:solidFill>
                <a:latin typeface="Century Gothic" charset="0"/>
              </a:rPr>
              <a:t>: Procesamiento en </a:t>
            </a:r>
            <a:r>
              <a:rPr lang="es-CO" sz="2800" b="1" dirty="0" smtClean="0">
                <a:solidFill>
                  <a:srgbClr val="159741"/>
                </a:solidFill>
                <a:latin typeface="Century Gothic" charset="0"/>
              </a:rPr>
              <a:t>memoria</a:t>
            </a:r>
            <a:r>
              <a:rPr lang="es-CO" sz="2800" b="1" dirty="0">
                <a:solidFill>
                  <a:srgbClr val="159741"/>
                </a:solidFill>
                <a:latin typeface="Century Gothic" charset="0"/>
              </a:rPr>
              <a:t/>
            </a:r>
            <a:br>
              <a:rPr lang="es-CO" sz="2800" b="1" dirty="0">
                <a:solidFill>
                  <a:srgbClr val="159741"/>
                </a:solidFill>
                <a:latin typeface="Century Gothic" charset="0"/>
              </a:rPr>
            </a:br>
            <a:endParaRPr lang="es-CO" sz="2800" b="1" dirty="0">
              <a:solidFill>
                <a:srgbClr val="159741"/>
              </a:solidFill>
              <a:latin typeface="Century Gothic" charset="0"/>
            </a:endParaRPr>
          </a:p>
        </p:txBody>
      </p:sp>
      <p:sp>
        <p:nvSpPr>
          <p:cNvPr id="3" name="Rectángulo 2"/>
          <p:cNvSpPr/>
          <p:nvPr/>
        </p:nvSpPr>
        <p:spPr>
          <a:xfrm>
            <a:off x="41435" y="5739140"/>
            <a:ext cx="7205890" cy="261610"/>
          </a:xfrm>
          <a:prstGeom prst="rect">
            <a:avLst/>
          </a:prstGeom>
        </p:spPr>
        <p:txBody>
          <a:bodyPr wrap="square">
            <a:spAutoFit/>
          </a:bodyPr>
          <a:lstStyle/>
          <a:p>
            <a:r>
              <a:rPr lang="es-CO" sz="1100" dirty="0">
                <a:solidFill>
                  <a:prstClr val="black"/>
                </a:solidFill>
              </a:rPr>
              <a:t>http://desktop.arcgis.com/es/arcmap/10.3/analyze/modelbuilder/the-in-memory-workspace.htm</a:t>
            </a:r>
          </a:p>
        </p:txBody>
      </p:sp>
      <p:grpSp>
        <p:nvGrpSpPr>
          <p:cNvPr id="4" name="Grupo 3"/>
          <p:cNvGrpSpPr/>
          <p:nvPr/>
        </p:nvGrpSpPr>
        <p:grpSpPr>
          <a:xfrm>
            <a:off x="196390" y="411238"/>
            <a:ext cx="1713346" cy="1713346"/>
            <a:chOff x="4632994" y="4301001"/>
            <a:chExt cx="1713346" cy="1713346"/>
          </a:xfrm>
        </p:grpSpPr>
        <p:sp>
          <p:nvSpPr>
            <p:cNvPr id="5" name="Elipse 4"/>
            <p:cNvSpPr/>
            <p:nvPr/>
          </p:nvSpPr>
          <p:spPr>
            <a:xfrm>
              <a:off x="4632994" y="4301001"/>
              <a:ext cx="1713346" cy="1713346"/>
            </a:xfrm>
            <a:prstGeom prst="ellipse">
              <a:avLst/>
            </a:prstGeom>
          </p:spPr>
          <p:style>
            <a:lnRef idx="2">
              <a:schemeClr val="lt1">
                <a:hueOff val="0"/>
                <a:satOff val="0"/>
                <a:lumOff val="0"/>
                <a:alphaOff val="0"/>
              </a:schemeClr>
            </a:lnRef>
            <a:fillRef idx="1">
              <a:schemeClr val="accent4">
                <a:alpha val="50000"/>
                <a:hueOff val="5940396"/>
                <a:satOff val="-27410"/>
                <a:lumOff val="1009"/>
                <a:alphaOff val="0"/>
              </a:schemeClr>
            </a:fillRef>
            <a:effectRef idx="0">
              <a:schemeClr val="accent4">
                <a:alpha val="50000"/>
                <a:hueOff val="5940396"/>
                <a:satOff val="-27410"/>
                <a:lumOff val="1009"/>
                <a:alphaOff val="0"/>
              </a:schemeClr>
            </a:effectRef>
            <a:fontRef idx="minor">
              <a:schemeClr val="tx1"/>
            </a:fontRef>
          </p:style>
        </p:sp>
        <p:sp>
          <p:nvSpPr>
            <p:cNvPr id="6" name="Elipse 4"/>
            <p:cNvSpPr/>
            <p:nvPr/>
          </p:nvSpPr>
          <p:spPr>
            <a:xfrm>
              <a:off x="4883908" y="4551915"/>
              <a:ext cx="1211518" cy="121151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Procesamiento en memoria</a:t>
              </a:r>
              <a:endParaRPr lang="es-CO" sz="1200" b="1" dirty="0">
                <a:solidFill>
                  <a:prstClr val="black"/>
                </a:solidFill>
              </a:endParaRPr>
            </a:p>
          </p:txBody>
        </p:sp>
      </p:grpSp>
      <p:sp>
        <p:nvSpPr>
          <p:cNvPr id="7" name="Rectángulo 6"/>
          <p:cNvSpPr/>
          <p:nvPr/>
        </p:nvSpPr>
        <p:spPr>
          <a:xfrm>
            <a:off x="2112054" y="1617259"/>
            <a:ext cx="10147853" cy="923330"/>
          </a:xfrm>
          <a:prstGeom prst="rect">
            <a:avLst/>
          </a:prstGeom>
        </p:spPr>
        <p:txBody>
          <a:bodyPr wrap="square">
            <a:spAutoFit/>
          </a:bodyPr>
          <a:lstStyle/>
          <a:p>
            <a:pPr lvl="1"/>
            <a:endParaRPr lang="es-CO" dirty="0">
              <a:solidFill>
                <a:prstClr val="black"/>
              </a:solidFill>
            </a:endParaRPr>
          </a:p>
          <a:p>
            <a:r>
              <a:rPr lang="es-CO" b="1" dirty="0" smtClean="0">
                <a:solidFill>
                  <a:srgbClr val="009B35"/>
                </a:solidFill>
                <a:ea typeface="Kozuka Mincho Pr6N B" panose="02020800000000000000" pitchFamily="18" charset="-128"/>
              </a:rPr>
              <a:t>Uso:</a:t>
            </a:r>
          </a:p>
          <a:p>
            <a:pPr marL="285750" indent="-285750">
              <a:buFont typeface="Arial" panose="020B0604020202020204" pitchFamily="34" charset="0"/>
              <a:buChar char="•"/>
            </a:pPr>
            <a:r>
              <a:rPr lang="es-CO" dirty="0" smtClean="0">
                <a:solidFill>
                  <a:prstClr val="black"/>
                </a:solidFill>
                <a:ea typeface="Kozuka Mincho Pr6N B" panose="02020800000000000000" pitchFamily="18" charset="-128"/>
              </a:rPr>
              <a:t>Escribir </a:t>
            </a:r>
            <a:r>
              <a:rPr lang="es-CO" b="1" dirty="0" err="1" smtClean="0">
                <a:solidFill>
                  <a:prstClr val="black"/>
                </a:solidFill>
                <a:ea typeface="Kozuka Mincho Pr6N B" panose="02020800000000000000" pitchFamily="18" charset="-128"/>
              </a:rPr>
              <a:t>in_memory</a:t>
            </a:r>
            <a:r>
              <a:rPr lang="es-CO" b="1" dirty="0" smtClean="0">
                <a:solidFill>
                  <a:prstClr val="black"/>
                </a:solidFill>
                <a:ea typeface="Kozuka Mincho Pr6N B" panose="02020800000000000000" pitchFamily="18" charset="-128"/>
              </a:rPr>
              <a:t> </a:t>
            </a:r>
            <a:r>
              <a:rPr lang="es-CO" dirty="0" smtClean="0">
                <a:solidFill>
                  <a:prstClr val="black"/>
                </a:solidFill>
                <a:ea typeface="Kozuka Mincho Pr6N B" panose="02020800000000000000" pitchFamily="18" charset="-128"/>
              </a:rPr>
              <a:t>como ruta de salida.</a:t>
            </a:r>
            <a:endParaRPr lang="es-CO" b="1" dirty="0">
              <a:solidFill>
                <a:prstClr val="black"/>
              </a:solidFill>
            </a:endParaRPr>
          </a:p>
        </p:txBody>
      </p:sp>
      <p:sp>
        <p:nvSpPr>
          <p:cNvPr id="8" name="Rectángulo 7"/>
          <p:cNvSpPr/>
          <p:nvPr/>
        </p:nvSpPr>
        <p:spPr>
          <a:xfrm>
            <a:off x="41435" y="5739140"/>
            <a:ext cx="7205890" cy="261610"/>
          </a:xfrm>
          <a:prstGeom prst="rect">
            <a:avLst/>
          </a:prstGeom>
        </p:spPr>
        <p:txBody>
          <a:bodyPr wrap="square">
            <a:spAutoFit/>
          </a:bodyPr>
          <a:lstStyle/>
          <a:p>
            <a:r>
              <a:rPr lang="es-CO" sz="1100" dirty="0">
                <a:solidFill>
                  <a:prstClr val="black"/>
                </a:solidFill>
              </a:rPr>
              <a:t>http://desktop.arcgis.com/es/arcmap/10.3/analyze/modelbuilder/the-in-memory-workspace.htm</a:t>
            </a:r>
          </a:p>
        </p:txBody>
      </p:sp>
      <p:sp>
        <p:nvSpPr>
          <p:cNvPr id="9" name="Rectángulo 8"/>
          <p:cNvSpPr/>
          <p:nvPr/>
        </p:nvSpPr>
        <p:spPr>
          <a:xfrm>
            <a:off x="2637504" y="3960797"/>
            <a:ext cx="3962402" cy="292256"/>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solidFill>
                <a:prstClr val="black"/>
              </a:solidFill>
            </a:endParaRPr>
          </a:p>
        </p:txBody>
      </p:sp>
      <p:grpSp>
        <p:nvGrpSpPr>
          <p:cNvPr id="10" name="Grupo 9"/>
          <p:cNvGrpSpPr/>
          <p:nvPr/>
        </p:nvGrpSpPr>
        <p:grpSpPr>
          <a:xfrm>
            <a:off x="2660015" y="1600743"/>
            <a:ext cx="8907947" cy="3259427"/>
            <a:chOff x="2618580" y="2457993"/>
            <a:chExt cx="8907947" cy="3259427"/>
          </a:xfrm>
        </p:grpSpPr>
        <p:pic>
          <p:nvPicPr>
            <p:cNvPr id="11" name="Imagen 10"/>
            <p:cNvPicPr>
              <a:picLocks noChangeAspect="1"/>
            </p:cNvPicPr>
            <p:nvPr/>
          </p:nvPicPr>
          <p:blipFill>
            <a:blip r:embed="rId2"/>
            <a:stretch>
              <a:fillRect/>
            </a:stretch>
          </p:blipFill>
          <p:spPr>
            <a:xfrm>
              <a:off x="7089909" y="2457993"/>
              <a:ext cx="4436618" cy="3259427"/>
            </a:xfrm>
            <a:prstGeom prst="rect">
              <a:avLst/>
            </a:prstGeom>
          </p:spPr>
        </p:pic>
        <p:grpSp>
          <p:nvGrpSpPr>
            <p:cNvPr id="12" name="Grupo 11"/>
            <p:cNvGrpSpPr/>
            <p:nvPr/>
          </p:nvGrpSpPr>
          <p:grpSpPr>
            <a:xfrm>
              <a:off x="2618580" y="4262446"/>
              <a:ext cx="4587310" cy="897947"/>
              <a:chOff x="2618580" y="4262446"/>
              <a:chExt cx="4587310" cy="897947"/>
            </a:xfrm>
          </p:grpSpPr>
          <p:pic>
            <p:nvPicPr>
              <p:cNvPr id="13" name="Imagen 12"/>
              <p:cNvPicPr>
                <a:picLocks noChangeAspect="1"/>
              </p:cNvPicPr>
              <p:nvPr/>
            </p:nvPicPr>
            <p:blipFill rotWithShape="1">
              <a:blip r:embed="rId2"/>
              <a:srcRect l="4192" t="54222" r="63522" b="42398"/>
              <a:stretch/>
            </p:blipFill>
            <p:spPr>
              <a:xfrm>
                <a:off x="2618580" y="4855593"/>
                <a:ext cx="3962402" cy="304800"/>
              </a:xfrm>
              <a:prstGeom prst="rect">
                <a:avLst/>
              </a:prstGeom>
            </p:spPr>
          </p:pic>
          <p:cxnSp>
            <p:nvCxnSpPr>
              <p:cNvPr id="14" name="Conector recto de flecha 13"/>
              <p:cNvCxnSpPr/>
              <p:nvPr/>
            </p:nvCxnSpPr>
            <p:spPr>
              <a:xfrm flipH="1">
                <a:off x="6580982" y="4262446"/>
                <a:ext cx="624908" cy="555601"/>
              </a:xfrm>
              <a:prstGeom prst="straightConnector1">
                <a:avLst/>
              </a:prstGeom>
              <a:noFill/>
              <a:ln w="19050">
                <a:solidFill>
                  <a:srgbClr val="FF0000"/>
                </a:solidFill>
              </a:ln>
            </p:spPr>
            <p:style>
              <a:lnRef idx="2">
                <a:schemeClr val="accent2"/>
              </a:lnRef>
              <a:fillRef idx="1">
                <a:schemeClr val="lt1"/>
              </a:fillRef>
              <a:effectRef idx="0">
                <a:schemeClr val="accent2"/>
              </a:effectRef>
              <a:fontRef idx="minor">
                <a:schemeClr val="dk1"/>
              </a:fontRef>
            </p:style>
          </p:cxnSp>
        </p:grpSp>
      </p:grpSp>
      <p:pic>
        <p:nvPicPr>
          <p:cNvPr id="15" name="Imagen 14"/>
          <p:cNvPicPr>
            <a:picLocks noChangeAspect="1"/>
          </p:cNvPicPr>
          <p:nvPr/>
        </p:nvPicPr>
        <p:blipFill>
          <a:blip r:embed="rId3"/>
          <a:stretch>
            <a:fillRect/>
          </a:stretch>
        </p:blipFill>
        <p:spPr>
          <a:xfrm>
            <a:off x="0" y="2221729"/>
            <a:ext cx="2096815" cy="1407296"/>
          </a:xfrm>
          <a:prstGeom prst="rect">
            <a:avLst/>
          </a:prstGeom>
        </p:spPr>
      </p:pic>
      <p:sp>
        <p:nvSpPr>
          <p:cNvPr id="16" name="Elipse 15"/>
          <p:cNvSpPr/>
          <p:nvPr/>
        </p:nvSpPr>
        <p:spPr>
          <a:xfrm>
            <a:off x="888475" y="2259829"/>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7" name="Elipse 16"/>
          <p:cNvSpPr/>
          <p:nvPr/>
        </p:nvSpPr>
        <p:spPr>
          <a:xfrm>
            <a:off x="1281831" y="2460235"/>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8" name="Elipse 17"/>
          <p:cNvSpPr/>
          <p:nvPr/>
        </p:nvSpPr>
        <p:spPr>
          <a:xfrm>
            <a:off x="1390164" y="2888056"/>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9" name="Elipse 18"/>
          <p:cNvSpPr/>
          <p:nvPr/>
        </p:nvSpPr>
        <p:spPr>
          <a:xfrm>
            <a:off x="1101514" y="3239208"/>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Tree>
    <p:extLst>
      <p:ext uri="{BB962C8B-B14F-4D97-AF65-F5344CB8AC3E}">
        <p14:creationId xmlns:p14="http://schemas.microsoft.com/office/powerpoint/2010/main" val="298470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 calcmode="lin" valueType="num">
                                      <p:cBhvr>
                                        <p:cTn id="9" dur="500" fill="hold"/>
                                        <p:tgtEl>
                                          <p:spTgt spid="16"/>
                                        </p:tgtEl>
                                        <p:attrNameLst>
                                          <p:attrName>ppt_w</p:attrName>
                                        </p:attrNameLst>
                                      </p:cBhvr>
                                      <p:tavLst>
                                        <p:tav tm="0">
                                          <p:val>
                                            <p:fltVal val="0"/>
                                          </p:val>
                                        </p:tav>
                                        <p:tav tm="100000">
                                          <p:val>
                                            <p:strVal val="#ppt_w"/>
                                          </p:val>
                                        </p:tav>
                                      </p:tavLst>
                                    </p:anim>
                                    <p:anim calcmode="lin" valueType="num">
                                      <p:cBhvr>
                                        <p:cTn id="10" dur="500" fill="hold"/>
                                        <p:tgtEl>
                                          <p:spTgt spid="16"/>
                                        </p:tgtEl>
                                        <p:attrNameLst>
                                          <p:attrName>ppt_h</p:attrName>
                                        </p:attrNameLst>
                                      </p:cBhvr>
                                      <p:tavLst>
                                        <p:tav tm="0">
                                          <p:val>
                                            <p:fltVal val="0"/>
                                          </p:val>
                                        </p:tav>
                                        <p:tav tm="100000">
                                          <p:val>
                                            <p:strVal val="#ppt_h"/>
                                          </p:val>
                                        </p:tav>
                                      </p:tavLst>
                                    </p:anim>
                                    <p:animEffect transition="in" filter="fade">
                                      <p:cBhvr>
                                        <p:cTn id="11" dur="500"/>
                                        <p:tgtEl>
                                          <p:spTgt spid="16"/>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Effect transition="in" filter="fade">
                                      <p:cBhvr>
                                        <p:cTn id="21" dur="500"/>
                                        <p:tgtEl>
                                          <p:spTgt spid="1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par>
                                <p:cTn id="27" presetID="53" presetClass="entr" presetSubtype="16" fill="hold" grpId="1"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6" grpId="0" animBg="1"/>
      <p:bldP spid="17" grpId="0" animBg="1"/>
      <p:bldP spid="18" grpId="0" animBg="1"/>
      <p:bldP spid="19" grpId="0" animBg="1"/>
      <p:bldP spid="19"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31381" y="587952"/>
            <a:ext cx="6715954" cy="1325563"/>
          </a:xfrm>
        </p:spPr>
        <p:txBody>
          <a:bodyPr>
            <a:noAutofit/>
          </a:bodyPr>
          <a:lstStyle/>
          <a:p>
            <a:pPr lvl="0" algn="ctr"/>
            <a:r>
              <a:rPr lang="es-CO" sz="2800" b="1" dirty="0">
                <a:solidFill>
                  <a:srgbClr val="159741"/>
                </a:solidFill>
                <a:latin typeface="Century Gothic" charset="0"/>
              </a:rPr>
              <a:t>Optimización de </a:t>
            </a:r>
            <a:r>
              <a:rPr lang="es-CO" sz="2800" b="1" dirty="0" err="1">
                <a:solidFill>
                  <a:srgbClr val="159741"/>
                </a:solidFill>
                <a:latin typeface="Century Gothic" charset="0"/>
              </a:rPr>
              <a:t>Geoprocesos</a:t>
            </a:r>
            <a:r>
              <a:rPr lang="es-CO" sz="2800" b="1" dirty="0">
                <a:solidFill>
                  <a:srgbClr val="159741"/>
                </a:solidFill>
                <a:latin typeface="Century Gothic" charset="0"/>
              </a:rPr>
              <a:t>: </a:t>
            </a:r>
            <a:r>
              <a:rPr lang="es-CO" sz="2800" b="1" dirty="0" smtClean="0">
                <a:solidFill>
                  <a:srgbClr val="159741"/>
                </a:solidFill>
                <a:latin typeface="Century Gothic" charset="0"/>
              </a:rPr>
              <a:t>Cursores (módulo data </a:t>
            </a:r>
            <a:r>
              <a:rPr lang="es-CO" sz="2800" b="1" dirty="0" err="1" smtClean="0">
                <a:solidFill>
                  <a:srgbClr val="159741"/>
                </a:solidFill>
                <a:latin typeface="Century Gothic" charset="0"/>
              </a:rPr>
              <a:t>access</a:t>
            </a:r>
            <a:r>
              <a:rPr lang="es-CO" sz="2800" b="1" dirty="0" smtClean="0">
                <a:solidFill>
                  <a:srgbClr val="159741"/>
                </a:solidFill>
                <a:latin typeface="Century Gothic" charset="0"/>
              </a:rPr>
              <a:t>)</a:t>
            </a:r>
            <a:r>
              <a:rPr lang="es-CO" sz="2800" b="1" dirty="0">
                <a:solidFill>
                  <a:srgbClr val="159741"/>
                </a:solidFill>
                <a:latin typeface="Century Gothic" charset="0"/>
              </a:rPr>
              <a:t/>
            </a:r>
            <a:br>
              <a:rPr lang="es-CO" sz="2800" b="1" dirty="0">
                <a:solidFill>
                  <a:srgbClr val="159741"/>
                </a:solidFill>
                <a:latin typeface="Century Gothic" charset="0"/>
              </a:rPr>
            </a:br>
            <a:endParaRPr lang="es-CO" sz="2800" b="1" dirty="0">
              <a:solidFill>
                <a:srgbClr val="159741"/>
              </a:solidFill>
              <a:latin typeface="Century Gothic" charset="0"/>
            </a:endParaRPr>
          </a:p>
        </p:txBody>
      </p:sp>
      <p:grpSp>
        <p:nvGrpSpPr>
          <p:cNvPr id="3" name="Grupo 2"/>
          <p:cNvGrpSpPr/>
          <p:nvPr/>
        </p:nvGrpSpPr>
        <p:grpSpPr>
          <a:xfrm>
            <a:off x="238862" y="394060"/>
            <a:ext cx="1713346" cy="1713346"/>
            <a:chOff x="2695422" y="4301001"/>
            <a:chExt cx="1713346" cy="1713346"/>
          </a:xfrm>
        </p:grpSpPr>
        <p:sp>
          <p:nvSpPr>
            <p:cNvPr id="4" name="Elipse 3"/>
            <p:cNvSpPr/>
            <p:nvPr/>
          </p:nvSpPr>
          <p:spPr>
            <a:xfrm>
              <a:off x="2695422" y="4301001"/>
              <a:ext cx="1713346" cy="1713346"/>
            </a:xfrm>
            <a:prstGeom prst="ellipse">
              <a:avLst/>
            </a:prstGeom>
          </p:spPr>
          <p:style>
            <a:lnRef idx="2">
              <a:schemeClr val="lt1">
                <a:hueOff val="0"/>
                <a:satOff val="0"/>
                <a:lumOff val="0"/>
                <a:alphaOff val="0"/>
              </a:schemeClr>
            </a:lnRef>
            <a:fillRef idx="1">
              <a:schemeClr val="accent4">
                <a:alpha val="50000"/>
                <a:hueOff val="7425494"/>
                <a:satOff val="-34263"/>
                <a:lumOff val="1261"/>
                <a:alphaOff val="0"/>
              </a:schemeClr>
            </a:fillRef>
            <a:effectRef idx="0">
              <a:schemeClr val="accent4">
                <a:alpha val="50000"/>
                <a:hueOff val="7425494"/>
                <a:satOff val="-34263"/>
                <a:lumOff val="1261"/>
                <a:alphaOff val="0"/>
              </a:schemeClr>
            </a:effectRef>
            <a:fontRef idx="minor">
              <a:schemeClr val="tx1"/>
            </a:fontRef>
          </p:style>
        </p:sp>
        <p:sp>
          <p:nvSpPr>
            <p:cNvPr id="5" name="Elipse 4"/>
            <p:cNvSpPr/>
            <p:nvPr/>
          </p:nvSpPr>
          <p:spPr>
            <a:xfrm>
              <a:off x="2946336" y="4551915"/>
              <a:ext cx="1211518" cy="121151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Cursores</a:t>
              </a:r>
              <a:endParaRPr lang="es-CO" sz="1200" b="1" dirty="0">
                <a:solidFill>
                  <a:prstClr val="black"/>
                </a:solidFill>
              </a:endParaRPr>
            </a:p>
          </p:txBody>
        </p:sp>
      </p:grpSp>
      <p:sp>
        <p:nvSpPr>
          <p:cNvPr id="6" name="Rectángulo 5"/>
          <p:cNvSpPr/>
          <p:nvPr/>
        </p:nvSpPr>
        <p:spPr>
          <a:xfrm>
            <a:off x="1952208" y="1731965"/>
            <a:ext cx="8439973" cy="3416320"/>
          </a:xfrm>
          <a:prstGeom prst="rect">
            <a:avLst/>
          </a:prstGeom>
        </p:spPr>
        <p:txBody>
          <a:bodyPr wrap="square">
            <a:spAutoFit/>
          </a:bodyPr>
          <a:lstStyle/>
          <a:p>
            <a:r>
              <a:rPr lang="es-CO" b="1" dirty="0" smtClean="0">
                <a:solidFill>
                  <a:srgbClr val="009B35"/>
                </a:solidFill>
                <a:ea typeface="Kozuka Mincho Pr6N B" panose="02020800000000000000" pitchFamily="18" charset="-128"/>
              </a:rPr>
              <a:t>Características:</a:t>
            </a:r>
          </a:p>
          <a:p>
            <a:pPr marL="742950" lvl="1" indent="-285750">
              <a:buFont typeface="Arial" panose="020B0604020202020204" pitchFamily="34" charset="0"/>
              <a:buChar char="•"/>
            </a:pPr>
            <a:r>
              <a:rPr lang="es-CO" dirty="0" smtClean="0">
                <a:solidFill>
                  <a:prstClr val="black"/>
                </a:solidFill>
              </a:rPr>
              <a:t>Permiten </a:t>
            </a:r>
            <a:r>
              <a:rPr lang="es-CO" dirty="0">
                <a:solidFill>
                  <a:prstClr val="black"/>
                </a:solidFill>
              </a:rPr>
              <a:t>realizar operaciones de consulta y </a:t>
            </a:r>
            <a:r>
              <a:rPr lang="es-CO" dirty="0" smtClean="0">
                <a:solidFill>
                  <a:prstClr val="black"/>
                </a:solidFill>
              </a:rPr>
              <a:t>edición de datos.</a:t>
            </a:r>
          </a:p>
          <a:p>
            <a:pPr marL="742950" lvl="1" indent="-285750">
              <a:buFont typeface="Arial" panose="020B0604020202020204" pitchFamily="34" charset="0"/>
              <a:buChar char="•"/>
            </a:pPr>
            <a:r>
              <a:rPr lang="es-CO" dirty="0" err="1" smtClean="0">
                <a:solidFill>
                  <a:prstClr val="black"/>
                </a:solidFill>
              </a:rPr>
              <a:t>Arcgis</a:t>
            </a:r>
            <a:r>
              <a:rPr lang="es-CO" dirty="0" smtClean="0">
                <a:solidFill>
                  <a:prstClr val="black"/>
                </a:solidFill>
              </a:rPr>
              <a:t> </a:t>
            </a:r>
            <a:r>
              <a:rPr lang="es-CO" dirty="0">
                <a:solidFill>
                  <a:prstClr val="black"/>
                </a:solidFill>
              </a:rPr>
              <a:t>cuenta con dos tipos de </a:t>
            </a:r>
            <a:r>
              <a:rPr lang="es-CO" dirty="0" smtClean="0">
                <a:solidFill>
                  <a:prstClr val="black"/>
                </a:solidFill>
              </a:rPr>
              <a:t>cursores: </a:t>
            </a:r>
            <a:r>
              <a:rPr lang="es-CO" dirty="0">
                <a:solidFill>
                  <a:prstClr val="black"/>
                </a:solidFill>
              </a:rPr>
              <a:t>los cursores por defecto del módulo central </a:t>
            </a:r>
            <a:r>
              <a:rPr lang="es-CO" dirty="0" err="1">
                <a:solidFill>
                  <a:prstClr val="black"/>
                </a:solidFill>
              </a:rPr>
              <a:t>arcpy</a:t>
            </a:r>
            <a:r>
              <a:rPr lang="es-CO" dirty="0">
                <a:solidFill>
                  <a:prstClr val="black"/>
                </a:solidFill>
              </a:rPr>
              <a:t> y los cursores optimizados del módulo de acceso a los datos </a:t>
            </a:r>
            <a:r>
              <a:rPr lang="es-CO" dirty="0" err="1" smtClean="0">
                <a:solidFill>
                  <a:prstClr val="black"/>
                </a:solidFill>
              </a:rPr>
              <a:t>arcpy.da</a:t>
            </a:r>
            <a:endParaRPr lang="es-CO" dirty="0" smtClean="0">
              <a:solidFill>
                <a:prstClr val="black"/>
              </a:solidFill>
            </a:endParaRPr>
          </a:p>
          <a:p>
            <a:pPr marL="742950" lvl="1" indent="-285750">
              <a:buFont typeface="Arial" panose="020B0604020202020204" pitchFamily="34" charset="0"/>
              <a:buChar char="•"/>
            </a:pPr>
            <a:r>
              <a:rPr lang="es-CO" dirty="0">
                <a:solidFill>
                  <a:prstClr val="black"/>
                </a:solidFill>
              </a:rPr>
              <a:t>Existen tres tipos de cursores optimizados. Cursores de actualización de inserción y de búsqueda</a:t>
            </a:r>
            <a:r>
              <a:rPr lang="es-CO" dirty="0" smtClean="0">
                <a:solidFill>
                  <a:prstClr val="black"/>
                </a:solidFill>
              </a:rPr>
              <a:t>.</a:t>
            </a:r>
          </a:p>
          <a:p>
            <a:pPr marL="742950" lvl="1" indent="-285750">
              <a:buFont typeface="Arial" panose="020B0604020202020204" pitchFamily="34" charset="0"/>
              <a:buChar char="•"/>
            </a:pPr>
            <a:endParaRPr lang="es-CO" b="1" dirty="0" smtClean="0">
              <a:solidFill>
                <a:srgbClr val="009B35"/>
              </a:solidFill>
              <a:ea typeface="Kozuka Mincho Pr6N B" panose="02020800000000000000" pitchFamily="18" charset="-128"/>
            </a:endParaRPr>
          </a:p>
          <a:p>
            <a:r>
              <a:rPr lang="es-CO" b="1" dirty="0" smtClean="0">
                <a:solidFill>
                  <a:srgbClr val="009B35"/>
                </a:solidFill>
                <a:ea typeface="Kozuka Mincho Pr6N B" panose="02020800000000000000" pitchFamily="18" charset="-128"/>
              </a:rPr>
              <a:t>Requisitos:</a:t>
            </a:r>
          </a:p>
          <a:p>
            <a:pPr marL="742950" lvl="1" indent="-285750">
              <a:buFont typeface="Arial" panose="020B0604020202020204" pitchFamily="34" charset="0"/>
              <a:buChar char="•"/>
            </a:pPr>
            <a:r>
              <a:rPr lang="es-CO" dirty="0" smtClean="0">
                <a:solidFill>
                  <a:prstClr val="black"/>
                </a:solidFill>
              </a:rPr>
              <a:t>Datos </a:t>
            </a:r>
            <a:r>
              <a:rPr lang="es-CO" dirty="0">
                <a:solidFill>
                  <a:prstClr val="black"/>
                </a:solidFill>
              </a:rPr>
              <a:t>tipo Tabla o </a:t>
            </a:r>
            <a:r>
              <a:rPr lang="es-CO" dirty="0" smtClean="0">
                <a:solidFill>
                  <a:prstClr val="black"/>
                </a:solidFill>
              </a:rPr>
              <a:t>vectoriales para consultar y editar atributos.</a:t>
            </a:r>
            <a:endParaRPr lang="es-CO" dirty="0" smtClean="0">
              <a:solidFill>
                <a:prstClr val="black"/>
              </a:solidFill>
              <a:ea typeface="Kozuka Mincho Pr6N B" panose="02020800000000000000" pitchFamily="18" charset="-128"/>
            </a:endParaRPr>
          </a:p>
          <a:p>
            <a:r>
              <a:rPr lang="es-CO" b="1" dirty="0" smtClean="0">
                <a:solidFill>
                  <a:srgbClr val="009B35"/>
                </a:solidFill>
                <a:ea typeface="Kozuka Mincho Pr6N B" panose="02020800000000000000" pitchFamily="18" charset="-128"/>
              </a:rPr>
              <a:t>Uso:</a:t>
            </a:r>
          </a:p>
          <a:p>
            <a:pPr marL="742950" lvl="1" indent="-285750">
              <a:buFont typeface="Arial" panose="020B0604020202020204" pitchFamily="34" charset="0"/>
              <a:buChar char="•"/>
            </a:pPr>
            <a:r>
              <a:rPr lang="es-CO" dirty="0">
                <a:solidFill>
                  <a:prstClr val="black"/>
                </a:solidFill>
              </a:rPr>
              <a:t>Se realiza por medio de scripts </a:t>
            </a:r>
            <a:r>
              <a:rPr lang="es-CO" dirty="0" smtClean="0">
                <a:solidFill>
                  <a:prstClr val="black"/>
                </a:solidFill>
              </a:rPr>
              <a:t>y </a:t>
            </a:r>
            <a:r>
              <a:rPr lang="es-CO" dirty="0">
                <a:solidFill>
                  <a:prstClr val="black"/>
                </a:solidFill>
              </a:rPr>
              <a:t>expresiones de consola.</a:t>
            </a:r>
          </a:p>
        </p:txBody>
      </p:sp>
      <p:pic>
        <p:nvPicPr>
          <p:cNvPr id="7" name="Imagen 6"/>
          <p:cNvPicPr>
            <a:picLocks noChangeAspect="1"/>
          </p:cNvPicPr>
          <p:nvPr/>
        </p:nvPicPr>
        <p:blipFill>
          <a:blip r:embed="rId2"/>
          <a:stretch>
            <a:fillRect/>
          </a:stretch>
        </p:blipFill>
        <p:spPr>
          <a:xfrm>
            <a:off x="0" y="2288404"/>
            <a:ext cx="2096815" cy="1407296"/>
          </a:xfrm>
          <a:prstGeom prst="rect">
            <a:avLst/>
          </a:prstGeom>
        </p:spPr>
      </p:pic>
      <p:sp>
        <p:nvSpPr>
          <p:cNvPr id="8" name="Elipse 7"/>
          <p:cNvSpPr/>
          <p:nvPr/>
        </p:nvSpPr>
        <p:spPr>
          <a:xfrm>
            <a:off x="888475" y="2326504"/>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9" name="Elipse 8"/>
          <p:cNvSpPr/>
          <p:nvPr/>
        </p:nvSpPr>
        <p:spPr>
          <a:xfrm>
            <a:off x="1281831" y="2526910"/>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0" name="Elipse 9"/>
          <p:cNvSpPr/>
          <p:nvPr/>
        </p:nvSpPr>
        <p:spPr>
          <a:xfrm>
            <a:off x="1390164" y="2954731"/>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1" name="Elipse 10"/>
          <p:cNvSpPr/>
          <p:nvPr/>
        </p:nvSpPr>
        <p:spPr>
          <a:xfrm>
            <a:off x="1101514" y="3305883"/>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2" name="Elipse 11"/>
          <p:cNvSpPr/>
          <p:nvPr/>
        </p:nvSpPr>
        <p:spPr>
          <a:xfrm>
            <a:off x="659554" y="3313866"/>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3" name="Rectángulo 12"/>
          <p:cNvSpPr/>
          <p:nvPr/>
        </p:nvSpPr>
        <p:spPr>
          <a:xfrm>
            <a:off x="41435" y="5814612"/>
            <a:ext cx="7268581" cy="261610"/>
          </a:xfrm>
          <a:prstGeom prst="rect">
            <a:avLst/>
          </a:prstGeom>
        </p:spPr>
        <p:txBody>
          <a:bodyPr wrap="square">
            <a:spAutoFit/>
          </a:bodyPr>
          <a:lstStyle/>
          <a:p>
            <a:r>
              <a:rPr lang="es-CO" sz="1100" dirty="0">
                <a:solidFill>
                  <a:prstClr val="black"/>
                </a:solidFill>
              </a:rPr>
              <a:t>https://pro.arcgis.com/es/pro-app/arcpy/data-access/what-is-the-data-access-module-.htm</a:t>
            </a:r>
          </a:p>
        </p:txBody>
      </p:sp>
    </p:spTree>
    <p:extLst>
      <p:ext uri="{BB962C8B-B14F-4D97-AF65-F5344CB8AC3E}">
        <p14:creationId xmlns:p14="http://schemas.microsoft.com/office/powerpoint/2010/main" val="136042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fltVal val="0"/>
                                          </p:val>
                                        </p:tav>
                                        <p:tav tm="100000">
                                          <p:val>
                                            <p:strVal val="#ppt_h"/>
                                          </p:val>
                                        </p:tav>
                                      </p:tavLst>
                                    </p:anim>
                                    <p:animEffect transition="in" filter="fade">
                                      <p:cBhvr>
                                        <p:cTn id="11" dur="500"/>
                                        <p:tgtEl>
                                          <p:spTgt spid="8"/>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par>
                                <p:cTn id="27" presetID="53" presetClass="entr" presetSubtype="16"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par>
                                <p:cTn id="37" presetID="53" presetClass="entr" presetSubtype="16" fill="hold" grpId="1"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par>
                                <p:cTn id="42" presetID="53" presetClass="entr" presetSubtype="16" fill="hold" grpId="2"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ppt_w</p:attrName>
                                        </p:attrNameLst>
                                      </p:cBhvr>
                                      <p:tavLst>
                                        <p:tav tm="0">
                                          <p:val>
                                            <p:fltVal val="0"/>
                                          </p:val>
                                        </p:tav>
                                        <p:tav tm="100000">
                                          <p:val>
                                            <p:strVal val="#ppt_w"/>
                                          </p:val>
                                        </p:tav>
                                      </p:tavLst>
                                    </p:anim>
                                    <p:anim calcmode="lin" valueType="num">
                                      <p:cBhvr>
                                        <p:cTn id="45" dur="500" fill="hold"/>
                                        <p:tgtEl>
                                          <p:spTgt spid="12"/>
                                        </p:tgtEl>
                                        <p:attrNameLst>
                                          <p:attrName>ppt_h</p:attrName>
                                        </p:attrNameLst>
                                      </p:cBhvr>
                                      <p:tavLst>
                                        <p:tav tm="0">
                                          <p:val>
                                            <p:fltVal val="0"/>
                                          </p:val>
                                        </p:tav>
                                        <p:tav tm="100000">
                                          <p:val>
                                            <p:strVal val="#ppt_h"/>
                                          </p:val>
                                        </p:tav>
                                      </p:tavLst>
                                    </p:anim>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P spid="11" grpId="0" animBg="1"/>
      <p:bldP spid="11" grpId="1" animBg="1"/>
      <p:bldP spid="12" grpId="0" animBg="1"/>
      <p:bldP spid="12" grpId="1" animBg="1"/>
      <p:bldP spid="12"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31381" y="587952"/>
            <a:ext cx="6715954" cy="1325563"/>
          </a:xfrm>
        </p:spPr>
        <p:txBody>
          <a:bodyPr>
            <a:noAutofit/>
          </a:bodyPr>
          <a:lstStyle/>
          <a:p>
            <a:pPr lvl="0" algn="ctr"/>
            <a:r>
              <a:rPr lang="es-CO" sz="2800" b="1" dirty="0">
                <a:solidFill>
                  <a:srgbClr val="159741"/>
                </a:solidFill>
                <a:latin typeface="Century Gothic" charset="0"/>
              </a:rPr>
              <a:t>Optimización de </a:t>
            </a:r>
            <a:r>
              <a:rPr lang="es-CO" sz="2800" b="1" dirty="0" err="1">
                <a:solidFill>
                  <a:srgbClr val="159741"/>
                </a:solidFill>
                <a:latin typeface="Century Gothic" charset="0"/>
              </a:rPr>
              <a:t>Geoprocesos</a:t>
            </a:r>
            <a:r>
              <a:rPr lang="es-CO" sz="2800" b="1" dirty="0">
                <a:solidFill>
                  <a:srgbClr val="159741"/>
                </a:solidFill>
                <a:latin typeface="Century Gothic" charset="0"/>
              </a:rPr>
              <a:t>: </a:t>
            </a:r>
            <a:r>
              <a:rPr lang="es-CO" sz="2800" b="1" dirty="0" smtClean="0">
                <a:solidFill>
                  <a:srgbClr val="159741"/>
                </a:solidFill>
                <a:latin typeface="Century Gothic" charset="0"/>
              </a:rPr>
              <a:t>Cursores (módulo data </a:t>
            </a:r>
            <a:r>
              <a:rPr lang="es-CO" sz="2800" b="1" dirty="0" err="1" smtClean="0">
                <a:solidFill>
                  <a:srgbClr val="159741"/>
                </a:solidFill>
                <a:latin typeface="Century Gothic" charset="0"/>
              </a:rPr>
              <a:t>access</a:t>
            </a:r>
            <a:r>
              <a:rPr lang="es-CO" sz="2800" b="1" dirty="0" smtClean="0">
                <a:solidFill>
                  <a:srgbClr val="159741"/>
                </a:solidFill>
                <a:latin typeface="Century Gothic" charset="0"/>
              </a:rPr>
              <a:t>)</a:t>
            </a:r>
            <a:r>
              <a:rPr lang="es-CO" sz="2800" b="1" dirty="0">
                <a:solidFill>
                  <a:srgbClr val="159741"/>
                </a:solidFill>
                <a:latin typeface="Century Gothic" charset="0"/>
              </a:rPr>
              <a:t/>
            </a:r>
            <a:br>
              <a:rPr lang="es-CO" sz="2800" b="1" dirty="0">
                <a:solidFill>
                  <a:srgbClr val="159741"/>
                </a:solidFill>
                <a:latin typeface="Century Gothic" charset="0"/>
              </a:rPr>
            </a:br>
            <a:endParaRPr lang="es-CO" sz="2800" b="1" dirty="0">
              <a:solidFill>
                <a:srgbClr val="159741"/>
              </a:solidFill>
              <a:latin typeface="Century Gothic" charset="0"/>
            </a:endParaRPr>
          </a:p>
        </p:txBody>
      </p:sp>
      <p:grpSp>
        <p:nvGrpSpPr>
          <p:cNvPr id="3" name="Grupo 2"/>
          <p:cNvGrpSpPr/>
          <p:nvPr/>
        </p:nvGrpSpPr>
        <p:grpSpPr>
          <a:xfrm>
            <a:off x="238862" y="394060"/>
            <a:ext cx="1713346" cy="1713346"/>
            <a:chOff x="2695422" y="4301001"/>
            <a:chExt cx="1713346" cy="1713346"/>
          </a:xfrm>
        </p:grpSpPr>
        <p:sp>
          <p:nvSpPr>
            <p:cNvPr id="4" name="Elipse 3"/>
            <p:cNvSpPr/>
            <p:nvPr/>
          </p:nvSpPr>
          <p:spPr>
            <a:xfrm>
              <a:off x="2695422" y="4301001"/>
              <a:ext cx="1713346" cy="1713346"/>
            </a:xfrm>
            <a:prstGeom prst="ellipse">
              <a:avLst/>
            </a:prstGeom>
          </p:spPr>
          <p:style>
            <a:lnRef idx="2">
              <a:schemeClr val="lt1">
                <a:hueOff val="0"/>
                <a:satOff val="0"/>
                <a:lumOff val="0"/>
                <a:alphaOff val="0"/>
              </a:schemeClr>
            </a:lnRef>
            <a:fillRef idx="1">
              <a:schemeClr val="accent4">
                <a:alpha val="50000"/>
                <a:hueOff val="7425494"/>
                <a:satOff val="-34263"/>
                <a:lumOff val="1261"/>
                <a:alphaOff val="0"/>
              </a:schemeClr>
            </a:fillRef>
            <a:effectRef idx="0">
              <a:schemeClr val="accent4">
                <a:alpha val="50000"/>
                <a:hueOff val="7425494"/>
                <a:satOff val="-34263"/>
                <a:lumOff val="1261"/>
                <a:alphaOff val="0"/>
              </a:schemeClr>
            </a:effectRef>
            <a:fontRef idx="minor">
              <a:schemeClr val="tx1"/>
            </a:fontRef>
          </p:style>
        </p:sp>
        <p:sp>
          <p:nvSpPr>
            <p:cNvPr id="5" name="Elipse 4"/>
            <p:cNvSpPr/>
            <p:nvPr/>
          </p:nvSpPr>
          <p:spPr>
            <a:xfrm>
              <a:off x="2946336" y="4551915"/>
              <a:ext cx="1211518" cy="121151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Cursores</a:t>
              </a:r>
              <a:endParaRPr lang="es-CO" sz="1200" b="1" dirty="0">
                <a:solidFill>
                  <a:prstClr val="black"/>
                </a:solidFill>
              </a:endParaRPr>
            </a:p>
          </p:txBody>
        </p:sp>
      </p:grpSp>
      <p:sp>
        <p:nvSpPr>
          <p:cNvPr id="6" name="Rectángulo 5"/>
          <p:cNvSpPr/>
          <p:nvPr/>
        </p:nvSpPr>
        <p:spPr>
          <a:xfrm>
            <a:off x="2848312" y="1958407"/>
            <a:ext cx="7048500" cy="1323439"/>
          </a:xfrm>
          <a:prstGeom prst="rect">
            <a:avLst/>
          </a:prstGeom>
          <a:ln w="19050">
            <a:solidFill>
              <a:srgbClr val="FF0000"/>
            </a:solidFill>
          </a:ln>
        </p:spPr>
        <p:txBody>
          <a:bodyPr wrap="square">
            <a:spAutoFit/>
          </a:bodyPr>
          <a:lstStyle/>
          <a:p>
            <a:r>
              <a:rPr lang="es-CO" sz="1600" dirty="0" err="1">
                <a:solidFill>
                  <a:srgbClr val="000000"/>
                </a:solidFill>
                <a:latin typeface="Courier New" panose="02070309020205020404" pitchFamily="49" charset="0"/>
              </a:rPr>
              <a:t>codigos</a:t>
            </a:r>
            <a:r>
              <a:rPr lang="es-CO" sz="1600" dirty="0">
                <a:solidFill>
                  <a:srgbClr val="000000"/>
                </a:solidFill>
                <a:latin typeface="Courier New" panose="02070309020205020404" pitchFamily="49" charset="0"/>
              </a:rPr>
              <a:t>=[]</a:t>
            </a:r>
          </a:p>
          <a:p>
            <a:r>
              <a:rPr lang="es-CO" sz="1600" dirty="0">
                <a:solidFill>
                  <a:srgbClr val="000000"/>
                </a:solidFill>
                <a:latin typeface="Courier New" panose="02070309020205020404" pitchFamily="49" charset="0"/>
              </a:rPr>
              <a:t>cursor= </a:t>
            </a:r>
            <a:r>
              <a:rPr lang="es-CO" sz="1600" dirty="0" err="1" smtClean="0">
                <a:solidFill>
                  <a:srgbClr val="000000"/>
                </a:solidFill>
                <a:latin typeface="Courier New" panose="02070309020205020404" pitchFamily="49" charset="0"/>
              </a:rPr>
              <a:t>arcpy.SearchCursor</a:t>
            </a:r>
            <a:r>
              <a:rPr lang="es-CO" sz="1600" dirty="0" smtClean="0">
                <a:solidFill>
                  <a:prstClr val="black"/>
                </a:solidFill>
                <a:latin typeface="Courier New" panose="02070309020205020404" pitchFamily="49" charset="0"/>
              </a:rPr>
              <a:t>(</a:t>
            </a:r>
            <a:r>
              <a:rPr lang="es-CO" sz="1600" dirty="0">
                <a:solidFill>
                  <a:srgbClr val="737300"/>
                </a:solidFill>
                <a:latin typeface="Courier New" panose="02070309020205020404" pitchFamily="49" charset="0"/>
              </a:rPr>
              <a:t>"</a:t>
            </a:r>
            <a:r>
              <a:rPr lang="es-CO" sz="1600" dirty="0" smtClean="0">
                <a:solidFill>
                  <a:srgbClr val="737300"/>
                </a:solidFill>
                <a:latin typeface="Courier New" panose="02070309020205020404" pitchFamily="49" charset="0"/>
              </a:rPr>
              <a:t>Lotes</a:t>
            </a:r>
            <a:r>
              <a:rPr lang="es-CO" sz="1600" dirty="0">
                <a:solidFill>
                  <a:srgbClr val="737300"/>
                </a:solidFill>
                <a:latin typeface="Courier New" panose="02070309020205020404" pitchFamily="49" charset="0"/>
              </a:rPr>
              <a:t>"</a:t>
            </a:r>
            <a:r>
              <a:rPr lang="es-CO" sz="1600" dirty="0" smtClean="0">
                <a:solidFill>
                  <a:srgbClr val="000000"/>
                </a:solidFill>
                <a:latin typeface="Courier New" panose="02070309020205020404" pitchFamily="49" charset="0"/>
              </a:rPr>
              <a:t>)</a:t>
            </a:r>
            <a:endParaRPr lang="es-CO" sz="1600" dirty="0">
              <a:solidFill>
                <a:srgbClr val="000000"/>
              </a:solidFill>
              <a:latin typeface="Courier New" panose="02070309020205020404" pitchFamily="49" charset="0"/>
            </a:endParaRPr>
          </a:p>
          <a:p>
            <a:r>
              <a:rPr lang="es-CO" sz="1600" dirty="0" err="1">
                <a:solidFill>
                  <a:srgbClr val="004DA8"/>
                </a:solidFill>
                <a:latin typeface="Courier New" panose="02070309020205020404" pitchFamily="49" charset="0"/>
              </a:rPr>
              <a:t>for</a:t>
            </a:r>
            <a:r>
              <a:rPr lang="es-CO" sz="1600" dirty="0" smtClean="0">
                <a:solidFill>
                  <a:srgbClr val="000000"/>
                </a:solidFill>
                <a:latin typeface="Courier New" panose="02070309020205020404" pitchFamily="49" charset="0"/>
              </a:rPr>
              <a:t> </a:t>
            </a:r>
            <a:r>
              <a:rPr lang="es-CO" sz="1600" dirty="0">
                <a:solidFill>
                  <a:srgbClr val="000000"/>
                </a:solidFill>
                <a:latin typeface="Courier New" panose="02070309020205020404" pitchFamily="49" charset="0"/>
              </a:rPr>
              <a:t>predio </a:t>
            </a:r>
            <a:r>
              <a:rPr lang="es-CO" sz="1600" dirty="0">
                <a:solidFill>
                  <a:srgbClr val="004DA8"/>
                </a:solidFill>
                <a:latin typeface="Courier New" panose="02070309020205020404" pitchFamily="49" charset="0"/>
              </a:rPr>
              <a:t>in</a:t>
            </a:r>
            <a:r>
              <a:rPr lang="es-CO" sz="1600" dirty="0" smtClean="0">
                <a:solidFill>
                  <a:srgbClr val="000000"/>
                </a:solidFill>
                <a:latin typeface="Courier New" panose="02070309020205020404" pitchFamily="49" charset="0"/>
              </a:rPr>
              <a:t> </a:t>
            </a:r>
            <a:r>
              <a:rPr lang="es-CO" sz="1600" dirty="0">
                <a:solidFill>
                  <a:srgbClr val="000000"/>
                </a:solidFill>
                <a:latin typeface="Courier New" panose="02070309020205020404" pitchFamily="49" charset="0"/>
              </a:rPr>
              <a:t>cursor</a:t>
            </a:r>
            <a:r>
              <a:rPr lang="es-CO" sz="1600" dirty="0" smtClean="0">
                <a:solidFill>
                  <a:srgbClr val="000000"/>
                </a:solidFill>
                <a:latin typeface="Courier New" panose="02070309020205020404" pitchFamily="49" charset="0"/>
              </a:rPr>
              <a:t>:</a:t>
            </a:r>
            <a:endParaRPr lang="es-CO" sz="1600" dirty="0">
              <a:solidFill>
                <a:srgbClr val="000000"/>
              </a:solidFill>
              <a:latin typeface="Courier New" panose="02070309020205020404" pitchFamily="49" charset="0"/>
            </a:endParaRPr>
          </a:p>
          <a:p>
            <a:r>
              <a:rPr lang="es-CO" sz="1600" dirty="0">
                <a:solidFill>
                  <a:srgbClr val="000000"/>
                </a:solidFill>
                <a:latin typeface="Courier New" panose="02070309020205020404" pitchFamily="49" charset="0"/>
              </a:rPr>
              <a:t>	 </a:t>
            </a:r>
            <a:r>
              <a:rPr lang="es-CO" sz="1600" dirty="0" err="1" smtClean="0">
                <a:solidFill>
                  <a:srgbClr val="000000"/>
                </a:solidFill>
                <a:latin typeface="Courier New" panose="02070309020205020404" pitchFamily="49" charset="0"/>
              </a:rPr>
              <a:t>codigos.append</a:t>
            </a:r>
            <a:r>
              <a:rPr lang="es-CO" sz="1600" dirty="0" smtClean="0">
                <a:solidFill>
                  <a:srgbClr val="000000"/>
                </a:solidFill>
                <a:latin typeface="Courier New" panose="02070309020205020404" pitchFamily="49" charset="0"/>
              </a:rPr>
              <a:t>(</a:t>
            </a:r>
            <a:r>
              <a:rPr lang="es-CO" sz="1600" dirty="0" err="1" smtClean="0">
                <a:solidFill>
                  <a:srgbClr val="000000"/>
                </a:solidFill>
                <a:latin typeface="Courier New" panose="02070309020205020404" pitchFamily="49" charset="0"/>
              </a:rPr>
              <a:t>predio.getValue</a:t>
            </a:r>
            <a:r>
              <a:rPr lang="es-CO" sz="1600" dirty="0">
                <a:solidFill>
                  <a:srgbClr val="737300"/>
                </a:solidFill>
                <a:latin typeface="Courier New" panose="02070309020205020404" pitchFamily="49" charset="0"/>
              </a:rPr>
              <a:t>("OBJECTID</a:t>
            </a:r>
            <a:r>
              <a:rPr lang="es-CO" sz="1600" dirty="0" smtClean="0">
                <a:solidFill>
                  <a:srgbClr val="737300"/>
                </a:solidFill>
                <a:latin typeface="Courier New" panose="02070309020205020404" pitchFamily="49" charset="0"/>
              </a:rPr>
              <a:t>"))</a:t>
            </a:r>
          </a:p>
          <a:p>
            <a:r>
              <a:rPr lang="es-CO" sz="1600" dirty="0" err="1" smtClean="0">
                <a:solidFill>
                  <a:srgbClr val="004DA8"/>
                </a:solidFill>
                <a:latin typeface="Courier New" panose="02070309020205020404" pitchFamily="49" charset="0"/>
              </a:rPr>
              <a:t>print</a:t>
            </a:r>
            <a:r>
              <a:rPr lang="es-CO" sz="1600" dirty="0" smtClean="0">
                <a:solidFill>
                  <a:srgbClr val="737300"/>
                </a:solidFill>
                <a:latin typeface="Courier New" panose="02070309020205020404" pitchFamily="49" charset="0"/>
              </a:rPr>
              <a:t> </a:t>
            </a:r>
            <a:r>
              <a:rPr lang="es-CO" sz="1600" dirty="0" err="1">
                <a:solidFill>
                  <a:srgbClr val="000000"/>
                </a:solidFill>
                <a:latin typeface="Courier New" panose="02070309020205020404" pitchFamily="49" charset="0"/>
              </a:rPr>
              <a:t>codigos</a:t>
            </a:r>
            <a:endParaRPr lang="es-CO" sz="1600" dirty="0">
              <a:solidFill>
                <a:srgbClr val="000000"/>
              </a:solidFill>
              <a:latin typeface="Courier New" panose="02070309020205020404" pitchFamily="49" charset="0"/>
            </a:endParaRPr>
          </a:p>
        </p:txBody>
      </p:sp>
      <p:sp>
        <p:nvSpPr>
          <p:cNvPr id="7" name="Rectángulo 6"/>
          <p:cNvSpPr/>
          <p:nvPr/>
        </p:nvSpPr>
        <p:spPr>
          <a:xfrm>
            <a:off x="2772112" y="3682753"/>
            <a:ext cx="7124700" cy="1323439"/>
          </a:xfrm>
          <a:prstGeom prst="rect">
            <a:avLst/>
          </a:prstGeom>
          <a:ln w="19050">
            <a:solidFill>
              <a:srgbClr val="009B35"/>
            </a:solidFill>
          </a:ln>
        </p:spPr>
        <p:txBody>
          <a:bodyPr wrap="square">
            <a:spAutoFit/>
          </a:bodyPr>
          <a:lstStyle/>
          <a:p>
            <a:r>
              <a:rPr lang="es-CO" sz="1600" dirty="0" err="1" smtClean="0">
                <a:solidFill>
                  <a:srgbClr val="000000"/>
                </a:solidFill>
                <a:latin typeface="Courier New" panose="02070309020205020404" pitchFamily="49" charset="0"/>
              </a:rPr>
              <a:t>codigos</a:t>
            </a:r>
            <a:r>
              <a:rPr lang="es-CO" sz="1600" dirty="0" smtClean="0">
                <a:solidFill>
                  <a:srgbClr val="000000"/>
                </a:solidFill>
                <a:latin typeface="Courier New" panose="02070309020205020404" pitchFamily="49" charset="0"/>
              </a:rPr>
              <a:t>=[]</a:t>
            </a:r>
            <a:endParaRPr lang="es-CO" sz="1600" dirty="0">
              <a:solidFill>
                <a:srgbClr val="9C9C9C"/>
              </a:solidFill>
              <a:latin typeface="Courier New" panose="02070309020205020404" pitchFamily="49" charset="0"/>
            </a:endParaRPr>
          </a:p>
          <a:p>
            <a:r>
              <a:rPr lang="es-CO" sz="1600" dirty="0" err="1">
                <a:solidFill>
                  <a:srgbClr val="004DA8"/>
                </a:solidFill>
                <a:latin typeface="Courier New" panose="02070309020205020404" pitchFamily="49" charset="0"/>
              </a:rPr>
              <a:t>w</a:t>
            </a:r>
            <a:r>
              <a:rPr lang="es-CO" sz="1600" dirty="0" err="1" smtClean="0">
                <a:solidFill>
                  <a:srgbClr val="004DA8"/>
                </a:solidFill>
                <a:latin typeface="Courier New" panose="02070309020205020404" pitchFamily="49" charset="0"/>
              </a:rPr>
              <a:t>ith</a:t>
            </a:r>
            <a:r>
              <a:rPr lang="es-CO" sz="1600" dirty="0" smtClean="0">
                <a:solidFill>
                  <a:srgbClr val="000000"/>
                </a:solidFill>
                <a:latin typeface="Courier New" panose="02070309020205020404" pitchFamily="49" charset="0"/>
              </a:rPr>
              <a:t> </a:t>
            </a:r>
            <a:r>
              <a:rPr lang="es-CO" sz="1600" dirty="0" err="1" smtClean="0">
                <a:solidFill>
                  <a:srgbClr val="000000"/>
                </a:solidFill>
                <a:latin typeface="Courier New" panose="02070309020205020404" pitchFamily="49" charset="0"/>
              </a:rPr>
              <a:t>arcpy.</a:t>
            </a:r>
            <a:r>
              <a:rPr lang="es-CO" sz="1600" b="1" dirty="0" err="1" smtClean="0">
                <a:solidFill>
                  <a:srgbClr val="000000"/>
                </a:solidFill>
                <a:latin typeface="Courier New" panose="02070309020205020404" pitchFamily="49" charset="0"/>
              </a:rPr>
              <a:t>da</a:t>
            </a:r>
            <a:r>
              <a:rPr lang="es-CO" sz="1600" dirty="0" err="1" smtClean="0">
                <a:solidFill>
                  <a:srgbClr val="000000"/>
                </a:solidFill>
                <a:latin typeface="Courier New" panose="02070309020205020404" pitchFamily="49" charset="0"/>
              </a:rPr>
              <a:t>.SearchCursor</a:t>
            </a:r>
            <a:r>
              <a:rPr lang="es-CO" sz="1600" dirty="0" smtClean="0">
                <a:solidFill>
                  <a:srgbClr val="000000"/>
                </a:solidFill>
                <a:latin typeface="Courier New" panose="02070309020205020404" pitchFamily="49" charset="0"/>
              </a:rPr>
              <a:t>(</a:t>
            </a:r>
            <a:r>
              <a:rPr lang="es-CO" sz="1600" dirty="0">
                <a:solidFill>
                  <a:srgbClr val="737300"/>
                </a:solidFill>
                <a:latin typeface="Courier New" panose="02070309020205020404" pitchFamily="49" charset="0"/>
              </a:rPr>
              <a:t>"</a:t>
            </a:r>
            <a:r>
              <a:rPr lang="es-CO" sz="1600" dirty="0" err="1" smtClean="0">
                <a:solidFill>
                  <a:srgbClr val="737300"/>
                </a:solidFill>
                <a:latin typeface="Courier New" panose="02070309020205020404" pitchFamily="49" charset="0"/>
              </a:rPr>
              <a:t>Lotes","OBJECTID</a:t>
            </a:r>
            <a:r>
              <a:rPr lang="es-CO" sz="1600" dirty="0" smtClean="0">
                <a:solidFill>
                  <a:srgbClr val="737300"/>
                </a:solidFill>
                <a:latin typeface="Courier New" panose="02070309020205020404" pitchFamily="49" charset="0"/>
              </a:rPr>
              <a:t>"</a:t>
            </a:r>
            <a:r>
              <a:rPr lang="es-CO" sz="1600" dirty="0" smtClean="0">
                <a:solidFill>
                  <a:srgbClr val="000000"/>
                </a:solidFill>
                <a:latin typeface="Courier New" panose="02070309020205020404" pitchFamily="49" charset="0"/>
              </a:rPr>
              <a:t>)</a:t>
            </a:r>
            <a:r>
              <a:rPr lang="es-CO" sz="1600" dirty="0">
                <a:solidFill>
                  <a:srgbClr val="004DA8"/>
                </a:solidFill>
                <a:latin typeface="Courier New" panose="02070309020205020404" pitchFamily="49" charset="0"/>
              </a:rPr>
              <a:t>as</a:t>
            </a:r>
            <a:r>
              <a:rPr lang="es-CO" sz="1600" dirty="0" smtClean="0">
                <a:solidFill>
                  <a:srgbClr val="000000"/>
                </a:solidFill>
                <a:latin typeface="Courier New" panose="02070309020205020404" pitchFamily="49" charset="0"/>
              </a:rPr>
              <a:t> cursor:</a:t>
            </a:r>
            <a:endParaRPr lang="es-CO" sz="1600" dirty="0">
              <a:solidFill>
                <a:srgbClr val="9C9C9C"/>
              </a:solidFill>
              <a:latin typeface="Courier New" panose="02070309020205020404" pitchFamily="49" charset="0"/>
            </a:endParaRPr>
          </a:p>
          <a:p>
            <a:r>
              <a:rPr lang="es-CO" sz="1600" dirty="0" smtClean="0">
                <a:solidFill>
                  <a:srgbClr val="004DA8"/>
                </a:solidFill>
                <a:latin typeface="Courier New" panose="02070309020205020404" pitchFamily="49" charset="0"/>
              </a:rPr>
              <a:t>	</a:t>
            </a:r>
            <a:r>
              <a:rPr lang="es-CO" sz="1600" dirty="0" err="1" smtClean="0">
                <a:solidFill>
                  <a:srgbClr val="004DA8"/>
                </a:solidFill>
                <a:latin typeface="Courier New" panose="02070309020205020404" pitchFamily="49" charset="0"/>
              </a:rPr>
              <a:t>for</a:t>
            </a:r>
            <a:r>
              <a:rPr lang="es-CO" sz="1600" dirty="0" smtClean="0">
                <a:solidFill>
                  <a:srgbClr val="000000"/>
                </a:solidFill>
                <a:latin typeface="Courier New" panose="02070309020205020404" pitchFamily="49" charset="0"/>
              </a:rPr>
              <a:t> fila </a:t>
            </a:r>
            <a:r>
              <a:rPr lang="es-CO" sz="1600" dirty="0" smtClean="0">
                <a:solidFill>
                  <a:srgbClr val="004DA8"/>
                </a:solidFill>
                <a:latin typeface="Courier New" panose="02070309020205020404" pitchFamily="49" charset="0"/>
              </a:rPr>
              <a:t>in</a:t>
            </a:r>
            <a:r>
              <a:rPr lang="es-CO" sz="1600" dirty="0" smtClean="0">
                <a:solidFill>
                  <a:srgbClr val="000000"/>
                </a:solidFill>
                <a:latin typeface="Courier New" panose="02070309020205020404" pitchFamily="49" charset="0"/>
              </a:rPr>
              <a:t> </a:t>
            </a:r>
            <a:r>
              <a:rPr lang="es-CO" sz="1600" dirty="0">
                <a:solidFill>
                  <a:srgbClr val="000000"/>
                </a:solidFill>
                <a:latin typeface="Courier New" panose="02070309020205020404" pitchFamily="49" charset="0"/>
              </a:rPr>
              <a:t>cursor:</a:t>
            </a:r>
          </a:p>
          <a:p>
            <a:r>
              <a:rPr lang="es-CO" sz="1600" dirty="0">
                <a:solidFill>
                  <a:srgbClr val="000000"/>
                </a:solidFill>
                <a:latin typeface="Courier New" panose="02070309020205020404" pitchFamily="49" charset="0"/>
              </a:rPr>
              <a:t>	</a:t>
            </a:r>
            <a:r>
              <a:rPr lang="es-CO" sz="1600" dirty="0" smtClean="0">
                <a:solidFill>
                  <a:srgbClr val="000000"/>
                </a:solidFill>
                <a:latin typeface="Courier New" panose="02070309020205020404" pitchFamily="49" charset="0"/>
              </a:rPr>
              <a:t>	</a:t>
            </a:r>
            <a:r>
              <a:rPr lang="es-CO" sz="1600" dirty="0" err="1" smtClean="0">
                <a:solidFill>
                  <a:srgbClr val="000000"/>
                </a:solidFill>
                <a:latin typeface="Courier New" panose="02070309020205020404" pitchFamily="49" charset="0"/>
              </a:rPr>
              <a:t>codigos.append</a:t>
            </a:r>
            <a:r>
              <a:rPr lang="es-CO" sz="1600" dirty="0" smtClean="0">
                <a:solidFill>
                  <a:srgbClr val="000000"/>
                </a:solidFill>
                <a:latin typeface="Courier New" panose="02070309020205020404" pitchFamily="49" charset="0"/>
              </a:rPr>
              <a:t>(fila[0])</a:t>
            </a:r>
          </a:p>
          <a:p>
            <a:r>
              <a:rPr lang="es-CO" sz="1600" dirty="0" err="1">
                <a:solidFill>
                  <a:srgbClr val="004DA8"/>
                </a:solidFill>
                <a:latin typeface="Courier New" panose="02070309020205020404" pitchFamily="49" charset="0"/>
              </a:rPr>
              <a:t>print</a:t>
            </a:r>
            <a:r>
              <a:rPr lang="es-CO" sz="1600" dirty="0">
                <a:solidFill>
                  <a:srgbClr val="737300"/>
                </a:solidFill>
                <a:latin typeface="Courier New" panose="02070309020205020404" pitchFamily="49" charset="0"/>
              </a:rPr>
              <a:t> </a:t>
            </a:r>
            <a:r>
              <a:rPr lang="es-CO" sz="1600" dirty="0" err="1" smtClean="0">
                <a:solidFill>
                  <a:srgbClr val="000000"/>
                </a:solidFill>
                <a:latin typeface="Courier New" panose="02070309020205020404" pitchFamily="49" charset="0"/>
              </a:rPr>
              <a:t>codigos</a:t>
            </a:r>
            <a:endParaRPr lang="es-CO" sz="1600" dirty="0">
              <a:solidFill>
                <a:prstClr val="black"/>
              </a:solidFill>
            </a:endParaRPr>
          </a:p>
        </p:txBody>
      </p:sp>
      <p:sp>
        <p:nvSpPr>
          <p:cNvPr id="8" name="Marcador de contenido 2"/>
          <p:cNvSpPr txBox="1">
            <a:spLocks/>
          </p:cNvSpPr>
          <p:nvPr/>
        </p:nvSpPr>
        <p:spPr>
          <a:xfrm>
            <a:off x="7836604" y="1607579"/>
            <a:ext cx="3016983" cy="3416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sz="1800" dirty="0" smtClean="0">
                <a:solidFill>
                  <a:srgbClr val="FF0000"/>
                </a:solidFill>
              </a:rPr>
              <a:t>Cursor normal</a:t>
            </a:r>
            <a:endParaRPr lang="es-CO" sz="1800" dirty="0">
              <a:solidFill>
                <a:srgbClr val="FF0000"/>
              </a:solidFill>
            </a:endParaRPr>
          </a:p>
        </p:txBody>
      </p:sp>
      <p:sp>
        <p:nvSpPr>
          <p:cNvPr id="9" name="Marcador de contenido 2"/>
          <p:cNvSpPr txBox="1">
            <a:spLocks/>
          </p:cNvSpPr>
          <p:nvPr/>
        </p:nvSpPr>
        <p:spPr>
          <a:xfrm>
            <a:off x="7569904" y="3341121"/>
            <a:ext cx="3016983" cy="3416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sz="1800" dirty="0" smtClean="0">
                <a:solidFill>
                  <a:srgbClr val="009B35"/>
                </a:solidFill>
              </a:rPr>
              <a:t>Cursor optimizado</a:t>
            </a:r>
            <a:endParaRPr lang="es-CO" sz="1800" dirty="0">
              <a:solidFill>
                <a:srgbClr val="009B35"/>
              </a:solidFill>
            </a:endParaRPr>
          </a:p>
        </p:txBody>
      </p:sp>
      <p:pic>
        <p:nvPicPr>
          <p:cNvPr id="10" name="Imagen 9"/>
          <p:cNvPicPr>
            <a:picLocks noChangeAspect="1"/>
          </p:cNvPicPr>
          <p:nvPr/>
        </p:nvPicPr>
        <p:blipFill>
          <a:blip r:embed="rId2"/>
          <a:stretch>
            <a:fillRect/>
          </a:stretch>
        </p:blipFill>
        <p:spPr>
          <a:xfrm>
            <a:off x="0" y="2288404"/>
            <a:ext cx="2096815" cy="1407296"/>
          </a:xfrm>
          <a:prstGeom prst="rect">
            <a:avLst/>
          </a:prstGeom>
        </p:spPr>
      </p:pic>
      <p:sp>
        <p:nvSpPr>
          <p:cNvPr id="11" name="Elipse 10"/>
          <p:cNvSpPr/>
          <p:nvPr/>
        </p:nvSpPr>
        <p:spPr>
          <a:xfrm>
            <a:off x="888475" y="2326504"/>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2" name="Elipse 11"/>
          <p:cNvSpPr/>
          <p:nvPr/>
        </p:nvSpPr>
        <p:spPr>
          <a:xfrm>
            <a:off x="1281831" y="2526910"/>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3" name="Elipse 12"/>
          <p:cNvSpPr/>
          <p:nvPr/>
        </p:nvSpPr>
        <p:spPr>
          <a:xfrm>
            <a:off x="1390164" y="2954731"/>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4" name="Elipse 13"/>
          <p:cNvSpPr/>
          <p:nvPr/>
        </p:nvSpPr>
        <p:spPr>
          <a:xfrm>
            <a:off x="1101514" y="3305883"/>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5" name="Elipse 14"/>
          <p:cNvSpPr/>
          <p:nvPr/>
        </p:nvSpPr>
        <p:spPr>
          <a:xfrm>
            <a:off x="659554" y="3313866"/>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Tree>
    <p:extLst>
      <p:ext uri="{BB962C8B-B14F-4D97-AF65-F5344CB8AC3E}">
        <p14:creationId xmlns:p14="http://schemas.microsoft.com/office/powerpoint/2010/main" val="134383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animEffect transition="in" filter="fade">
                                      <p:cBhvr>
                                        <p:cTn id="11" dur="500"/>
                                        <p:tgtEl>
                                          <p:spTgt spid="11"/>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par>
                                <p:cTn id="27" presetID="53" presetClass="entr" presetSubtype="16"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par>
                                <p:cTn id="37" presetID="53" presetClass="entr" presetSubtype="16" fill="hold" grpId="1"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par>
                                <p:cTn id="42" presetID="53" presetClass="entr" presetSubtype="16" fill="hold" grpId="2" nodeType="with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p:cTn id="44" dur="500" fill="hold"/>
                                        <p:tgtEl>
                                          <p:spTgt spid="15"/>
                                        </p:tgtEl>
                                        <p:attrNameLst>
                                          <p:attrName>ppt_w</p:attrName>
                                        </p:attrNameLst>
                                      </p:cBhvr>
                                      <p:tavLst>
                                        <p:tav tm="0">
                                          <p:val>
                                            <p:fltVal val="0"/>
                                          </p:val>
                                        </p:tav>
                                        <p:tav tm="100000">
                                          <p:val>
                                            <p:strVal val="#ppt_w"/>
                                          </p:val>
                                        </p:tav>
                                      </p:tavLst>
                                    </p:anim>
                                    <p:anim calcmode="lin" valueType="num">
                                      <p:cBhvr>
                                        <p:cTn id="45" dur="500" fill="hold"/>
                                        <p:tgtEl>
                                          <p:spTgt spid="15"/>
                                        </p:tgtEl>
                                        <p:attrNameLst>
                                          <p:attrName>ppt_h</p:attrName>
                                        </p:attrNameLst>
                                      </p:cBhvr>
                                      <p:tavLst>
                                        <p:tav tm="0">
                                          <p:val>
                                            <p:fltVal val="0"/>
                                          </p:val>
                                        </p:tav>
                                        <p:tav tm="100000">
                                          <p:val>
                                            <p:strVal val="#ppt_h"/>
                                          </p:val>
                                        </p:tav>
                                      </p:tavLst>
                                    </p:anim>
                                    <p:animEffect transition="in" filter="fad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500" fill="hold"/>
                                        <p:tgtEl>
                                          <p:spTgt spid="7"/>
                                        </p:tgtEl>
                                        <p:attrNameLst>
                                          <p:attrName>ppt_x</p:attrName>
                                        </p:attrNameLst>
                                      </p:cBhvr>
                                      <p:tavLst>
                                        <p:tav tm="0">
                                          <p:val>
                                            <p:strVal val="#ppt_x"/>
                                          </p:val>
                                        </p:tav>
                                        <p:tav tm="100000">
                                          <p:val>
                                            <p:strVal val="#ppt_x"/>
                                          </p:val>
                                        </p:tav>
                                      </p:tavLst>
                                    </p:anim>
                                    <p:anim calcmode="lin" valueType="num">
                                      <p:cBhvr additive="base">
                                        <p:cTn id="62" dur="500" fill="hold"/>
                                        <p:tgtEl>
                                          <p:spTgt spid="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additive="base">
                                        <p:cTn id="65" dur="500" fill="hold"/>
                                        <p:tgtEl>
                                          <p:spTgt spid="9"/>
                                        </p:tgtEl>
                                        <p:attrNameLst>
                                          <p:attrName>ppt_x</p:attrName>
                                        </p:attrNameLst>
                                      </p:cBhvr>
                                      <p:tavLst>
                                        <p:tav tm="0">
                                          <p:val>
                                            <p:strVal val="#ppt_x"/>
                                          </p:val>
                                        </p:tav>
                                        <p:tav tm="100000">
                                          <p:val>
                                            <p:strVal val="#ppt_x"/>
                                          </p:val>
                                        </p:tav>
                                      </p:tavLst>
                                    </p:anim>
                                    <p:anim calcmode="lin" valueType="num">
                                      <p:cBhvr additive="base">
                                        <p:cTn id="6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animBg="1"/>
      <p:bldP spid="12" grpId="0" animBg="1"/>
      <p:bldP spid="13" grpId="0" animBg="1"/>
      <p:bldP spid="14" grpId="0" animBg="1"/>
      <p:bldP spid="14" grpId="1" animBg="1"/>
      <p:bldP spid="15" grpId="0" animBg="1"/>
      <p:bldP spid="15" grpId="1" animBg="1"/>
      <p:bldP spid="15"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31381" y="578427"/>
            <a:ext cx="6715954" cy="1325563"/>
          </a:xfrm>
        </p:spPr>
        <p:txBody>
          <a:bodyPr>
            <a:noAutofit/>
          </a:bodyPr>
          <a:lstStyle/>
          <a:p>
            <a:pPr lvl="0" algn="ctr"/>
            <a:r>
              <a:rPr lang="es-CO" sz="2800" b="1" dirty="0">
                <a:solidFill>
                  <a:srgbClr val="159741"/>
                </a:solidFill>
                <a:latin typeface="Century Gothic" charset="0"/>
              </a:rPr>
              <a:t>Optimización de </a:t>
            </a:r>
            <a:r>
              <a:rPr lang="es-CO" sz="2800" b="1" dirty="0" err="1">
                <a:solidFill>
                  <a:srgbClr val="159741"/>
                </a:solidFill>
                <a:latin typeface="Century Gothic" charset="0"/>
              </a:rPr>
              <a:t>Geoprocesos</a:t>
            </a:r>
            <a:r>
              <a:rPr lang="es-CO" sz="2800" b="1" dirty="0">
                <a:solidFill>
                  <a:srgbClr val="159741"/>
                </a:solidFill>
                <a:latin typeface="Century Gothic" charset="0"/>
              </a:rPr>
              <a:t>: Expresiones de </a:t>
            </a:r>
            <a:r>
              <a:rPr lang="es-CO" sz="2800" b="1" dirty="0" smtClean="0">
                <a:solidFill>
                  <a:srgbClr val="159741"/>
                </a:solidFill>
                <a:latin typeface="Century Gothic" charset="0"/>
              </a:rPr>
              <a:t>Consola</a:t>
            </a:r>
            <a:endParaRPr lang="es-CO" sz="2800" b="1" dirty="0">
              <a:solidFill>
                <a:srgbClr val="159741"/>
              </a:solidFill>
              <a:latin typeface="Century Gothic" charset="0"/>
            </a:endParaRPr>
          </a:p>
        </p:txBody>
      </p:sp>
      <p:grpSp>
        <p:nvGrpSpPr>
          <p:cNvPr id="3" name="Grupo 2"/>
          <p:cNvGrpSpPr/>
          <p:nvPr/>
        </p:nvGrpSpPr>
        <p:grpSpPr>
          <a:xfrm>
            <a:off x="244903" y="407596"/>
            <a:ext cx="1713346" cy="1713346"/>
            <a:chOff x="1918516" y="897152"/>
            <a:chExt cx="1713346" cy="1713346"/>
          </a:xfrm>
          <a:solidFill>
            <a:srgbClr val="9DD5E5"/>
          </a:solidFill>
        </p:grpSpPr>
        <p:sp>
          <p:nvSpPr>
            <p:cNvPr id="4" name="Elipse 3"/>
            <p:cNvSpPr/>
            <p:nvPr/>
          </p:nvSpPr>
          <p:spPr>
            <a:xfrm>
              <a:off x="1918516" y="897152"/>
              <a:ext cx="1713346" cy="1713346"/>
            </a:xfrm>
            <a:prstGeom prst="ellipse">
              <a:avLst/>
            </a:prstGeom>
            <a:grpFill/>
          </p:spPr>
          <p:style>
            <a:lnRef idx="2">
              <a:schemeClr val="lt1">
                <a:hueOff val="0"/>
                <a:satOff val="0"/>
                <a:lumOff val="0"/>
                <a:alphaOff val="0"/>
              </a:schemeClr>
            </a:lnRef>
            <a:fillRef idx="1">
              <a:schemeClr val="accent4">
                <a:alpha val="50000"/>
                <a:hueOff val="10395692"/>
                <a:satOff val="-47968"/>
                <a:lumOff val="1765"/>
                <a:alphaOff val="0"/>
              </a:schemeClr>
            </a:fillRef>
            <a:effectRef idx="0">
              <a:schemeClr val="accent4">
                <a:alpha val="50000"/>
                <a:hueOff val="10395692"/>
                <a:satOff val="-47968"/>
                <a:lumOff val="1765"/>
                <a:alphaOff val="0"/>
              </a:schemeClr>
            </a:effectRef>
            <a:fontRef idx="minor">
              <a:schemeClr val="tx1"/>
            </a:fontRef>
          </p:style>
        </p:sp>
        <p:sp>
          <p:nvSpPr>
            <p:cNvPr id="5" name="Elipse 4"/>
            <p:cNvSpPr/>
            <p:nvPr/>
          </p:nvSpPr>
          <p:spPr>
            <a:xfrm>
              <a:off x="2169430" y="1148066"/>
              <a:ext cx="1211518" cy="1211518"/>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Expresiones de Consola</a:t>
              </a:r>
              <a:endParaRPr lang="es-CO" sz="1200" b="1" dirty="0">
                <a:solidFill>
                  <a:prstClr val="black"/>
                </a:solidFill>
              </a:endParaRPr>
            </a:p>
          </p:txBody>
        </p:sp>
      </p:grpSp>
      <p:pic>
        <p:nvPicPr>
          <p:cNvPr id="6" name="Imagen 5"/>
          <p:cNvPicPr>
            <a:picLocks noChangeAspect="1"/>
          </p:cNvPicPr>
          <p:nvPr/>
        </p:nvPicPr>
        <p:blipFill>
          <a:blip r:embed="rId2"/>
          <a:stretch>
            <a:fillRect/>
          </a:stretch>
        </p:blipFill>
        <p:spPr>
          <a:xfrm>
            <a:off x="0" y="2278879"/>
            <a:ext cx="2096815" cy="1407296"/>
          </a:xfrm>
          <a:prstGeom prst="rect">
            <a:avLst/>
          </a:prstGeom>
        </p:spPr>
      </p:pic>
      <p:sp>
        <p:nvSpPr>
          <p:cNvPr id="7" name="Elipse 6"/>
          <p:cNvSpPr/>
          <p:nvPr/>
        </p:nvSpPr>
        <p:spPr>
          <a:xfrm>
            <a:off x="888475" y="2316979"/>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8" name="Elipse 7"/>
          <p:cNvSpPr/>
          <p:nvPr/>
        </p:nvSpPr>
        <p:spPr>
          <a:xfrm>
            <a:off x="1281831" y="2517385"/>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9" name="Elipse 8"/>
          <p:cNvSpPr/>
          <p:nvPr/>
        </p:nvSpPr>
        <p:spPr>
          <a:xfrm>
            <a:off x="1390164" y="2945206"/>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0" name="Elipse 9"/>
          <p:cNvSpPr/>
          <p:nvPr/>
        </p:nvSpPr>
        <p:spPr>
          <a:xfrm>
            <a:off x="1101514" y="3296358"/>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1" name="Elipse 10"/>
          <p:cNvSpPr/>
          <p:nvPr/>
        </p:nvSpPr>
        <p:spPr>
          <a:xfrm>
            <a:off x="659554" y="3304341"/>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2" name="Elipse 11"/>
          <p:cNvSpPr/>
          <p:nvPr/>
        </p:nvSpPr>
        <p:spPr>
          <a:xfrm>
            <a:off x="377614" y="2953821"/>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3" name="Rectángulo 12"/>
          <p:cNvSpPr/>
          <p:nvPr/>
        </p:nvSpPr>
        <p:spPr>
          <a:xfrm>
            <a:off x="2112054" y="1701016"/>
            <a:ext cx="9435581" cy="3970318"/>
          </a:xfrm>
          <a:prstGeom prst="rect">
            <a:avLst/>
          </a:prstGeom>
        </p:spPr>
        <p:txBody>
          <a:bodyPr wrap="square">
            <a:spAutoFit/>
          </a:bodyPr>
          <a:lstStyle/>
          <a:p>
            <a:r>
              <a:rPr lang="es-CO" b="1" dirty="0" smtClean="0">
                <a:solidFill>
                  <a:srgbClr val="009B35"/>
                </a:solidFill>
                <a:ea typeface="Kozuka Mincho Pr6N B" panose="02020800000000000000" pitchFamily="18" charset="-128"/>
              </a:rPr>
              <a:t>Características:</a:t>
            </a:r>
          </a:p>
          <a:p>
            <a:pPr marL="742950" lvl="1" indent="-285750">
              <a:buFont typeface="Arial" panose="020B0604020202020204" pitchFamily="34" charset="0"/>
              <a:buChar char="•"/>
            </a:pPr>
            <a:r>
              <a:rPr lang="es-CO" dirty="0">
                <a:solidFill>
                  <a:prstClr val="black"/>
                </a:solidFill>
              </a:rPr>
              <a:t>Son scripts que funcionan ejecutándose desde la consola de Python embebida en </a:t>
            </a:r>
            <a:r>
              <a:rPr lang="es-CO" dirty="0" err="1">
                <a:solidFill>
                  <a:prstClr val="black"/>
                </a:solidFill>
              </a:rPr>
              <a:t>Arcmap</a:t>
            </a:r>
            <a:r>
              <a:rPr lang="es-CO" dirty="0">
                <a:solidFill>
                  <a:prstClr val="black"/>
                </a:solidFill>
              </a:rPr>
              <a:t>. </a:t>
            </a:r>
            <a:endParaRPr lang="es-CO" dirty="0" smtClean="0">
              <a:solidFill>
                <a:prstClr val="black"/>
              </a:solidFill>
            </a:endParaRPr>
          </a:p>
          <a:p>
            <a:pPr marL="742950" lvl="1" indent="-285750">
              <a:buFont typeface="Arial" panose="020B0604020202020204" pitchFamily="34" charset="0"/>
              <a:buChar char="•"/>
            </a:pPr>
            <a:r>
              <a:rPr lang="es-CO" dirty="0">
                <a:solidFill>
                  <a:prstClr val="black"/>
                </a:solidFill>
              </a:rPr>
              <a:t>Permiten hacer operaciones de forma simple sin la complejidad de la construcción de un </a:t>
            </a:r>
            <a:r>
              <a:rPr lang="es-CO" dirty="0" err="1">
                <a:solidFill>
                  <a:prstClr val="black"/>
                </a:solidFill>
              </a:rPr>
              <a:t>Add</a:t>
            </a:r>
            <a:r>
              <a:rPr lang="es-CO" dirty="0">
                <a:solidFill>
                  <a:prstClr val="black"/>
                </a:solidFill>
              </a:rPr>
              <a:t>-in, Script, Python </a:t>
            </a:r>
            <a:r>
              <a:rPr lang="es-CO" dirty="0" err="1">
                <a:solidFill>
                  <a:prstClr val="black"/>
                </a:solidFill>
              </a:rPr>
              <a:t>toolbox</a:t>
            </a:r>
            <a:r>
              <a:rPr lang="es-CO" dirty="0">
                <a:solidFill>
                  <a:prstClr val="black"/>
                </a:solidFill>
              </a:rPr>
              <a:t> o una herramienta construida con </a:t>
            </a:r>
            <a:r>
              <a:rPr lang="es-CO" dirty="0" err="1">
                <a:solidFill>
                  <a:prstClr val="black"/>
                </a:solidFill>
              </a:rPr>
              <a:t>ArcObject</a:t>
            </a:r>
            <a:r>
              <a:rPr lang="es-CO" dirty="0" smtClean="0">
                <a:solidFill>
                  <a:prstClr val="black"/>
                </a:solidFill>
              </a:rPr>
              <a:t>.</a:t>
            </a:r>
          </a:p>
          <a:p>
            <a:pPr marL="742950" lvl="1" indent="-285750">
              <a:buFont typeface="Arial" panose="020B0604020202020204" pitchFamily="34" charset="0"/>
              <a:buChar char="•"/>
            </a:pPr>
            <a:r>
              <a:rPr lang="es-CO" dirty="0">
                <a:solidFill>
                  <a:prstClr val="black"/>
                </a:solidFill>
              </a:rPr>
              <a:t>Interactúan con los datos cargados dentro de </a:t>
            </a:r>
            <a:r>
              <a:rPr lang="es-CO" dirty="0" err="1">
                <a:solidFill>
                  <a:prstClr val="black"/>
                </a:solidFill>
              </a:rPr>
              <a:t>Arcmap</a:t>
            </a:r>
            <a:r>
              <a:rPr lang="es-CO" dirty="0">
                <a:solidFill>
                  <a:prstClr val="black"/>
                </a:solidFill>
              </a:rPr>
              <a:t> y </a:t>
            </a:r>
            <a:r>
              <a:rPr lang="es-CO" dirty="0" err="1" smtClean="0">
                <a:solidFill>
                  <a:prstClr val="black"/>
                </a:solidFill>
              </a:rPr>
              <a:t>ArcCatalog</a:t>
            </a:r>
            <a:r>
              <a:rPr lang="es-CO" dirty="0" smtClean="0">
                <a:solidFill>
                  <a:prstClr val="black"/>
                </a:solidFill>
              </a:rPr>
              <a:t>.</a:t>
            </a:r>
            <a:endParaRPr lang="es-CO" dirty="0">
              <a:solidFill>
                <a:prstClr val="black"/>
              </a:solidFill>
            </a:endParaRPr>
          </a:p>
          <a:p>
            <a:pPr marL="742950" lvl="1" indent="-285750">
              <a:buFont typeface="Arial" panose="020B0604020202020204" pitchFamily="34" charset="0"/>
              <a:buChar char="•"/>
            </a:pPr>
            <a:endParaRPr lang="es-CO" b="1" dirty="0" smtClean="0">
              <a:solidFill>
                <a:srgbClr val="009B35"/>
              </a:solidFill>
              <a:ea typeface="Kozuka Mincho Pr6N B" panose="02020800000000000000" pitchFamily="18" charset="-128"/>
            </a:endParaRPr>
          </a:p>
          <a:p>
            <a:r>
              <a:rPr lang="es-CO" b="1" dirty="0" smtClean="0">
                <a:solidFill>
                  <a:srgbClr val="009B35"/>
                </a:solidFill>
                <a:ea typeface="Kozuka Mincho Pr6N B" panose="02020800000000000000" pitchFamily="18" charset="-128"/>
              </a:rPr>
              <a:t>Requisitos:</a:t>
            </a:r>
          </a:p>
          <a:p>
            <a:pPr marL="742950" lvl="1" indent="-285750">
              <a:buFont typeface="Arial" panose="020B0604020202020204" pitchFamily="34" charset="0"/>
              <a:buChar char="•"/>
            </a:pPr>
            <a:r>
              <a:rPr lang="es-CO" dirty="0" smtClean="0">
                <a:solidFill>
                  <a:prstClr val="black"/>
                </a:solidFill>
              </a:rPr>
              <a:t>Se recomienda que el código se valide empleando un software de desarrollo en Python. </a:t>
            </a:r>
            <a:r>
              <a:rPr lang="es-CO" dirty="0" err="1" smtClean="0">
                <a:solidFill>
                  <a:prstClr val="black"/>
                </a:solidFill>
              </a:rPr>
              <a:t>Ej</a:t>
            </a:r>
            <a:r>
              <a:rPr lang="es-CO" dirty="0" smtClean="0">
                <a:solidFill>
                  <a:prstClr val="black"/>
                </a:solidFill>
              </a:rPr>
              <a:t>: </a:t>
            </a:r>
            <a:r>
              <a:rPr lang="es-CO" dirty="0" err="1" smtClean="0">
                <a:solidFill>
                  <a:prstClr val="black"/>
                </a:solidFill>
              </a:rPr>
              <a:t>pyscripter</a:t>
            </a:r>
            <a:r>
              <a:rPr lang="es-CO" dirty="0" smtClean="0">
                <a:solidFill>
                  <a:prstClr val="black"/>
                </a:solidFill>
              </a:rPr>
              <a:t>, </a:t>
            </a:r>
            <a:r>
              <a:rPr lang="es-CO" dirty="0" err="1" smtClean="0">
                <a:solidFill>
                  <a:prstClr val="black"/>
                </a:solidFill>
              </a:rPr>
              <a:t>pythonwin</a:t>
            </a:r>
            <a:r>
              <a:rPr lang="es-CO" dirty="0" smtClean="0">
                <a:solidFill>
                  <a:prstClr val="black"/>
                </a:solidFill>
              </a:rPr>
              <a:t>, </a:t>
            </a:r>
            <a:r>
              <a:rPr lang="es-CO" dirty="0" err="1" smtClean="0">
                <a:solidFill>
                  <a:prstClr val="black"/>
                </a:solidFill>
              </a:rPr>
              <a:t>Pycharm</a:t>
            </a:r>
            <a:r>
              <a:rPr lang="es-CO" dirty="0" smtClean="0">
                <a:solidFill>
                  <a:prstClr val="black"/>
                </a:solidFill>
              </a:rPr>
              <a:t>, Etc.</a:t>
            </a:r>
            <a:endParaRPr lang="es-CO" dirty="0" smtClean="0">
              <a:solidFill>
                <a:prstClr val="black"/>
              </a:solidFill>
              <a:ea typeface="Kozuka Mincho Pr6N B" panose="02020800000000000000" pitchFamily="18" charset="-128"/>
            </a:endParaRPr>
          </a:p>
          <a:p>
            <a:r>
              <a:rPr lang="es-CO" b="1" dirty="0" smtClean="0">
                <a:solidFill>
                  <a:srgbClr val="009B35"/>
                </a:solidFill>
                <a:ea typeface="Kozuka Mincho Pr6N B" panose="02020800000000000000" pitchFamily="18" charset="-128"/>
              </a:rPr>
              <a:t>Uso:</a:t>
            </a:r>
          </a:p>
          <a:p>
            <a:pPr marL="742950" lvl="1" indent="-285750">
              <a:buFont typeface="Arial" panose="020B0604020202020204" pitchFamily="34" charset="0"/>
              <a:buChar char="•"/>
            </a:pPr>
            <a:r>
              <a:rPr lang="es-CO" dirty="0" smtClean="0">
                <a:solidFill>
                  <a:prstClr val="black"/>
                </a:solidFill>
              </a:rPr>
              <a:t>Pueden usarse en la consola de Python de </a:t>
            </a:r>
            <a:r>
              <a:rPr lang="es-CO" dirty="0" err="1" smtClean="0">
                <a:solidFill>
                  <a:prstClr val="black"/>
                </a:solidFill>
              </a:rPr>
              <a:t>Arcgis</a:t>
            </a:r>
            <a:r>
              <a:rPr lang="es-CO" dirty="0" smtClean="0">
                <a:solidFill>
                  <a:prstClr val="black"/>
                </a:solidFill>
              </a:rPr>
              <a:t> y </a:t>
            </a:r>
            <a:r>
              <a:rPr lang="es-CO" dirty="0" err="1" smtClean="0">
                <a:solidFill>
                  <a:prstClr val="black"/>
                </a:solidFill>
              </a:rPr>
              <a:t>Arccatalog</a:t>
            </a:r>
            <a:r>
              <a:rPr lang="es-CO" dirty="0">
                <a:solidFill>
                  <a:prstClr val="black"/>
                </a:solidFill>
              </a:rPr>
              <a:t> </a:t>
            </a:r>
            <a:r>
              <a:rPr lang="es-CO" dirty="0" smtClean="0">
                <a:solidFill>
                  <a:prstClr val="black"/>
                </a:solidFill>
              </a:rPr>
              <a:t>y en </a:t>
            </a:r>
            <a:r>
              <a:rPr lang="es-CO" dirty="0" err="1" smtClean="0">
                <a:solidFill>
                  <a:prstClr val="black"/>
                </a:solidFill>
              </a:rPr>
              <a:t>Model</a:t>
            </a:r>
            <a:r>
              <a:rPr lang="es-CO" dirty="0" smtClean="0">
                <a:solidFill>
                  <a:prstClr val="black"/>
                </a:solidFill>
              </a:rPr>
              <a:t> </a:t>
            </a:r>
            <a:r>
              <a:rPr lang="es-CO" dirty="0" err="1" smtClean="0">
                <a:solidFill>
                  <a:prstClr val="black"/>
                </a:solidFill>
              </a:rPr>
              <a:t>Builder</a:t>
            </a:r>
            <a:r>
              <a:rPr lang="es-CO" dirty="0" smtClean="0">
                <a:solidFill>
                  <a:prstClr val="black"/>
                </a:solidFill>
              </a:rPr>
              <a:t> haciendo uso de la herramienta </a:t>
            </a:r>
            <a:r>
              <a:rPr lang="es-CO" dirty="0" err="1" smtClean="0">
                <a:solidFill>
                  <a:prstClr val="black"/>
                </a:solidFill>
              </a:rPr>
              <a:t>Calculate</a:t>
            </a:r>
            <a:r>
              <a:rPr lang="es-CO" dirty="0" smtClean="0">
                <a:solidFill>
                  <a:prstClr val="black"/>
                </a:solidFill>
              </a:rPr>
              <a:t> </a:t>
            </a:r>
            <a:r>
              <a:rPr lang="es-CO" dirty="0" err="1" smtClean="0">
                <a:solidFill>
                  <a:prstClr val="black"/>
                </a:solidFill>
              </a:rPr>
              <a:t>Value</a:t>
            </a:r>
            <a:r>
              <a:rPr lang="es-CO" dirty="0" smtClean="0">
                <a:solidFill>
                  <a:prstClr val="black"/>
                </a:solidFill>
              </a:rPr>
              <a:t>.</a:t>
            </a:r>
            <a:endParaRPr lang="es-CO" dirty="0">
              <a:solidFill>
                <a:prstClr val="black"/>
              </a:solidFill>
            </a:endParaRPr>
          </a:p>
        </p:txBody>
      </p:sp>
    </p:spTree>
    <p:extLst>
      <p:ext uri="{BB962C8B-B14F-4D97-AF65-F5344CB8AC3E}">
        <p14:creationId xmlns:p14="http://schemas.microsoft.com/office/powerpoint/2010/main" val="140303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p:cTn id="9" dur="500" fill="hold"/>
                                        <p:tgtEl>
                                          <p:spTgt spid="7"/>
                                        </p:tgtEl>
                                        <p:attrNameLst>
                                          <p:attrName>ppt_w</p:attrName>
                                        </p:attrNameLst>
                                      </p:cBhvr>
                                      <p:tavLst>
                                        <p:tav tm="0">
                                          <p:val>
                                            <p:fltVal val="0"/>
                                          </p:val>
                                        </p:tav>
                                        <p:tav tm="100000">
                                          <p:val>
                                            <p:strVal val="#ppt_w"/>
                                          </p:val>
                                        </p:tav>
                                      </p:tavLst>
                                    </p:anim>
                                    <p:anim calcmode="lin" valueType="num">
                                      <p:cBhvr>
                                        <p:cTn id="10" dur="500" fill="hold"/>
                                        <p:tgtEl>
                                          <p:spTgt spid="7"/>
                                        </p:tgtEl>
                                        <p:attrNameLst>
                                          <p:attrName>ppt_h</p:attrName>
                                        </p:attrNameLst>
                                      </p:cBhvr>
                                      <p:tavLst>
                                        <p:tav tm="0">
                                          <p:val>
                                            <p:fltVal val="0"/>
                                          </p:val>
                                        </p:tav>
                                        <p:tav tm="100000">
                                          <p:val>
                                            <p:strVal val="#ppt_h"/>
                                          </p:val>
                                        </p:tav>
                                      </p:tavLst>
                                    </p:anim>
                                    <p:animEffect transition="in" filter="fade">
                                      <p:cBhvr>
                                        <p:cTn id="11" dur="500"/>
                                        <p:tgtEl>
                                          <p:spTgt spid="7"/>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par>
                                <p:cTn id="27" presetID="53" presetClass="entr" presetSubtype="16" fill="hold" grpId="1"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par>
                                <p:cTn id="37" presetID="53" presetClass="entr" presetSubtype="16" fill="hold" grpId="1"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53" presetClass="entr" presetSubtype="16" fill="hold" grpId="2" nodeType="with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par>
                                <p:cTn id="52" presetID="53" presetClass="entr" presetSubtype="16" fill="hold" grpId="1"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p:cTn id="54" dur="500" fill="hold"/>
                                        <p:tgtEl>
                                          <p:spTgt spid="12"/>
                                        </p:tgtEl>
                                        <p:attrNameLst>
                                          <p:attrName>ppt_w</p:attrName>
                                        </p:attrNameLst>
                                      </p:cBhvr>
                                      <p:tavLst>
                                        <p:tav tm="0">
                                          <p:val>
                                            <p:fltVal val="0"/>
                                          </p:val>
                                        </p:tav>
                                        <p:tav tm="100000">
                                          <p:val>
                                            <p:strVal val="#ppt_w"/>
                                          </p:val>
                                        </p:tav>
                                      </p:tavLst>
                                    </p:anim>
                                    <p:anim calcmode="lin" valueType="num">
                                      <p:cBhvr>
                                        <p:cTn id="55" dur="500" fill="hold"/>
                                        <p:tgtEl>
                                          <p:spTgt spid="12"/>
                                        </p:tgtEl>
                                        <p:attrNameLst>
                                          <p:attrName>ppt_h</p:attrName>
                                        </p:attrNameLst>
                                      </p:cBhvr>
                                      <p:tavLst>
                                        <p:tav tm="0">
                                          <p:val>
                                            <p:fltVal val="0"/>
                                          </p:val>
                                        </p:tav>
                                        <p:tav tm="100000">
                                          <p:val>
                                            <p:strVal val="#ppt_h"/>
                                          </p:val>
                                        </p:tav>
                                      </p:tavLst>
                                    </p:anim>
                                    <p:animEffect transition="in" filter="fade">
                                      <p:cBhvr>
                                        <p:cTn id="56" dur="500"/>
                                        <p:tgtEl>
                                          <p:spTgt spid="12"/>
                                        </p:tgtEl>
                                      </p:cBhvr>
                                    </p:animEffect>
                                  </p:childTnLst>
                                </p:cTn>
                              </p:par>
                              <p:par>
                                <p:cTn id="57" presetID="53" presetClass="entr" presetSubtype="16" fill="hold" grpId="2"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500" fill="hold"/>
                                        <p:tgtEl>
                                          <p:spTgt spid="12"/>
                                        </p:tgtEl>
                                        <p:attrNameLst>
                                          <p:attrName>ppt_w</p:attrName>
                                        </p:attrNameLst>
                                      </p:cBhvr>
                                      <p:tavLst>
                                        <p:tav tm="0">
                                          <p:val>
                                            <p:fltVal val="0"/>
                                          </p:val>
                                        </p:tav>
                                        <p:tav tm="100000">
                                          <p:val>
                                            <p:strVal val="#ppt_w"/>
                                          </p:val>
                                        </p:tav>
                                      </p:tavLst>
                                    </p:anim>
                                    <p:anim calcmode="lin" valueType="num">
                                      <p:cBhvr>
                                        <p:cTn id="60" dur="500" fill="hold"/>
                                        <p:tgtEl>
                                          <p:spTgt spid="12"/>
                                        </p:tgtEl>
                                        <p:attrNameLst>
                                          <p:attrName>ppt_h</p:attrName>
                                        </p:attrNameLst>
                                      </p:cBhvr>
                                      <p:tavLst>
                                        <p:tav tm="0">
                                          <p:val>
                                            <p:fltVal val="0"/>
                                          </p:val>
                                        </p:tav>
                                        <p:tav tm="100000">
                                          <p:val>
                                            <p:strVal val="#ppt_h"/>
                                          </p:val>
                                        </p:tav>
                                      </p:tavLst>
                                    </p:anim>
                                    <p:animEffect transition="in" filter="fade">
                                      <p:cBhvr>
                                        <p:cTn id="61" dur="500"/>
                                        <p:tgtEl>
                                          <p:spTgt spid="12"/>
                                        </p:tgtEl>
                                      </p:cBhvr>
                                    </p:animEffect>
                                  </p:childTnLst>
                                </p:cTn>
                              </p:par>
                              <p:par>
                                <p:cTn id="62" presetID="53" presetClass="entr" presetSubtype="16" fill="hold" grpId="3" nodeType="with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p:cTn id="64" dur="500" fill="hold"/>
                                        <p:tgtEl>
                                          <p:spTgt spid="12"/>
                                        </p:tgtEl>
                                        <p:attrNameLst>
                                          <p:attrName>ppt_w</p:attrName>
                                        </p:attrNameLst>
                                      </p:cBhvr>
                                      <p:tavLst>
                                        <p:tav tm="0">
                                          <p:val>
                                            <p:fltVal val="0"/>
                                          </p:val>
                                        </p:tav>
                                        <p:tav tm="100000">
                                          <p:val>
                                            <p:strVal val="#ppt_w"/>
                                          </p:val>
                                        </p:tav>
                                      </p:tavLst>
                                    </p:anim>
                                    <p:anim calcmode="lin" valueType="num">
                                      <p:cBhvr>
                                        <p:cTn id="65" dur="500" fill="hold"/>
                                        <p:tgtEl>
                                          <p:spTgt spid="12"/>
                                        </p:tgtEl>
                                        <p:attrNameLst>
                                          <p:attrName>ppt_h</p:attrName>
                                        </p:attrNameLst>
                                      </p:cBhvr>
                                      <p:tavLst>
                                        <p:tav tm="0">
                                          <p:val>
                                            <p:fltVal val="0"/>
                                          </p:val>
                                        </p:tav>
                                        <p:tav tm="100000">
                                          <p:val>
                                            <p:strVal val="#ppt_h"/>
                                          </p:val>
                                        </p:tav>
                                      </p:tavLst>
                                    </p:anim>
                                    <p:animEffect transition="in" filter="fade">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0" grpId="1" animBg="1"/>
      <p:bldP spid="11" grpId="0" animBg="1"/>
      <p:bldP spid="11" grpId="1" animBg="1"/>
      <p:bldP spid="11" grpId="2" animBg="1"/>
      <p:bldP spid="12" grpId="0" animBg="1"/>
      <p:bldP spid="12" grpId="1" animBg="1"/>
      <p:bldP spid="12" grpId="2" animBg="1"/>
      <p:bldP spid="12" grpId="3"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31381" y="578427"/>
            <a:ext cx="6715954" cy="1325563"/>
          </a:xfrm>
        </p:spPr>
        <p:txBody>
          <a:bodyPr>
            <a:noAutofit/>
          </a:bodyPr>
          <a:lstStyle/>
          <a:p>
            <a:pPr lvl="0" algn="ctr"/>
            <a:r>
              <a:rPr lang="es-CO" sz="2800" b="1" dirty="0">
                <a:solidFill>
                  <a:srgbClr val="159741"/>
                </a:solidFill>
                <a:latin typeface="Century Gothic" charset="0"/>
              </a:rPr>
              <a:t>Optimización de </a:t>
            </a:r>
            <a:r>
              <a:rPr lang="es-CO" sz="2800" b="1" dirty="0" err="1">
                <a:solidFill>
                  <a:srgbClr val="159741"/>
                </a:solidFill>
                <a:latin typeface="Century Gothic" charset="0"/>
              </a:rPr>
              <a:t>Geoprocesos</a:t>
            </a:r>
            <a:r>
              <a:rPr lang="es-CO" sz="2800" b="1" dirty="0" smtClean="0">
                <a:solidFill>
                  <a:srgbClr val="159741"/>
                </a:solidFill>
                <a:latin typeface="Century Gothic" charset="0"/>
              </a:rPr>
              <a:t>:</a:t>
            </a:r>
            <a:br>
              <a:rPr lang="es-CO" sz="2800" b="1" dirty="0" smtClean="0">
                <a:solidFill>
                  <a:srgbClr val="159741"/>
                </a:solidFill>
                <a:latin typeface="Century Gothic" charset="0"/>
              </a:rPr>
            </a:br>
            <a:r>
              <a:rPr lang="es-CO" sz="2800" b="1" dirty="0" err="1" smtClean="0">
                <a:solidFill>
                  <a:srgbClr val="159741"/>
                </a:solidFill>
                <a:latin typeface="Century Gothic" charset="0"/>
              </a:rPr>
              <a:t>Add-ins</a:t>
            </a:r>
            <a:endParaRPr lang="es-CO" sz="2800" b="1" dirty="0">
              <a:solidFill>
                <a:srgbClr val="159741"/>
              </a:solidFill>
              <a:latin typeface="Century Gothic" charset="0"/>
            </a:endParaRPr>
          </a:p>
        </p:txBody>
      </p:sp>
      <p:grpSp>
        <p:nvGrpSpPr>
          <p:cNvPr id="3" name="Grupo 2"/>
          <p:cNvGrpSpPr/>
          <p:nvPr/>
        </p:nvGrpSpPr>
        <p:grpSpPr>
          <a:xfrm>
            <a:off x="244903" y="407596"/>
            <a:ext cx="1713346" cy="1713346"/>
            <a:chOff x="1918516" y="897152"/>
            <a:chExt cx="1713346" cy="1713346"/>
          </a:xfrm>
          <a:solidFill>
            <a:srgbClr val="C7D5ED"/>
          </a:solidFill>
        </p:grpSpPr>
        <p:sp>
          <p:nvSpPr>
            <p:cNvPr id="4" name="Elipse 3"/>
            <p:cNvSpPr/>
            <p:nvPr/>
          </p:nvSpPr>
          <p:spPr>
            <a:xfrm>
              <a:off x="1918516" y="897152"/>
              <a:ext cx="1713346" cy="1713346"/>
            </a:xfrm>
            <a:prstGeom prst="ellipse">
              <a:avLst/>
            </a:prstGeom>
            <a:grpFill/>
          </p:spPr>
          <p:style>
            <a:lnRef idx="2">
              <a:schemeClr val="lt1">
                <a:hueOff val="0"/>
                <a:satOff val="0"/>
                <a:lumOff val="0"/>
                <a:alphaOff val="0"/>
              </a:schemeClr>
            </a:lnRef>
            <a:fillRef idx="1">
              <a:schemeClr val="accent4">
                <a:alpha val="50000"/>
                <a:hueOff val="10395692"/>
                <a:satOff val="-47968"/>
                <a:lumOff val="1765"/>
                <a:alphaOff val="0"/>
              </a:schemeClr>
            </a:fillRef>
            <a:effectRef idx="0">
              <a:schemeClr val="accent4">
                <a:alpha val="50000"/>
                <a:hueOff val="10395692"/>
                <a:satOff val="-47968"/>
                <a:lumOff val="1765"/>
                <a:alphaOff val="0"/>
              </a:schemeClr>
            </a:effectRef>
            <a:fontRef idx="minor">
              <a:schemeClr val="tx1"/>
            </a:fontRef>
          </p:style>
        </p:sp>
        <p:sp>
          <p:nvSpPr>
            <p:cNvPr id="5" name="Elipse 4"/>
            <p:cNvSpPr/>
            <p:nvPr/>
          </p:nvSpPr>
          <p:spPr>
            <a:xfrm>
              <a:off x="2169430" y="1148066"/>
              <a:ext cx="1211518" cy="1211518"/>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err="1">
                  <a:solidFill>
                    <a:prstClr val="black"/>
                  </a:solidFill>
                </a:rPr>
                <a:t>Add-ins</a:t>
              </a:r>
              <a:endParaRPr lang="es-CO" sz="1200" b="1" dirty="0">
                <a:solidFill>
                  <a:prstClr val="black"/>
                </a:solidFill>
              </a:endParaRPr>
            </a:p>
          </p:txBody>
        </p:sp>
      </p:grpSp>
      <p:pic>
        <p:nvPicPr>
          <p:cNvPr id="6" name="Imagen 5"/>
          <p:cNvPicPr>
            <a:picLocks noChangeAspect="1"/>
          </p:cNvPicPr>
          <p:nvPr/>
        </p:nvPicPr>
        <p:blipFill>
          <a:blip r:embed="rId2"/>
          <a:stretch>
            <a:fillRect/>
          </a:stretch>
        </p:blipFill>
        <p:spPr>
          <a:xfrm>
            <a:off x="0" y="2278879"/>
            <a:ext cx="2096815" cy="1407296"/>
          </a:xfrm>
          <a:prstGeom prst="rect">
            <a:avLst/>
          </a:prstGeom>
        </p:spPr>
      </p:pic>
      <p:sp>
        <p:nvSpPr>
          <p:cNvPr id="7" name="Elipse 6"/>
          <p:cNvSpPr/>
          <p:nvPr/>
        </p:nvSpPr>
        <p:spPr>
          <a:xfrm>
            <a:off x="888475" y="2316979"/>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8" name="Elipse 7"/>
          <p:cNvSpPr/>
          <p:nvPr/>
        </p:nvSpPr>
        <p:spPr>
          <a:xfrm>
            <a:off x="1281831" y="2517385"/>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9" name="Elipse 8"/>
          <p:cNvSpPr/>
          <p:nvPr/>
        </p:nvSpPr>
        <p:spPr>
          <a:xfrm>
            <a:off x="1390164" y="2945206"/>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0" name="Elipse 9"/>
          <p:cNvSpPr/>
          <p:nvPr/>
        </p:nvSpPr>
        <p:spPr>
          <a:xfrm>
            <a:off x="1101514" y="3296358"/>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1" name="Elipse 10"/>
          <p:cNvSpPr/>
          <p:nvPr/>
        </p:nvSpPr>
        <p:spPr>
          <a:xfrm>
            <a:off x="659554" y="3304341"/>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2" name="Elipse 11"/>
          <p:cNvSpPr/>
          <p:nvPr/>
        </p:nvSpPr>
        <p:spPr>
          <a:xfrm>
            <a:off x="377614" y="2953821"/>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3" name="Rectángulo 12"/>
          <p:cNvSpPr/>
          <p:nvPr/>
        </p:nvSpPr>
        <p:spPr>
          <a:xfrm>
            <a:off x="2112054" y="1701016"/>
            <a:ext cx="9435581" cy="3693319"/>
          </a:xfrm>
          <a:prstGeom prst="rect">
            <a:avLst/>
          </a:prstGeom>
        </p:spPr>
        <p:txBody>
          <a:bodyPr wrap="square">
            <a:spAutoFit/>
          </a:bodyPr>
          <a:lstStyle/>
          <a:p>
            <a:r>
              <a:rPr lang="es-CO" b="1" dirty="0" smtClean="0">
                <a:solidFill>
                  <a:srgbClr val="009B35"/>
                </a:solidFill>
                <a:ea typeface="Kozuka Mincho Pr6N B" panose="02020800000000000000" pitchFamily="18" charset="-128"/>
              </a:rPr>
              <a:t>Características:</a:t>
            </a:r>
          </a:p>
          <a:p>
            <a:pPr marL="742950" lvl="1" indent="-285750">
              <a:buFont typeface="Arial" panose="020B0604020202020204" pitchFamily="34" charset="0"/>
              <a:buChar char="•"/>
            </a:pPr>
            <a:r>
              <a:rPr lang="es-CO" dirty="0" smtClean="0"/>
              <a:t>Un </a:t>
            </a:r>
            <a:r>
              <a:rPr lang="es-CO" dirty="0" err="1" smtClean="0"/>
              <a:t>add</a:t>
            </a:r>
            <a:r>
              <a:rPr lang="es-CO" dirty="0" smtClean="0"/>
              <a:t>-in es una personalización que se integra en una aplicación de </a:t>
            </a:r>
            <a:r>
              <a:rPr lang="es-CO" dirty="0" err="1" smtClean="0"/>
              <a:t>ArcGIS</a:t>
            </a:r>
            <a:r>
              <a:rPr lang="es-CO" dirty="0" smtClean="0"/>
              <a:t> </a:t>
            </a:r>
            <a:r>
              <a:rPr lang="es-CO" dirty="0" err="1" smtClean="0"/>
              <a:t>for</a:t>
            </a:r>
            <a:r>
              <a:rPr lang="es-CO" dirty="0" smtClean="0"/>
              <a:t> Desktop con el fin de proporcionar funciones complementarias para la realización de tareas personalizadas. </a:t>
            </a:r>
          </a:p>
          <a:p>
            <a:pPr lvl="1"/>
            <a:endParaRPr lang="es-CO" b="1" dirty="0" smtClean="0">
              <a:solidFill>
                <a:srgbClr val="009B35"/>
              </a:solidFill>
              <a:ea typeface="Kozuka Mincho Pr6N B" panose="02020800000000000000" pitchFamily="18" charset="-128"/>
            </a:endParaRPr>
          </a:p>
          <a:p>
            <a:r>
              <a:rPr lang="es-CO" b="1" dirty="0" smtClean="0">
                <a:solidFill>
                  <a:srgbClr val="009B35"/>
                </a:solidFill>
                <a:ea typeface="Kozuka Mincho Pr6N B" panose="02020800000000000000" pitchFamily="18" charset="-128"/>
              </a:rPr>
              <a:t>Requisitos:</a:t>
            </a:r>
          </a:p>
          <a:p>
            <a:pPr marL="742950" lvl="1" indent="-285750">
              <a:buFont typeface="Arial" panose="020B0604020202020204" pitchFamily="34" charset="0"/>
              <a:buChar char="•"/>
            </a:pPr>
            <a:r>
              <a:rPr lang="es-CO" dirty="0" smtClean="0">
                <a:solidFill>
                  <a:prstClr val="black"/>
                </a:solidFill>
              </a:rPr>
              <a:t>Ninguno.</a:t>
            </a:r>
            <a:endParaRPr lang="es-CO" dirty="0" smtClean="0">
              <a:solidFill>
                <a:prstClr val="black"/>
              </a:solidFill>
              <a:ea typeface="Kozuka Mincho Pr6N B" panose="02020800000000000000" pitchFamily="18" charset="-128"/>
            </a:endParaRPr>
          </a:p>
          <a:p>
            <a:r>
              <a:rPr lang="es-CO" b="1" dirty="0" smtClean="0">
                <a:solidFill>
                  <a:srgbClr val="009B35"/>
                </a:solidFill>
                <a:ea typeface="Kozuka Mincho Pr6N B" panose="02020800000000000000" pitchFamily="18" charset="-128"/>
              </a:rPr>
              <a:t>Uso:</a:t>
            </a:r>
          </a:p>
          <a:p>
            <a:pPr marL="742950" lvl="1" indent="-285750">
              <a:buFont typeface="Arial" panose="020B0604020202020204" pitchFamily="34" charset="0"/>
              <a:buChar char="•"/>
            </a:pPr>
            <a:r>
              <a:rPr lang="es-CO" dirty="0" smtClean="0">
                <a:solidFill>
                  <a:prstClr val="black"/>
                </a:solidFill>
              </a:rPr>
              <a:t>Pueden usarse desde cualquier aplicación de </a:t>
            </a:r>
            <a:r>
              <a:rPr lang="es-CO" dirty="0" err="1" smtClean="0"/>
              <a:t>ArcGIS</a:t>
            </a:r>
            <a:r>
              <a:rPr lang="es-CO" dirty="0" smtClean="0"/>
              <a:t> </a:t>
            </a:r>
            <a:r>
              <a:rPr lang="es-CO" dirty="0" err="1" smtClean="0"/>
              <a:t>for</a:t>
            </a:r>
            <a:r>
              <a:rPr lang="es-CO" dirty="0" smtClean="0"/>
              <a:t> Desktop (</a:t>
            </a:r>
            <a:r>
              <a:rPr lang="es-CO" dirty="0" err="1" smtClean="0"/>
              <a:t>ArcMap</a:t>
            </a:r>
            <a:r>
              <a:rPr lang="es-CO" dirty="0" smtClean="0"/>
              <a:t>, </a:t>
            </a:r>
            <a:r>
              <a:rPr lang="es-CO" dirty="0" err="1" smtClean="0"/>
              <a:t>ArcCatalog</a:t>
            </a:r>
            <a:r>
              <a:rPr lang="es-CO" dirty="0" smtClean="0"/>
              <a:t>, </a:t>
            </a:r>
            <a:r>
              <a:rPr lang="es-CO" dirty="0" err="1" smtClean="0"/>
              <a:t>ArcGlobe</a:t>
            </a:r>
            <a:r>
              <a:rPr lang="es-CO" dirty="0" smtClean="0"/>
              <a:t>.</a:t>
            </a:r>
          </a:p>
          <a:p>
            <a:pPr marL="742950" lvl="1" indent="-285750">
              <a:buFont typeface="Arial" panose="020B0604020202020204" pitchFamily="34" charset="0"/>
              <a:buChar char="•"/>
            </a:pPr>
            <a:r>
              <a:rPr lang="es-CO" dirty="0" smtClean="0"/>
              <a:t>¿cuando usar un </a:t>
            </a:r>
            <a:r>
              <a:rPr lang="es-CO" dirty="0" err="1" smtClean="0"/>
              <a:t>add</a:t>
            </a:r>
            <a:r>
              <a:rPr lang="es-CO" dirty="0" smtClean="0"/>
              <a:t>-in? cuando se requiera el uso del ratón, en respuesta a un evento.</a:t>
            </a:r>
          </a:p>
          <a:p>
            <a:pPr marL="742950" lvl="1" indent="-285750">
              <a:buFont typeface="Arial" panose="020B0604020202020204" pitchFamily="34" charset="0"/>
              <a:buChar char="•"/>
            </a:pPr>
            <a:endParaRPr lang="es-CO" dirty="0">
              <a:solidFill>
                <a:prstClr val="black"/>
              </a:solidFill>
            </a:endParaRPr>
          </a:p>
        </p:txBody>
      </p:sp>
      <p:sp>
        <p:nvSpPr>
          <p:cNvPr id="14" name="Elipse 13"/>
          <p:cNvSpPr/>
          <p:nvPr/>
        </p:nvSpPr>
        <p:spPr>
          <a:xfrm>
            <a:off x="468218" y="2517384"/>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7" name="Rectángulo 16"/>
          <p:cNvSpPr/>
          <p:nvPr/>
        </p:nvSpPr>
        <p:spPr>
          <a:xfrm>
            <a:off x="244903" y="5892813"/>
            <a:ext cx="7981950" cy="276999"/>
          </a:xfrm>
          <a:prstGeom prst="rect">
            <a:avLst/>
          </a:prstGeom>
        </p:spPr>
        <p:txBody>
          <a:bodyPr wrap="square">
            <a:spAutoFit/>
          </a:bodyPr>
          <a:lstStyle/>
          <a:p>
            <a:r>
              <a:rPr lang="es-CO" sz="1200" dirty="0"/>
              <a:t>http://desktop.arcgis.com/es/arcmap/10.3/guide-books/python-addins/what-is-a-python-add-in.htm</a:t>
            </a:r>
          </a:p>
        </p:txBody>
      </p:sp>
    </p:spTree>
    <p:extLst>
      <p:ext uri="{BB962C8B-B14F-4D97-AF65-F5344CB8AC3E}">
        <p14:creationId xmlns:p14="http://schemas.microsoft.com/office/powerpoint/2010/main" val="276768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p:cTn id="9" dur="500" fill="hold"/>
                                        <p:tgtEl>
                                          <p:spTgt spid="7"/>
                                        </p:tgtEl>
                                        <p:attrNameLst>
                                          <p:attrName>ppt_w</p:attrName>
                                        </p:attrNameLst>
                                      </p:cBhvr>
                                      <p:tavLst>
                                        <p:tav tm="0">
                                          <p:val>
                                            <p:fltVal val="0"/>
                                          </p:val>
                                        </p:tav>
                                        <p:tav tm="100000">
                                          <p:val>
                                            <p:strVal val="#ppt_w"/>
                                          </p:val>
                                        </p:tav>
                                      </p:tavLst>
                                    </p:anim>
                                    <p:anim calcmode="lin" valueType="num">
                                      <p:cBhvr>
                                        <p:cTn id="10" dur="500" fill="hold"/>
                                        <p:tgtEl>
                                          <p:spTgt spid="7"/>
                                        </p:tgtEl>
                                        <p:attrNameLst>
                                          <p:attrName>ppt_h</p:attrName>
                                        </p:attrNameLst>
                                      </p:cBhvr>
                                      <p:tavLst>
                                        <p:tav tm="0">
                                          <p:val>
                                            <p:fltVal val="0"/>
                                          </p:val>
                                        </p:tav>
                                        <p:tav tm="100000">
                                          <p:val>
                                            <p:strVal val="#ppt_h"/>
                                          </p:val>
                                        </p:tav>
                                      </p:tavLst>
                                    </p:anim>
                                    <p:animEffect transition="in" filter="fade">
                                      <p:cBhvr>
                                        <p:cTn id="11" dur="500"/>
                                        <p:tgtEl>
                                          <p:spTgt spid="7"/>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par>
                                <p:cTn id="27" presetID="53" presetClass="entr" presetSubtype="16" fill="hold" grpId="1"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par>
                                <p:cTn id="37" presetID="53" presetClass="entr" presetSubtype="16" fill="hold" grpId="1"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53" presetClass="entr" presetSubtype="16" fill="hold" grpId="2" nodeType="with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par>
                                <p:cTn id="52" presetID="53" presetClass="entr" presetSubtype="16" fill="hold" grpId="1"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p:cTn id="54" dur="500" fill="hold"/>
                                        <p:tgtEl>
                                          <p:spTgt spid="12"/>
                                        </p:tgtEl>
                                        <p:attrNameLst>
                                          <p:attrName>ppt_w</p:attrName>
                                        </p:attrNameLst>
                                      </p:cBhvr>
                                      <p:tavLst>
                                        <p:tav tm="0">
                                          <p:val>
                                            <p:fltVal val="0"/>
                                          </p:val>
                                        </p:tav>
                                        <p:tav tm="100000">
                                          <p:val>
                                            <p:strVal val="#ppt_w"/>
                                          </p:val>
                                        </p:tav>
                                      </p:tavLst>
                                    </p:anim>
                                    <p:anim calcmode="lin" valueType="num">
                                      <p:cBhvr>
                                        <p:cTn id="55" dur="500" fill="hold"/>
                                        <p:tgtEl>
                                          <p:spTgt spid="12"/>
                                        </p:tgtEl>
                                        <p:attrNameLst>
                                          <p:attrName>ppt_h</p:attrName>
                                        </p:attrNameLst>
                                      </p:cBhvr>
                                      <p:tavLst>
                                        <p:tav tm="0">
                                          <p:val>
                                            <p:fltVal val="0"/>
                                          </p:val>
                                        </p:tav>
                                        <p:tav tm="100000">
                                          <p:val>
                                            <p:strVal val="#ppt_h"/>
                                          </p:val>
                                        </p:tav>
                                      </p:tavLst>
                                    </p:anim>
                                    <p:animEffect transition="in" filter="fade">
                                      <p:cBhvr>
                                        <p:cTn id="56" dur="500"/>
                                        <p:tgtEl>
                                          <p:spTgt spid="12"/>
                                        </p:tgtEl>
                                      </p:cBhvr>
                                    </p:animEffect>
                                  </p:childTnLst>
                                </p:cTn>
                              </p:par>
                              <p:par>
                                <p:cTn id="57" presetID="53" presetClass="entr" presetSubtype="16" fill="hold" grpId="2"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500" fill="hold"/>
                                        <p:tgtEl>
                                          <p:spTgt spid="12"/>
                                        </p:tgtEl>
                                        <p:attrNameLst>
                                          <p:attrName>ppt_w</p:attrName>
                                        </p:attrNameLst>
                                      </p:cBhvr>
                                      <p:tavLst>
                                        <p:tav tm="0">
                                          <p:val>
                                            <p:fltVal val="0"/>
                                          </p:val>
                                        </p:tav>
                                        <p:tav tm="100000">
                                          <p:val>
                                            <p:strVal val="#ppt_w"/>
                                          </p:val>
                                        </p:tav>
                                      </p:tavLst>
                                    </p:anim>
                                    <p:anim calcmode="lin" valueType="num">
                                      <p:cBhvr>
                                        <p:cTn id="60" dur="500" fill="hold"/>
                                        <p:tgtEl>
                                          <p:spTgt spid="12"/>
                                        </p:tgtEl>
                                        <p:attrNameLst>
                                          <p:attrName>ppt_h</p:attrName>
                                        </p:attrNameLst>
                                      </p:cBhvr>
                                      <p:tavLst>
                                        <p:tav tm="0">
                                          <p:val>
                                            <p:fltVal val="0"/>
                                          </p:val>
                                        </p:tav>
                                        <p:tav tm="100000">
                                          <p:val>
                                            <p:strVal val="#ppt_h"/>
                                          </p:val>
                                        </p:tav>
                                      </p:tavLst>
                                    </p:anim>
                                    <p:animEffect transition="in" filter="fade">
                                      <p:cBhvr>
                                        <p:cTn id="61" dur="500"/>
                                        <p:tgtEl>
                                          <p:spTgt spid="12"/>
                                        </p:tgtEl>
                                      </p:cBhvr>
                                    </p:animEffect>
                                  </p:childTnLst>
                                </p:cTn>
                              </p:par>
                              <p:par>
                                <p:cTn id="62" presetID="53" presetClass="entr" presetSubtype="16" fill="hold" grpId="3" nodeType="with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p:cTn id="64" dur="500" fill="hold"/>
                                        <p:tgtEl>
                                          <p:spTgt spid="12"/>
                                        </p:tgtEl>
                                        <p:attrNameLst>
                                          <p:attrName>ppt_w</p:attrName>
                                        </p:attrNameLst>
                                      </p:cBhvr>
                                      <p:tavLst>
                                        <p:tav tm="0">
                                          <p:val>
                                            <p:fltVal val="0"/>
                                          </p:val>
                                        </p:tav>
                                        <p:tav tm="100000">
                                          <p:val>
                                            <p:strVal val="#ppt_w"/>
                                          </p:val>
                                        </p:tav>
                                      </p:tavLst>
                                    </p:anim>
                                    <p:anim calcmode="lin" valueType="num">
                                      <p:cBhvr>
                                        <p:cTn id="65" dur="500" fill="hold"/>
                                        <p:tgtEl>
                                          <p:spTgt spid="12"/>
                                        </p:tgtEl>
                                        <p:attrNameLst>
                                          <p:attrName>ppt_h</p:attrName>
                                        </p:attrNameLst>
                                      </p:cBhvr>
                                      <p:tavLst>
                                        <p:tav tm="0">
                                          <p:val>
                                            <p:fltVal val="0"/>
                                          </p:val>
                                        </p:tav>
                                        <p:tav tm="100000">
                                          <p:val>
                                            <p:strVal val="#ppt_h"/>
                                          </p:val>
                                        </p:tav>
                                      </p:tavLst>
                                    </p:anim>
                                    <p:animEffect transition="in" filter="fade">
                                      <p:cBhvr>
                                        <p:cTn id="66" dur="500"/>
                                        <p:tgtEl>
                                          <p:spTgt spid="1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p:cTn id="69" dur="500" fill="hold"/>
                                        <p:tgtEl>
                                          <p:spTgt spid="14"/>
                                        </p:tgtEl>
                                        <p:attrNameLst>
                                          <p:attrName>ppt_w</p:attrName>
                                        </p:attrNameLst>
                                      </p:cBhvr>
                                      <p:tavLst>
                                        <p:tav tm="0">
                                          <p:val>
                                            <p:fltVal val="0"/>
                                          </p:val>
                                        </p:tav>
                                        <p:tav tm="100000">
                                          <p:val>
                                            <p:strVal val="#ppt_w"/>
                                          </p:val>
                                        </p:tav>
                                      </p:tavLst>
                                    </p:anim>
                                    <p:anim calcmode="lin" valueType="num">
                                      <p:cBhvr>
                                        <p:cTn id="70" dur="500" fill="hold"/>
                                        <p:tgtEl>
                                          <p:spTgt spid="14"/>
                                        </p:tgtEl>
                                        <p:attrNameLst>
                                          <p:attrName>ppt_h</p:attrName>
                                        </p:attrNameLst>
                                      </p:cBhvr>
                                      <p:tavLst>
                                        <p:tav tm="0">
                                          <p:val>
                                            <p:fltVal val="0"/>
                                          </p:val>
                                        </p:tav>
                                        <p:tav tm="100000">
                                          <p:val>
                                            <p:strVal val="#ppt_h"/>
                                          </p:val>
                                        </p:tav>
                                      </p:tavLst>
                                    </p:anim>
                                    <p:animEffect transition="in" filter="fade">
                                      <p:cBhvr>
                                        <p:cTn id="71" dur="500"/>
                                        <p:tgtEl>
                                          <p:spTgt spid="14"/>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additive="base">
                                        <p:cTn id="76" dur="500" fill="hold"/>
                                        <p:tgtEl>
                                          <p:spTgt spid="13"/>
                                        </p:tgtEl>
                                        <p:attrNameLst>
                                          <p:attrName>ppt_x</p:attrName>
                                        </p:attrNameLst>
                                      </p:cBhvr>
                                      <p:tavLst>
                                        <p:tav tm="0">
                                          <p:val>
                                            <p:strVal val="#ppt_x"/>
                                          </p:val>
                                        </p:tav>
                                        <p:tav tm="100000">
                                          <p:val>
                                            <p:strVal val="#ppt_x"/>
                                          </p:val>
                                        </p:tav>
                                      </p:tavLst>
                                    </p:anim>
                                    <p:anim calcmode="lin" valueType="num">
                                      <p:cBhvr additive="base">
                                        <p:cTn id="7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0" grpId="1" animBg="1"/>
      <p:bldP spid="11" grpId="0" animBg="1"/>
      <p:bldP spid="11" grpId="1" animBg="1"/>
      <p:bldP spid="11" grpId="2" animBg="1"/>
      <p:bldP spid="12" grpId="0" animBg="1"/>
      <p:bldP spid="12" grpId="1" animBg="1"/>
      <p:bldP spid="12" grpId="2" animBg="1"/>
      <p:bldP spid="12" grpId="3" animBg="1"/>
      <p:bldP spid="13" grpId="0"/>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990600" y="1503362"/>
            <a:ext cx="7896225" cy="1325563"/>
          </a:xfrm>
        </p:spPr>
        <p:txBody>
          <a:bodyPr>
            <a:noAutofit/>
          </a:bodyPr>
          <a:lstStyle/>
          <a:p>
            <a:r>
              <a:rPr lang="es-CO" sz="2800" b="1" dirty="0">
                <a:solidFill>
                  <a:srgbClr val="159741"/>
                </a:solidFill>
                <a:latin typeface="Century Gothic" charset="0"/>
              </a:rPr>
              <a:t>Exclusiones y condicionantes legales para actividades agrícolas, pecuarias y forestales</a:t>
            </a:r>
            <a:r>
              <a:rPr lang="es-ES" sz="2800" b="1" dirty="0">
                <a:solidFill>
                  <a:srgbClr val="00B050"/>
                </a:solidFill>
              </a:rPr>
              <a:t>:</a:t>
            </a:r>
          </a:p>
        </p:txBody>
      </p:sp>
      <p:sp>
        <p:nvSpPr>
          <p:cNvPr id="4" name="Rectángulo 3"/>
          <p:cNvSpPr/>
          <p:nvPr/>
        </p:nvSpPr>
        <p:spPr>
          <a:xfrm>
            <a:off x="990600" y="2703829"/>
            <a:ext cx="7200900" cy="2585323"/>
          </a:xfrm>
          <a:prstGeom prst="rect">
            <a:avLst/>
          </a:prstGeom>
        </p:spPr>
        <p:txBody>
          <a:bodyPr wrap="square">
            <a:spAutoFit/>
          </a:bodyPr>
          <a:lstStyle/>
          <a:p>
            <a:endParaRPr lang="es-CO" dirty="0">
              <a:solidFill>
                <a:prstClr val="black"/>
              </a:solidFill>
            </a:endParaRPr>
          </a:p>
          <a:p>
            <a:r>
              <a:rPr lang="es-CO" dirty="0">
                <a:solidFill>
                  <a:prstClr val="black"/>
                </a:solidFill>
              </a:rPr>
              <a:t>Capa de información geográfica que representa las áreas de exclusión legal, condicionante o sin restricción para actividades agrícolas y forestales generada por la UPRA  en el marco de las actividades misionales de la planificación del uso eficiente del suelo. Constituye una fuente de información generada como referencia para los procesos misionales de planificación.</a:t>
            </a:r>
          </a:p>
          <a:p>
            <a:endParaRPr lang="es-CO" dirty="0">
              <a:solidFill>
                <a:prstClr val="black"/>
              </a:solidFill>
            </a:endParaRPr>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0601" y="1646258"/>
            <a:ext cx="3253822" cy="41354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03489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13"/>
          <p:cNvSpPr txBox="1">
            <a:spLocks noChangeArrowheads="1"/>
          </p:cNvSpPr>
          <p:nvPr/>
        </p:nvSpPr>
        <p:spPr bwMode="auto">
          <a:xfrm>
            <a:off x="336425" y="1153798"/>
            <a:ext cx="6078681"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b="1" dirty="0">
                <a:solidFill>
                  <a:srgbClr val="008000"/>
                </a:solidFill>
                <a:latin typeface="Century Gothic" charset="0"/>
              </a:rPr>
              <a:t>Áreas Condicionantes para actividades agrícolas, pecuarias y forestales</a:t>
            </a:r>
          </a:p>
        </p:txBody>
      </p:sp>
      <p:sp>
        <p:nvSpPr>
          <p:cNvPr id="8" name="Redondear rectángulo de esquina del mismo lado 7"/>
          <p:cNvSpPr/>
          <p:nvPr/>
        </p:nvSpPr>
        <p:spPr>
          <a:xfrm rot="16200000">
            <a:off x="835505" y="2138864"/>
            <a:ext cx="679262" cy="2112243"/>
          </a:xfrm>
          <a:prstGeom prst="round2SameRect">
            <a:avLst/>
          </a:prstGeom>
          <a:solidFill>
            <a:srgbClr val="1236E8"/>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050" b="1" dirty="0">
                <a:solidFill>
                  <a:prstClr val="white"/>
                </a:solidFill>
              </a:rPr>
              <a:t>Humedales RAMSAR</a:t>
            </a:r>
          </a:p>
        </p:txBody>
      </p:sp>
      <p:sp>
        <p:nvSpPr>
          <p:cNvPr id="9" name="Redondear rectángulo de esquina del mismo lado 8"/>
          <p:cNvSpPr/>
          <p:nvPr/>
        </p:nvSpPr>
        <p:spPr>
          <a:xfrm rot="16200000">
            <a:off x="848011" y="3569081"/>
            <a:ext cx="654249" cy="2112243"/>
          </a:xfrm>
          <a:prstGeom prst="round2SameRect">
            <a:avLst/>
          </a:prstGeom>
          <a:solidFill>
            <a:srgbClr val="30B79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18000" tIns="10800" rIns="18000" bIns="10800" anchor="ctr"/>
          <a:lstStyle/>
          <a:p>
            <a:pPr algn="ctr"/>
            <a:r>
              <a:rPr lang="es-CO" sz="1050" b="1" dirty="0">
                <a:solidFill>
                  <a:prstClr val="white"/>
                </a:solidFill>
                <a:ea typeface="Tahoma" panose="020B0604030504040204" pitchFamily="34" charset="0"/>
                <a:cs typeface="Tahoma" panose="020B0604030504040204" pitchFamily="34" charset="0"/>
              </a:rPr>
              <a:t>Reservas Forestales Ley 2ª</a:t>
            </a:r>
          </a:p>
        </p:txBody>
      </p:sp>
      <p:sp>
        <p:nvSpPr>
          <p:cNvPr id="10" name="Redondear rectángulo de esquina del mismo lado 9"/>
          <p:cNvSpPr/>
          <p:nvPr/>
        </p:nvSpPr>
        <p:spPr>
          <a:xfrm rot="16200000">
            <a:off x="834967" y="1417502"/>
            <a:ext cx="680337" cy="2112242"/>
          </a:xfrm>
          <a:prstGeom prst="round2Same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050" b="1" dirty="0">
                <a:solidFill>
                  <a:prstClr val="black"/>
                </a:solidFill>
              </a:rPr>
              <a:t>Reservas de la Biósfera</a:t>
            </a:r>
          </a:p>
        </p:txBody>
      </p:sp>
      <p:sp>
        <p:nvSpPr>
          <p:cNvPr id="11" name="Redondear rectángulo de esquina del mismo lado 10"/>
          <p:cNvSpPr/>
          <p:nvPr/>
        </p:nvSpPr>
        <p:spPr>
          <a:xfrm rot="16200000">
            <a:off x="833183" y="5000539"/>
            <a:ext cx="679262" cy="2107609"/>
          </a:xfrm>
          <a:prstGeom prst="round2SameRect">
            <a:avLst/>
          </a:prstGeom>
          <a:solidFill>
            <a:srgbClr val="FFAA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050" b="1" dirty="0">
                <a:solidFill>
                  <a:prstClr val="black"/>
                </a:solidFill>
              </a:rPr>
              <a:t>Resguardos Indígenas</a:t>
            </a:r>
          </a:p>
        </p:txBody>
      </p:sp>
      <p:sp>
        <p:nvSpPr>
          <p:cNvPr id="12" name="Redondear rectángulo de esquina del mismo lado 11"/>
          <p:cNvSpPr/>
          <p:nvPr/>
        </p:nvSpPr>
        <p:spPr>
          <a:xfrm rot="16200000">
            <a:off x="3046746" y="1416246"/>
            <a:ext cx="676285" cy="2112243"/>
          </a:xfrm>
          <a:prstGeom prst="round2SameRect">
            <a:avLst/>
          </a:prstGeom>
          <a:solidFill>
            <a:srgbClr val="EFE4B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18000" tIns="10800" rIns="18000" bIns="10800" anchor="ctr"/>
          <a:lstStyle/>
          <a:p>
            <a:pPr algn="ctr"/>
            <a:r>
              <a:rPr lang="es-CO" sz="1050" b="1" dirty="0">
                <a:solidFill>
                  <a:prstClr val="black"/>
                </a:solidFill>
                <a:ea typeface="Tahoma" panose="020B0604030504040204" pitchFamily="34" charset="0"/>
                <a:cs typeface="Tahoma" panose="020B0604030504040204" pitchFamily="34" charset="0"/>
              </a:rPr>
              <a:t>Tierras de Comunidades Negras</a:t>
            </a:r>
          </a:p>
        </p:txBody>
      </p:sp>
      <p:sp>
        <p:nvSpPr>
          <p:cNvPr id="13" name="Redondear rectángulo de esquina del mismo lado 12"/>
          <p:cNvSpPr/>
          <p:nvPr/>
        </p:nvSpPr>
        <p:spPr>
          <a:xfrm rot="16200000">
            <a:off x="833183" y="4279717"/>
            <a:ext cx="679263" cy="2107606"/>
          </a:xfrm>
          <a:prstGeom prst="round2SameRect">
            <a:avLst/>
          </a:prstGeom>
          <a:solidFill>
            <a:srgbClr val="F0B0C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050" b="1" dirty="0">
                <a:solidFill>
                  <a:prstClr val="black"/>
                </a:solidFill>
              </a:rPr>
              <a:t>Sustracciones a Reservas Forestales de Ley 2ª</a:t>
            </a:r>
          </a:p>
        </p:txBody>
      </p:sp>
      <p:sp>
        <p:nvSpPr>
          <p:cNvPr id="14" name="Redondear rectángulo de esquina del mismo lado 13"/>
          <p:cNvSpPr/>
          <p:nvPr/>
        </p:nvSpPr>
        <p:spPr>
          <a:xfrm rot="16200000">
            <a:off x="3057765" y="2844974"/>
            <a:ext cx="654249" cy="2112244"/>
          </a:xfrm>
          <a:prstGeom prst="round2SameRect">
            <a:avLst/>
          </a:prstGeom>
          <a:solidFill>
            <a:srgbClr val="A87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050" b="1" dirty="0">
                <a:solidFill>
                  <a:prstClr val="black"/>
                </a:solidFill>
              </a:rPr>
              <a:t>Distritos de Conservación de Suelos</a:t>
            </a:r>
          </a:p>
        </p:txBody>
      </p:sp>
      <p:sp>
        <p:nvSpPr>
          <p:cNvPr id="15" name="Redondear rectángulo de esquina del mismo lado 14"/>
          <p:cNvSpPr/>
          <p:nvPr/>
        </p:nvSpPr>
        <p:spPr>
          <a:xfrm rot="16200000">
            <a:off x="3045255" y="3553292"/>
            <a:ext cx="679268" cy="2112243"/>
          </a:xfrm>
          <a:prstGeom prst="round2SameRect">
            <a:avLst/>
          </a:prstGeom>
          <a:solidFill>
            <a:srgbClr val="55FF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18000" tIns="10800" rIns="18000" bIns="10800" anchor="ctr"/>
          <a:lstStyle/>
          <a:p>
            <a:pPr algn="ctr"/>
            <a:r>
              <a:rPr lang="es-CO" sz="1050" b="1" dirty="0">
                <a:solidFill>
                  <a:prstClr val="black"/>
                </a:solidFill>
                <a:ea typeface="Tahoma" panose="020B0604030504040204" pitchFamily="34" charset="0"/>
                <a:cs typeface="Tahoma" panose="020B0604030504040204" pitchFamily="34" charset="0"/>
              </a:rPr>
              <a:t>Áreas de Recreación</a:t>
            </a:r>
          </a:p>
        </p:txBody>
      </p:sp>
      <p:sp>
        <p:nvSpPr>
          <p:cNvPr id="16" name="Redondear rectángulo de esquina del mismo lado 15"/>
          <p:cNvSpPr/>
          <p:nvPr/>
        </p:nvSpPr>
        <p:spPr>
          <a:xfrm rot="16200000">
            <a:off x="3044719" y="2136121"/>
            <a:ext cx="680339" cy="2112243"/>
          </a:xfrm>
          <a:prstGeom prst="round2SameRect">
            <a:avLst/>
          </a:prstGeom>
          <a:solidFill>
            <a:srgbClr val="FF7F7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050" b="1" dirty="0">
                <a:solidFill>
                  <a:prstClr val="black"/>
                </a:solidFill>
              </a:rPr>
              <a:t>Distritos de Manejo Integrado</a:t>
            </a:r>
          </a:p>
        </p:txBody>
      </p:sp>
      <p:sp>
        <p:nvSpPr>
          <p:cNvPr id="17" name="Redondear rectángulo de esquina del mismo lado 16"/>
          <p:cNvSpPr/>
          <p:nvPr/>
        </p:nvSpPr>
        <p:spPr>
          <a:xfrm rot="16200000">
            <a:off x="3042160" y="4995123"/>
            <a:ext cx="685461" cy="2112245"/>
          </a:xfrm>
          <a:prstGeom prst="round2SameRect">
            <a:avLst/>
          </a:prstGeom>
          <a:solidFill>
            <a:srgbClr val="A900E6"/>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050" b="1" dirty="0">
                <a:solidFill>
                  <a:prstClr val="white"/>
                </a:solidFill>
              </a:rPr>
              <a:t>Áreas de Patrimonio Mundial- Paisajes Culturales</a:t>
            </a:r>
          </a:p>
        </p:txBody>
      </p:sp>
      <p:sp>
        <p:nvSpPr>
          <p:cNvPr id="18" name="Redondear rectángulo de esquina del mismo lado 17"/>
          <p:cNvSpPr/>
          <p:nvPr/>
        </p:nvSpPr>
        <p:spPr>
          <a:xfrm rot="16200000">
            <a:off x="5278334" y="1417503"/>
            <a:ext cx="680340" cy="2112243"/>
          </a:xfrm>
          <a:prstGeom prst="round2SameRect">
            <a:avLst/>
          </a:prstGeom>
          <a:solidFill>
            <a:srgbClr val="C29ED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18000" tIns="10800" rIns="18000" bIns="10800" anchor="ctr"/>
          <a:lstStyle/>
          <a:p>
            <a:pPr algn="ctr"/>
            <a:r>
              <a:rPr lang="es-CO" sz="1050" b="1" dirty="0">
                <a:solidFill>
                  <a:prstClr val="black"/>
                </a:solidFill>
                <a:ea typeface="Tahoma" panose="020B0604030504040204" pitchFamily="34" charset="0"/>
                <a:cs typeface="Tahoma" panose="020B0604030504040204" pitchFamily="34" charset="0"/>
              </a:rPr>
              <a:t>Zonas de Reserva Campesina</a:t>
            </a:r>
          </a:p>
        </p:txBody>
      </p:sp>
      <p:sp>
        <p:nvSpPr>
          <p:cNvPr id="19" name="Redondear rectángulo de esquina del mismo lado 18"/>
          <p:cNvSpPr/>
          <p:nvPr/>
        </p:nvSpPr>
        <p:spPr>
          <a:xfrm rot="16200000">
            <a:off x="3043801" y="4272661"/>
            <a:ext cx="682175" cy="2112243"/>
          </a:xfrm>
          <a:prstGeom prst="round2SameRect">
            <a:avLst/>
          </a:prstGeom>
          <a:solidFill>
            <a:srgbClr val="A8008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050" b="1" dirty="0">
                <a:solidFill>
                  <a:prstClr val="white"/>
                </a:solidFill>
              </a:rPr>
              <a:t>Reservas Naturales de la Sociedad Civil – RNSC</a:t>
            </a:r>
          </a:p>
        </p:txBody>
      </p:sp>
      <p:sp>
        <p:nvSpPr>
          <p:cNvPr id="20" name="Redondear rectángulo de esquina del mismo lado 19"/>
          <p:cNvSpPr/>
          <p:nvPr/>
        </p:nvSpPr>
        <p:spPr>
          <a:xfrm rot="16200000">
            <a:off x="5291379" y="2126357"/>
            <a:ext cx="654250" cy="2112243"/>
          </a:xfrm>
          <a:prstGeom prst="round2SameRect">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18000" tIns="10800" rIns="18000" bIns="10800" anchor="ctr"/>
          <a:lstStyle/>
          <a:p>
            <a:pPr algn="ctr"/>
            <a:r>
              <a:rPr lang="es-CO" sz="1050" b="1" dirty="0">
                <a:solidFill>
                  <a:prstClr val="black"/>
                </a:solidFill>
                <a:ea typeface="Tahoma" panose="020B0604030504040204" pitchFamily="34" charset="0"/>
                <a:cs typeface="Tahoma" panose="020B0604030504040204" pitchFamily="34" charset="0"/>
              </a:rPr>
              <a:t>Seguridad Aeroportuaria: Radio 13 km desde aeropuertos priorizados</a:t>
            </a:r>
          </a:p>
        </p:txBody>
      </p:sp>
      <p:sp>
        <p:nvSpPr>
          <p:cNvPr id="21" name="Redondear rectángulo de esquina del mismo lado 20"/>
          <p:cNvSpPr/>
          <p:nvPr/>
        </p:nvSpPr>
        <p:spPr>
          <a:xfrm rot="16200000">
            <a:off x="834968" y="2860226"/>
            <a:ext cx="680336" cy="2112243"/>
          </a:xfrm>
          <a:prstGeom prst="round2SameRect">
            <a:avLst/>
          </a:prstGeom>
          <a:solidFill>
            <a:srgbClr val="7A8EF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050" b="1" dirty="0">
                <a:solidFill>
                  <a:prstClr val="black"/>
                </a:solidFill>
              </a:rPr>
              <a:t>Otros Humedales, Cuerpos de Agua y Drenajes Dobles y Sencillo (ronda 30 m.)</a:t>
            </a:r>
          </a:p>
        </p:txBody>
      </p:sp>
      <p:sp>
        <p:nvSpPr>
          <p:cNvPr id="22" name="Redondear rectángulo de esquina del mismo lado 21"/>
          <p:cNvSpPr/>
          <p:nvPr/>
        </p:nvSpPr>
        <p:spPr>
          <a:xfrm rot="16200000">
            <a:off x="5278870" y="2834673"/>
            <a:ext cx="679270" cy="2112243"/>
          </a:xfrm>
          <a:prstGeom prst="round2SameRect">
            <a:avLst/>
          </a:prstGeom>
          <a:solidFill>
            <a:srgbClr val="00E6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18000" tIns="10800" rIns="18000" bIns="10800" anchor="ctr"/>
          <a:lstStyle/>
          <a:p>
            <a:pPr algn="ctr"/>
            <a:r>
              <a:rPr lang="es-CO" sz="1050" b="1" dirty="0">
                <a:solidFill>
                  <a:prstClr val="black"/>
                </a:solidFill>
                <a:ea typeface="Tahoma" panose="020B0604030504040204" pitchFamily="34" charset="0"/>
                <a:cs typeface="Tahoma" panose="020B0604030504040204" pitchFamily="34" charset="0"/>
              </a:rPr>
              <a:t>SINAP: Reservas forestales protectoras (Nacionales y regionales)</a:t>
            </a:r>
          </a:p>
        </p:txBody>
      </p:sp>
      <p:sp>
        <p:nvSpPr>
          <p:cNvPr id="23" name="Redondear rectángulo de esquina del mismo lado 22"/>
          <p:cNvSpPr/>
          <p:nvPr/>
        </p:nvSpPr>
        <p:spPr>
          <a:xfrm rot="16200000">
            <a:off x="5277416" y="3554043"/>
            <a:ext cx="682176" cy="2112243"/>
          </a:xfrm>
          <a:prstGeom prst="round2SameRect">
            <a:avLst/>
          </a:prstGeom>
          <a:solidFill>
            <a:srgbClr val="AAFF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18000" tIns="10800" rIns="18000" bIns="10800" anchor="ctr"/>
          <a:lstStyle/>
          <a:p>
            <a:pPr algn="ctr"/>
            <a:r>
              <a:rPr lang="es-CO" sz="1050" b="1" dirty="0">
                <a:solidFill>
                  <a:prstClr val="black"/>
                </a:solidFill>
                <a:ea typeface="Tahoma" panose="020B0604030504040204" pitchFamily="34" charset="0"/>
                <a:cs typeface="Tahoma" panose="020B0604030504040204" pitchFamily="34" charset="0"/>
              </a:rPr>
              <a:t>Zonas de protección y desarrollo de recursos naturales y medio ambiente</a:t>
            </a:r>
          </a:p>
        </p:txBody>
      </p:sp>
      <p:sp>
        <p:nvSpPr>
          <p:cNvPr id="24" name="CuadroTexto 23"/>
          <p:cNvSpPr txBox="1"/>
          <p:nvPr/>
        </p:nvSpPr>
        <p:spPr>
          <a:xfrm>
            <a:off x="4562382" y="4987695"/>
            <a:ext cx="3362418" cy="1584556"/>
          </a:xfrm>
          <a:prstGeom prst="rect">
            <a:avLst/>
          </a:prstGeom>
          <a:solidFill>
            <a:schemeClr val="bg1"/>
          </a:solidFill>
          <a:ln w="3175" cmpd="sng">
            <a:solidFill>
              <a:schemeClr val="tx1"/>
            </a:solidFill>
          </a:ln>
        </p:spPr>
        <p:txBody>
          <a:bodyPr wrap="square" rtlCol="0">
            <a:spAutoFit/>
          </a:bodyPr>
          <a:lstStyle/>
          <a:p>
            <a:r>
              <a:rPr lang="es-CO" sz="600" dirty="0">
                <a:solidFill>
                  <a:prstClr val="black"/>
                </a:solidFill>
              </a:rPr>
              <a:t>Elaboró UPRA 2017, con base en UAEPNN Sistema de Parques Nacionales Naturales de Colombia, 2016, Parques Nacionales Naturales v2; RUNAP v5; 2015, RNSC v1; 2017, Propuesta de Nuevas Áreas de Parques Nacionales Naturales de Colombia en la Orinoquia: Sábanas y Humedales de Arauca, </a:t>
            </a:r>
            <a:r>
              <a:rPr lang="es-CO" sz="600" dirty="0" err="1">
                <a:solidFill>
                  <a:prstClr val="black"/>
                </a:solidFill>
              </a:rPr>
              <a:t>Cinaruco</a:t>
            </a:r>
            <a:r>
              <a:rPr lang="es-CO" sz="600" dirty="0">
                <a:solidFill>
                  <a:prstClr val="black"/>
                </a:solidFill>
              </a:rPr>
              <a:t>, Alto </a:t>
            </a:r>
            <a:r>
              <a:rPr lang="es-CO" sz="600" dirty="0" err="1">
                <a:solidFill>
                  <a:prstClr val="black"/>
                </a:solidFill>
              </a:rPr>
              <a:t>Manacacias</a:t>
            </a:r>
            <a:r>
              <a:rPr lang="es-CO" sz="600" dirty="0">
                <a:solidFill>
                  <a:prstClr val="black"/>
                </a:solidFill>
              </a:rPr>
              <a:t> y Selvas Transicionales de </a:t>
            </a:r>
            <a:r>
              <a:rPr lang="es-CO" sz="600" dirty="0" err="1">
                <a:solidFill>
                  <a:prstClr val="black"/>
                </a:solidFill>
              </a:rPr>
              <a:t>Cumaribo</a:t>
            </a:r>
            <a:r>
              <a:rPr lang="es-CO" sz="600" dirty="0">
                <a:solidFill>
                  <a:prstClr val="black"/>
                </a:solidFill>
              </a:rPr>
              <a:t>. MADS, 2015, Sitios RAMSAR; 2013-2014; Zonas de protección y desarrollo de recursos naturales y medio ambiente Resoluciones 1814 de 2015 y 1628 de 2015; Resolución 2090 del 19 de Diciembre de 2014, Delimitación Páramo de </a:t>
            </a:r>
            <a:r>
              <a:rPr lang="es-CO" sz="600" dirty="0" err="1">
                <a:solidFill>
                  <a:prstClr val="black"/>
                </a:solidFill>
              </a:rPr>
              <a:t>Santurbán</a:t>
            </a:r>
            <a:r>
              <a:rPr lang="es-CO" sz="600" dirty="0">
                <a:solidFill>
                  <a:prstClr val="black"/>
                </a:solidFill>
              </a:rPr>
              <a:t>; 2015 - 2017, Complejos de páramos delimitados a escala 1:25.000 y 1:100.000; Zonas de Reserva Forestal 2012 y Sustracciones a las reservas forestales definidas en la Ley 2da de 1959; 2015, Reserva de la Biosfera. IAVH, 2012, Páramos a escala 1:100.000. Ministerio de Cultura, 2014, Paisaje Cultural Cafetero. INCODER, 2015, Resguardos Indígenas, Comunidades Negras, Ley 70 de 1993. IGAC, 2014, Cartografía Básica. ICANH, 2015, parques arqueológicos: San Agustín, Tierra adentro, Alto de los Ídolos, Ciudad Perdida, Alto de Piedras, La </a:t>
            </a:r>
            <a:r>
              <a:rPr lang="es-CO" sz="600" dirty="0" err="1">
                <a:solidFill>
                  <a:prstClr val="black"/>
                </a:solidFill>
              </a:rPr>
              <a:t>Mojana</a:t>
            </a:r>
            <a:r>
              <a:rPr lang="es-CO" sz="600" dirty="0">
                <a:solidFill>
                  <a:prstClr val="black"/>
                </a:solidFill>
              </a:rPr>
              <a:t> (parque y potencial arqueológico). IDEAM, 2014, Mapa de Cobertura de la Tierra. Gobernación de San Andrés, 2003, POT Isla San Andrés. Aeronáutica Civil, 2015, Aeródromos.</a:t>
            </a:r>
          </a:p>
        </p:txBody>
      </p:sp>
      <p:pic>
        <p:nvPicPr>
          <p:cNvPr id="25" name="Imagen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000" y="1014340"/>
            <a:ext cx="3857625" cy="4902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5895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dondear rectángulo de esquina del mismo lado 25"/>
          <p:cNvSpPr/>
          <p:nvPr/>
        </p:nvSpPr>
        <p:spPr>
          <a:xfrm rot="16200000">
            <a:off x="1437067" y="2641428"/>
            <a:ext cx="790556" cy="2394250"/>
          </a:xfrm>
          <a:prstGeom prst="round2SameRect">
            <a:avLst/>
          </a:prstGeom>
          <a:solidFill>
            <a:srgbClr val="B2B22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200" b="1" dirty="0">
                <a:solidFill>
                  <a:prstClr val="black"/>
                </a:solidFill>
              </a:rPr>
              <a:t>SINAP: Parques Naturales Regionales</a:t>
            </a:r>
          </a:p>
        </p:txBody>
      </p:sp>
      <p:sp>
        <p:nvSpPr>
          <p:cNvPr id="27" name="Redondear rectángulo de esquina del mismo lado 26"/>
          <p:cNvSpPr/>
          <p:nvPr/>
        </p:nvSpPr>
        <p:spPr>
          <a:xfrm rot="16200000">
            <a:off x="4517459" y="1795974"/>
            <a:ext cx="790555" cy="2394252"/>
          </a:xfrm>
          <a:prstGeom prst="round2Same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18000" tIns="10800" rIns="18000" bIns="10800" anchor="ctr"/>
          <a:lstStyle/>
          <a:p>
            <a:pPr algn="ctr"/>
            <a:r>
              <a:rPr lang="es-CO" sz="1200" b="1" dirty="0">
                <a:solidFill>
                  <a:prstClr val="white"/>
                </a:solidFill>
                <a:ea typeface="Tahoma" panose="020B0604030504040204" pitchFamily="34" charset="0"/>
                <a:cs typeface="Tahoma" panose="020B0604030504040204" pitchFamily="34" charset="0"/>
              </a:rPr>
              <a:t>Áreas Arqueológicas Protegidas (con declaratoria)</a:t>
            </a:r>
          </a:p>
        </p:txBody>
      </p:sp>
      <p:sp>
        <p:nvSpPr>
          <p:cNvPr id="28" name="Redondear rectángulo de esquina del mismo lado 27"/>
          <p:cNvSpPr/>
          <p:nvPr/>
        </p:nvSpPr>
        <p:spPr>
          <a:xfrm rot="16200000">
            <a:off x="1437070" y="1790031"/>
            <a:ext cx="790554" cy="2394251"/>
          </a:xfrm>
          <a:prstGeom prst="round2SameRect">
            <a:avLst/>
          </a:prstGeom>
          <a:solidFill>
            <a:srgbClr val="7BD17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200" b="1" dirty="0">
                <a:solidFill>
                  <a:prstClr val="black"/>
                </a:solidFill>
              </a:rPr>
              <a:t>SINAP: SPNN (PN, Reserva Natural, Área Natural única, SFF, Vía Parque)</a:t>
            </a:r>
          </a:p>
        </p:txBody>
      </p:sp>
      <p:sp>
        <p:nvSpPr>
          <p:cNvPr id="29" name="Redondear rectángulo de esquina del mismo lado 28"/>
          <p:cNvSpPr/>
          <p:nvPr/>
        </p:nvSpPr>
        <p:spPr>
          <a:xfrm rot="16200000">
            <a:off x="1437325" y="3511202"/>
            <a:ext cx="790040" cy="2394250"/>
          </a:xfrm>
          <a:prstGeom prst="round2SameRect">
            <a:avLst/>
          </a:prstGeom>
          <a:solidFill>
            <a:srgbClr val="90347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200" b="1" dirty="0">
                <a:solidFill>
                  <a:prstClr val="white"/>
                </a:solidFill>
              </a:rPr>
              <a:t>Suelo Urbano</a:t>
            </a:r>
          </a:p>
        </p:txBody>
      </p:sp>
      <p:sp>
        <p:nvSpPr>
          <p:cNvPr id="30" name="Redondear rectángulo de esquina del mismo lado 29"/>
          <p:cNvSpPr/>
          <p:nvPr/>
        </p:nvSpPr>
        <p:spPr>
          <a:xfrm rot="16200000">
            <a:off x="4518249" y="2648158"/>
            <a:ext cx="788977" cy="2394254"/>
          </a:xfrm>
          <a:prstGeom prst="round2SameRect">
            <a:avLst/>
          </a:prstGeom>
          <a:solidFill>
            <a:srgbClr val="D090F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18000" tIns="10800" rIns="18000" bIns="10800" anchor="ctr"/>
          <a:lstStyle/>
          <a:p>
            <a:pPr algn="ctr"/>
            <a:r>
              <a:rPr lang="es-CO" sz="1200" b="1" dirty="0">
                <a:solidFill>
                  <a:prstClr val="black"/>
                </a:solidFill>
                <a:ea typeface="Tahoma" panose="020B0604030504040204" pitchFamily="34" charset="0"/>
                <a:cs typeface="Tahoma" panose="020B0604030504040204" pitchFamily="34" charset="0"/>
              </a:rPr>
              <a:t>Páramos </a:t>
            </a:r>
          </a:p>
        </p:txBody>
      </p:sp>
      <p:sp>
        <p:nvSpPr>
          <p:cNvPr id="32" name="CuadroTexto 13"/>
          <p:cNvSpPr txBox="1">
            <a:spLocks noChangeArrowheads="1"/>
          </p:cNvSpPr>
          <p:nvPr/>
        </p:nvSpPr>
        <p:spPr bwMode="auto">
          <a:xfrm>
            <a:off x="336425" y="1401391"/>
            <a:ext cx="6078681"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b="1" dirty="0">
                <a:solidFill>
                  <a:srgbClr val="008000"/>
                </a:solidFill>
                <a:latin typeface="Century Gothic" charset="0"/>
              </a:rPr>
              <a:t>Áreas de Exclusión para actividades agrícolas, pecuarias y forestales</a:t>
            </a:r>
          </a:p>
        </p:txBody>
      </p:sp>
      <p:pic>
        <p:nvPicPr>
          <p:cNvPr id="33" name="Imagen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947" y="995715"/>
            <a:ext cx="3857628" cy="4902820"/>
          </a:xfrm>
          <a:prstGeom prst="rect">
            <a:avLst/>
          </a:prstGeom>
          <a:ln>
            <a:noFill/>
          </a:ln>
          <a:effectLst>
            <a:outerShdw blurRad="292100" dist="139700" dir="2700000" algn="tl" rotWithShape="0">
              <a:srgbClr val="333333">
                <a:alpha val="65000"/>
              </a:srgbClr>
            </a:outerShdw>
          </a:effectLst>
        </p:spPr>
      </p:pic>
      <p:sp>
        <p:nvSpPr>
          <p:cNvPr id="10" name="CuadroTexto 9"/>
          <p:cNvSpPr txBox="1"/>
          <p:nvPr/>
        </p:nvSpPr>
        <p:spPr>
          <a:xfrm>
            <a:off x="3715610" y="4302192"/>
            <a:ext cx="3362418" cy="1584556"/>
          </a:xfrm>
          <a:prstGeom prst="rect">
            <a:avLst/>
          </a:prstGeom>
          <a:solidFill>
            <a:schemeClr val="bg1"/>
          </a:solidFill>
          <a:ln w="3175" cmpd="sng">
            <a:solidFill>
              <a:schemeClr val="tx1"/>
            </a:solidFill>
          </a:ln>
        </p:spPr>
        <p:txBody>
          <a:bodyPr wrap="square" rtlCol="0">
            <a:spAutoFit/>
          </a:bodyPr>
          <a:lstStyle/>
          <a:p>
            <a:r>
              <a:rPr lang="es-CO" sz="600" dirty="0">
                <a:solidFill>
                  <a:prstClr val="black"/>
                </a:solidFill>
              </a:rPr>
              <a:t>Elaboró UPRA 2017, con base en UAEPNN Sistema de Parques Nacionales Naturales de Colombia, 2016, Parques Nacionales Naturales v2; RUNAP v5; 2015, RNSC v1; 2017, Propuesta de Nuevas Áreas de Parques Nacionales Naturales de Colombia en la Orinoquia: Sábanas y Humedales de Arauca, </a:t>
            </a:r>
            <a:r>
              <a:rPr lang="es-CO" sz="600" dirty="0" err="1">
                <a:solidFill>
                  <a:prstClr val="black"/>
                </a:solidFill>
              </a:rPr>
              <a:t>Cinaruco</a:t>
            </a:r>
            <a:r>
              <a:rPr lang="es-CO" sz="600" dirty="0">
                <a:solidFill>
                  <a:prstClr val="black"/>
                </a:solidFill>
              </a:rPr>
              <a:t>, Alto </a:t>
            </a:r>
            <a:r>
              <a:rPr lang="es-CO" sz="600" dirty="0" err="1">
                <a:solidFill>
                  <a:prstClr val="black"/>
                </a:solidFill>
              </a:rPr>
              <a:t>Manacacias</a:t>
            </a:r>
            <a:r>
              <a:rPr lang="es-CO" sz="600" dirty="0">
                <a:solidFill>
                  <a:prstClr val="black"/>
                </a:solidFill>
              </a:rPr>
              <a:t> y Selvas Transicionales de </a:t>
            </a:r>
            <a:r>
              <a:rPr lang="es-CO" sz="600" dirty="0" err="1">
                <a:solidFill>
                  <a:prstClr val="black"/>
                </a:solidFill>
              </a:rPr>
              <a:t>Cumaribo</a:t>
            </a:r>
            <a:r>
              <a:rPr lang="es-CO" sz="600" dirty="0">
                <a:solidFill>
                  <a:prstClr val="black"/>
                </a:solidFill>
              </a:rPr>
              <a:t>. MADS, 2015, Sitios RAMSAR; 2013-2014; Zonas de protección y desarrollo de recursos naturales y medio ambiente Resoluciones 1814 de 2015 y 1628 de 2015; Resolución 2090 del 19 de Diciembre de 2014, Delimitación Páramo de </a:t>
            </a:r>
            <a:r>
              <a:rPr lang="es-CO" sz="600" dirty="0" err="1">
                <a:solidFill>
                  <a:prstClr val="black"/>
                </a:solidFill>
              </a:rPr>
              <a:t>Santurbán</a:t>
            </a:r>
            <a:r>
              <a:rPr lang="es-CO" sz="600" dirty="0">
                <a:solidFill>
                  <a:prstClr val="black"/>
                </a:solidFill>
              </a:rPr>
              <a:t>; 2015 - 2017, Complejos de páramos delimitados a escala 1:25.000 y 1:100.000; Zonas de Reserva Forestal 2012 y Sustracciones a las reservas forestales definidas en la Ley 2da de 1959; 2015, Reserva de la Biosfera. IAVH, 2012, Páramos a escala 1:100.000. Ministerio de Cultura, 2014, Paisaje Cultural Cafetero. INCODER, 2015, Resguardos Indígenas, Comunidades Negras, Ley 70 de 1993. IGAC, 2014, Cartografía Básica. ICANH, 2015, parques arqueológicos: San Agustín, Tierra adentro, Alto de los Ídolos, Ciudad Perdida, Alto de Piedras, La </a:t>
            </a:r>
            <a:r>
              <a:rPr lang="es-CO" sz="600" dirty="0" err="1">
                <a:solidFill>
                  <a:prstClr val="black"/>
                </a:solidFill>
              </a:rPr>
              <a:t>Mojana</a:t>
            </a:r>
            <a:r>
              <a:rPr lang="es-CO" sz="600" dirty="0">
                <a:solidFill>
                  <a:prstClr val="black"/>
                </a:solidFill>
              </a:rPr>
              <a:t> (parque y potencial arqueológico). IDEAM, 2014, Mapa de Cobertura de la Tierra. Gobernación de San Andrés, 2003, POT Isla San Andrés. Aeronáutica Civil, 2015, Aeródromos.</a:t>
            </a:r>
          </a:p>
        </p:txBody>
      </p:sp>
    </p:spTree>
    <p:extLst>
      <p:ext uri="{BB962C8B-B14F-4D97-AF65-F5344CB8AC3E}">
        <p14:creationId xmlns:p14="http://schemas.microsoft.com/office/powerpoint/2010/main" val="2115794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uadroTexto 13"/>
          <p:cNvSpPr txBox="1">
            <a:spLocks noChangeArrowheads="1"/>
          </p:cNvSpPr>
          <p:nvPr/>
        </p:nvSpPr>
        <p:spPr bwMode="auto">
          <a:xfrm>
            <a:off x="336425" y="1401391"/>
            <a:ext cx="6078681"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sz="2800" b="1" dirty="0">
                <a:solidFill>
                  <a:srgbClr val="008000"/>
                </a:solidFill>
                <a:latin typeface="Century Gothic" charset="0"/>
              </a:rPr>
              <a:t>Procesamiento de Información (Ejercicio)</a:t>
            </a:r>
          </a:p>
        </p:txBody>
      </p:sp>
      <p:pic>
        <p:nvPicPr>
          <p:cNvPr id="2" name="Imagen 1"/>
          <p:cNvPicPr>
            <a:picLocks noChangeAspect="1"/>
          </p:cNvPicPr>
          <p:nvPr/>
        </p:nvPicPr>
        <p:blipFill>
          <a:blip r:embed="rId2"/>
          <a:stretch>
            <a:fillRect/>
          </a:stretch>
        </p:blipFill>
        <p:spPr>
          <a:xfrm>
            <a:off x="336425" y="2675600"/>
            <a:ext cx="2686050" cy="1943100"/>
          </a:xfrm>
          <a:prstGeom prst="rect">
            <a:avLst/>
          </a:prstGeom>
        </p:spPr>
      </p:pic>
      <p:sp>
        <p:nvSpPr>
          <p:cNvPr id="11" name="Rectángulo 10"/>
          <p:cNvSpPr/>
          <p:nvPr/>
        </p:nvSpPr>
        <p:spPr>
          <a:xfrm>
            <a:off x="3264024" y="3026330"/>
            <a:ext cx="4371975" cy="369332"/>
          </a:xfrm>
          <a:prstGeom prst="rect">
            <a:avLst/>
          </a:prstGeom>
        </p:spPr>
        <p:txBody>
          <a:bodyPr wrap="square">
            <a:spAutoFit/>
          </a:bodyPr>
          <a:lstStyle/>
          <a:p>
            <a:r>
              <a:rPr lang="es-CO" dirty="0">
                <a:solidFill>
                  <a:srgbClr val="FF0000"/>
                </a:solidFill>
              </a:rPr>
              <a:t>Capas Insumo</a:t>
            </a:r>
            <a:endParaRPr lang="es-CO" dirty="0">
              <a:solidFill>
                <a:prstClr val="black"/>
              </a:solidFill>
            </a:endParaRPr>
          </a:p>
        </p:txBody>
      </p:sp>
      <p:sp>
        <p:nvSpPr>
          <p:cNvPr id="3" name="Rectángulo 2"/>
          <p:cNvSpPr/>
          <p:nvPr/>
        </p:nvSpPr>
        <p:spPr>
          <a:xfrm>
            <a:off x="336425" y="2990850"/>
            <a:ext cx="2806825" cy="809625"/>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solidFill>
                <a:prstClr val="black"/>
              </a:solidFill>
            </a:endParaRPr>
          </a:p>
        </p:txBody>
      </p:sp>
      <p:sp>
        <p:nvSpPr>
          <p:cNvPr id="13" name="Rectángulo 12"/>
          <p:cNvSpPr/>
          <p:nvPr/>
        </p:nvSpPr>
        <p:spPr>
          <a:xfrm>
            <a:off x="676276" y="4457700"/>
            <a:ext cx="895350" cy="161000"/>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solidFill>
                <a:prstClr val="black"/>
              </a:solidFill>
            </a:endParaRPr>
          </a:p>
        </p:txBody>
      </p:sp>
      <p:sp>
        <p:nvSpPr>
          <p:cNvPr id="14" name="Rectángulo 13"/>
          <p:cNvSpPr/>
          <p:nvPr/>
        </p:nvSpPr>
        <p:spPr>
          <a:xfrm>
            <a:off x="336425" y="3800475"/>
            <a:ext cx="2806825" cy="657225"/>
          </a:xfrm>
          <a:prstGeom prst="rect">
            <a:avLst/>
          </a:prstGeom>
          <a:noFill/>
          <a:ln w="19050">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solidFill>
                <a:prstClr val="black"/>
              </a:solidFill>
            </a:endParaRPr>
          </a:p>
        </p:txBody>
      </p:sp>
      <p:pic>
        <p:nvPicPr>
          <p:cNvPr id="15" name="Imagen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1947" y="944252"/>
            <a:ext cx="3857628" cy="4902820"/>
          </a:xfrm>
          <a:prstGeom prst="rect">
            <a:avLst/>
          </a:prstGeom>
          <a:ln>
            <a:noFill/>
          </a:ln>
          <a:effectLst>
            <a:outerShdw blurRad="292100" dist="139700" dir="2700000" algn="tl" rotWithShape="0">
              <a:srgbClr val="333333">
                <a:alpha val="65000"/>
              </a:srgbClr>
            </a:outerShdw>
          </a:effectLst>
        </p:spPr>
      </p:pic>
      <p:sp>
        <p:nvSpPr>
          <p:cNvPr id="16" name="Rectángulo 15"/>
          <p:cNvSpPr/>
          <p:nvPr/>
        </p:nvSpPr>
        <p:spPr>
          <a:xfrm>
            <a:off x="3255836" y="3759755"/>
            <a:ext cx="4371975" cy="369332"/>
          </a:xfrm>
          <a:prstGeom prst="rect">
            <a:avLst/>
          </a:prstGeom>
        </p:spPr>
        <p:txBody>
          <a:bodyPr wrap="square">
            <a:spAutoFit/>
          </a:bodyPr>
          <a:lstStyle/>
          <a:p>
            <a:r>
              <a:rPr lang="es-CO" dirty="0">
                <a:solidFill>
                  <a:srgbClr val="0070C0"/>
                </a:solidFill>
              </a:rPr>
              <a:t>Modelos de </a:t>
            </a:r>
            <a:r>
              <a:rPr lang="es-CO" dirty="0" err="1">
                <a:solidFill>
                  <a:srgbClr val="0070C0"/>
                </a:solidFill>
              </a:rPr>
              <a:t>Geoprocesamiento</a:t>
            </a:r>
            <a:endParaRPr lang="es-CO" dirty="0">
              <a:solidFill>
                <a:prstClr val="black"/>
              </a:solidFill>
            </a:endParaRPr>
          </a:p>
        </p:txBody>
      </p:sp>
    </p:spTree>
    <p:extLst>
      <p:ext uri="{BB962C8B-B14F-4D97-AF65-F5344CB8AC3E}">
        <p14:creationId xmlns:p14="http://schemas.microsoft.com/office/powerpoint/2010/main" val="3171529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a:spLocks noChangeArrowheads="1"/>
          </p:cNvSpPr>
          <p:nvPr/>
        </p:nvSpPr>
        <p:spPr bwMode="auto">
          <a:xfrm>
            <a:off x="599760" y="1960647"/>
            <a:ext cx="6531428" cy="41549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None/>
            </a:pPr>
            <a:r>
              <a:rPr lang="es-CO" sz="2400" dirty="0">
                <a:latin typeface="Century Gothic" panose="020B0502020202020204" pitchFamily="34" charset="0"/>
              </a:rPr>
              <a:t>Orientar la política de </a:t>
            </a:r>
            <a:r>
              <a:rPr lang="es-CO" sz="2400" b="1" dirty="0">
                <a:latin typeface="Century Gothic" panose="020B0502020202020204" pitchFamily="34" charset="0"/>
              </a:rPr>
              <a:t>gestión del territorio para usos agropecuarios</a:t>
            </a:r>
            <a:r>
              <a:rPr lang="es-CO" sz="2400" dirty="0">
                <a:latin typeface="Century Gothic" panose="020B0502020202020204" pitchFamily="34" charset="0"/>
              </a:rPr>
              <a:t>. Para ello la UPRA planificará, producirá lineamientos, indicadores y criterios técnicos para la toma de decisiones sobre el </a:t>
            </a:r>
            <a:r>
              <a:rPr lang="es-CO" sz="2400" b="1" dirty="0">
                <a:latin typeface="Century Gothic" panose="020B0502020202020204" pitchFamily="34" charset="0"/>
              </a:rPr>
              <a:t>ordenamiento social a la propiedad de la tierra rural, el uso eficiente del suelo para fines agropecuarios, la adecuación de tierras, el mercado de tierras rurales y el seguimiento y evaluación de las políticas públicas</a:t>
            </a:r>
            <a:r>
              <a:rPr lang="es-ES" sz="2400" dirty="0">
                <a:latin typeface="Century Gothic" panose="020B0502020202020204" pitchFamily="34" charset="0"/>
              </a:rPr>
              <a:t>.</a:t>
            </a:r>
            <a:endParaRPr lang="es-CO" altLang="es-CO" sz="2400" dirty="0">
              <a:latin typeface="Century Gothic"/>
              <a:cs typeface="Century Gothic"/>
            </a:endParaRPr>
          </a:p>
        </p:txBody>
      </p:sp>
      <p:sp>
        <p:nvSpPr>
          <p:cNvPr id="7" name="Rectángulo 6"/>
          <p:cNvSpPr/>
          <p:nvPr/>
        </p:nvSpPr>
        <p:spPr>
          <a:xfrm>
            <a:off x="596154" y="1402094"/>
            <a:ext cx="6531776" cy="584776"/>
          </a:xfrm>
          <a:prstGeom prst="rect">
            <a:avLst/>
          </a:prstGeom>
        </p:spPr>
        <p:txBody>
          <a:bodyPr wrap="square">
            <a:spAutoFit/>
          </a:bodyPr>
          <a:lstStyle/>
          <a:p>
            <a:pPr algn="ctr">
              <a:spcBef>
                <a:spcPct val="0"/>
              </a:spcBef>
              <a:buNone/>
            </a:pPr>
            <a:r>
              <a:rPr lang="es-CO" sz="3200" b="1" dirty="0">
                <a:solidFill>
                  <a:srgbClr val="008000"/>
                </a:solidFill>
                <a:latin typeface="Century Gothic" charset="0"/>
                <a:ea typeface="MS PGothic" charset="0"/>
                <a:cs typeface="MS PGothic" charset="0"/>
              </a:rPr>
              <a:t>Objeto de la UPRA</a:t>
            </a:r>
          </a:p>
        </p:txBody>
      </p:sp>
      <p:sp>
        <p:nvSpPr>
          <p:cNvPr id="8" name="Rectángulo 7"/>
          <p:cNvSpPr/>
          <p:nvPr/>
        </p:nvSpPr>
        <p:spPr>
          <a:xfrm>
            <a:off x="101339" y="5861370"/>
            <a:ext cx="3078087" cy="369332"/>
          </a:xfrm>
          <a:prstGeom prst="rect">
            <a:avLst/>
          </a:prstGeom>
        </p:spPr>
        <p:txBody>
          <a:bodyPr wrap="none">
            <a:spAutoFit/>
          </a:bodyPr>
          <a:lstStyle/>
          <a:p>
            <a:pPr algn="just">
              <a:buNone/>
            </a:pPr>
            <a:r>
              <a:rPr lang="es-CO" altLang="es-CO" dirty="0">
                <a:solidFill>
                  <a:schemeClr val="tx1">
                    <a:lumMod val="85000"/>
                    <a:lumOff val="15000"/>
                  </a:schemeClr>
                </a:solidFill>
                <a:latin typeface="Century Gothic"/>
                <a:cs typeface="Century Gothic"/>
              </a:rPr>
              <a:t>Decreto Ley 4145 de 2011</a:t>
            </a:r>
            <a:endParaRPr lang="es-ES_tradnl" dirty="0">
              <a:solidFill>
                <a:schemeClr val="tx1">
                  <a:lumMod val="85000"/>
                  <a:lumOff val="15000"/>
                </a:schemeClr>
              </a:solidFill>
              <a:latin typeface="Century Gothic"/>
              <a:cs typeface="Century Gothic"/>
            </a:endParaRPr>
          </a:p>
        </p:txBody>
      </p:sp>
      <p:pic>
        <p:nvPicPr>
          <p:cNvPr id="9" name="Imagen 8"/>
          <p:cNvPicPr>
            <a:picLocks noChangeAspect="1"/>
          </p:cNvPicPr>
          <p:nvPr/>
        </p:nvPicPr>
        <p:blipFill rotWithShape="1">
          <a:blip r:embed="rId2"/>
          <a:srcRect l="36764" t="14618" r="35347" b="8039"/>
          <a:stretch/>
        </p:blipFill>
        <p:spPr>
          <a:xfrm>
            <a:off x="7775837" y="0"/>
            <a:ext cx="4416163" cy="688921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588153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uadroTexto 13"/>
          <p:cNvSpPr txBox="1">
            <a:spLocks noChangeArrowheads="1"/>
          </p:cNvSpPr>
          <p:nvPr/>
        </p:nvSpPr>
        <p:spPr bwMode="auto">
          <a:xfrm>
            <a:off x="336425" y="1401391"/>
            <a:ext cx="6078681"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sz="2800" b="1" dirty="0">
                <a:solidFill>
                  <a:srgbClr val="008000"/>
                </a:solidFill>
                <a:latin typeface="Century Gothic" charset="0"/>
              </a:rPr>
              <a:t>Modelos de </a:t>
            </a:r>
            <a:r>
              <a:rPr lang="es-CO" sz="2800" b="1" dirty="0" err="1">
                <a:solidFill>
                  <a:srgbClr val="008000"/>
                </a:solidFill>
                <a:latin typeface="Century Gothic" charset="0"/>
              </a:rPr>
              <a:t>Geoprocesamiento</a:t>
            </a:r>
            <a:r>
              <a:rPr lang="es-CO" sz="2800" b="1" dirty="0">
                <a:solidFill>
                  <a:srgbClr val="008000"/>
                </a:solidFill>
                <a:latin typeface="Century Gothic" charset="0"/>
              </a:rPr>
              <a:t> Optimizado (Buffer de Hidrología)</a:t>
            </a:r>
          </a:p>
        </p:txBody>
      </p:sp>
      <p:pic>
        <p:nvPicPr>
          <p:cNvPr id="3" name="Imagen 2"/>
          <p:cNvPicPr>
            <a:picLocks noChangeAspect="1"/>
          </p:cNvPicPr>
          <p:nvPr/>
        </p:nvPicPr>
        <p:blipFill>
          <a:blip r:embed="rId2"/>
          <a:stretch>
            <a:fillRect/>
          </a:stretch>
        </p:blipFill>
        <p:spPr>
          <a:xfrm>
            <a:off x="336425" y="2871787"/>
            <a:ext cx="11706225" cy="2714625"/>
          </a:xfrm>
          <a:prstGeom prst="rect">
            <a:avLst/>
          </a:prstGeom>
        </p:spPr>
      </p:pic>
      <p:sp>
        <p:nvSpPr>
          <p:cNvPr id="12" name="Rectángulo 11"/>
          <p:cNvSpPr/>
          <p:nvPr/>
        </p:nvSpPr>
        <p:spPr>
          <a:xfrm>
            <a:off x="8105775" y="1644147"/>
            <a:ext cx="5619750" cy="1815882"/>
          </a:xfrm>
          <a:prstGeom prst="rect">
            <a:avLst/>
          </a:prstGeom>
        </p:spPr>
        <p:txBody>
          <a:bodyPr wrap="square">
            <a:spAutoFit/>
          </a:bodyPr>
          <a:lstStyle/>
          <a:p>
            <a:endParaRPr lang="es-CO" sz="1400" dirty="0">
              <a:solidFill>
                <a:prstClr val="black"/>
              </a:solidFill>
            </a:endParaRPr>
          </a:p>
          <a:p>
            <a:pPr marL="285750" indent="-285750">
              <a:buFont typeface="Wingdings" panose="05000000000000000000" pitchFamily="2" charset="2"/>
              <a:buChar char="ü"/>
            </a:pPr>
            <a:r>
              <a:rPr lang="es-CO" sz="1400" dirty="0">
                <a:solidFill>
                  <a:prstClr val="black"/>
                </a:solidFill>
              </a:rPr>
              <a:t>Procesamiento en Memoria</a:t>
            </a:r>
          </a:p>
          <a:p>
            <a:pPr marL="285750" indent="-285750">
              <a:buFont typeface="Wingdings" panose="05000000000000000000" pitchFamily="2" charset="2"/>
              <a:buChar char="ü"/>
            </a:pPr>
            <a:r>
              <a:rPr lang="es-CO" sz="1400" dirty="0">
                <a:solidFill>
                  <a:prstClr val="black"/>
                </a:solidFill>
              </a:rPr>
              <a:t>Procesamiento a 64 bits</a:t>
            </a:r>
          </a:p>
          <a:p>
            <a:pPr marL="285750" indent="-285750">
              <a:buFont typeface="Wingdings" panose="05000000000000000000" pitchFamily="2" charset="2"/>
              <a:buChar char="ü"/>
            </a:pPr>
            <a:r>
              <a:rPr lang="es-CO" sz="1400" dirty="0">
                <a:solidFill>
                  <a:prstClr val="black"/>
                </a:solidFill>
              </a:rPr>
              <a:t>Múltiples procesos en paralelo</a:t>
            </a:r>
          </a:p>
          <a:p>
            <a:pPr marL="285750" indent="-285750">
              <a:buFont typeface="Wingdings" panose="05000000000000000000" pitchFamily="2" charset="2"/>
              <a:buChar char="ü"/>
            </a:pPr>
            <a:r>
              <a:rPr lang="es-CO" sz="1400" dirty="0">
                <a:solidFill>
                  <a:prstClr val="black"/>
                </a:solidFill>
              </a:rPr>
              <a:t>Expresiones de Python</a:t>
            </a:r>
          </a:p>
          <a:p>
            <a:pPr marL="285750" indent="-285750">
              <a:buFont typeface="Wingdings" panose="05000000000000000000" pitchFamily="2" charset="2"/>
              <a:buChar char="ü"/>
            </a:pPr>
            <a:r>
              <a:rPr lang="es-CO" sz="1400" dirty="0">
                <a:solidFill>
                  <a:prstClr val="black"/>
                </a:solidFill>
              </a:rPr>
              <a:t>Buenas Prácticas</a:t>
            </a:r>
          </a:p>
          <a:p>
            <a:pPr marL="285750" indent="-285750">
              <a:buFont typeface="Wingdings" panose="05000000000000000000" pitchFamily="2" charset="2"/>
              <a:buChar char="ü"/>
            </a:pPr>
            <a:r>
              <a:rPr lang="es-CO" sz="1400" dirty="0">
                <a:solidFill>
                  <a:prstClr val="black"/>
                </a:solidFill>
              </a:rPr>
              <a:t>Cursores</a:t>
            </a:r>
          </a:p>
          <a:p>
            <a:endParaRPr lang="es-CO" sz="1400" dirty="0">
              <a:solidFill>
                <a:prstClr val="black"/>
              </a:solidFill>
            </a:endParaRPr>
          </a:p>
        </p:txBody>
      </p:sp>
      <p:sp>
        <p:nvSpPr>
          <p:cNvPr id="13" name="Rectángulo 12"/>
          <p:cNvSpPr/>
          <p:nvPr/>
        </p:nvSpPr>
        <p:spPr>
          <a:xfrm>
            <a:off x="1181100" y="5404990"/>
            <a:ext cx="371475" cy="238125"/>
          </a:xfrm>
          <a:prstGeom prst="rect">
            <a:avLst/>
          </a:prstGeom>
          <a:solidFill>
            <a:srgbClr val="FF0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0080"/>
              </a:solidFill>
            </a:endParaRPr>
          </a:p>
        </p:txBody>
      </p:sp>
      <p:sp>
        <p:nvSpPr>
          <p:cNvPr id="14" name="Rectángulo 13"/>
          <p:cNvSpPr/>
          <p:nvPr/>
        </p:nvSpPr>
        <p:spPr>
          <a:xfrm>
            <a:off x="1657350" y="5370163"/>
            <a:ext cx="3114675" cy="307777"/>
          </a:xfrm>
          <a:prstGeom prst="rect">
            <a:avLst/>
          </a:prstGeom>
        </p:spPr>
        <p:txBody>
          <a:bodyPr wrap="square">
            <a:spAutoFit/>
          </a:bodyPr>
          <a:lstStyle/>
          <a:p>
            <a:r>
              <a:rPr lang="es-CO" sz="1400" dirty="0">
                <a:solidFill>
                  <a:prstClr val="black"/>
                </a:solidFill>
              </a:rPr>
              <a:t>Proceso Optimizado</a:t>
            </a:r>
          </a:p>
        </p:txBody>
      </p:sp>
    </p:spTree>
    <p:extLst>
      <p:ext uri="{BB962C8B-B14F-4D97-AF65-F5344CB8AC3E}">
        <p14:creationId xmlns:p14="http://schemas.microsoft.com/office/powerpoint/2010/main" val="3197783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uadroTexto 13"/>
          <p:cNvSpPr txBox="1">
            <a:spLocks noChangeArrowheads="1"/>
          </p:cNvSpPr>
          <p:nvPr/>
        </p:nvSpPr>
        <p:spPr bwMode="auto">
          <a:xfrm>
            <a:off x="336425" y="1401391"/>
            <a:ext cx="6078681"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sz="2800" b="1" dirty="0">
                <a:solidFill>
                  <a:srgbClr val="008000"/>
                </a:solidFill>
                <a:latin typeface="Century Gothic" charset="0"/>
              </a:rPr>
              <a:t>Modelos de </a:t>
            </a:r>
            <a:r>
              <a:rPr lang="es-CO" sz="2800" b="1" dirty="0" err="1">
                <a:solidFill>
                  <a:srgbClr val="008000"/>
                </a:solidFill>
                <a:latin typeface="Century Gothic" charset="0"/>
              </a:rPr>
              <a:t>Geoprocesamiento</a:t>
            </a:r>
            <a:r>
              <a:rPr lang="es-CO" sz="2800" b="1" dirty="0">
                <a:solidFill>
                  <a:srgbClr val="008000"/>
                </a:solidFill>
                <a:latin typeface="Century Gothic" charset="0"/>
              </a:rPr>
              <a:t> Optimizado (Restricciones y Condicionantes)</a:t>
            </a:r>
          </a:p>
        </p:txBody>
      </p:sp>
      <p:pic>
        <p:nvPicPr>
          <p:cNvPr id="2" name="Imagen 1"/>
          <p:cNvPicPr>
            <a:picLocks noChangeAspect="1"/>
          </p:cNvPicPr>
          <p:nvPr/>
        </p:nvPicPr>
        <p:blipFill rotWithShape="1">
          <a:blip r:embed="rId2"/>
          <a:srcRect l="140"/>
          <a:stretch/>
        </p:blipFill>
        <p:spPr>
          <a:xfrm>
            <a:off x="350731" y="2738437"/>
            <a:ext cx="11442575" cy="2886075"/>
          </a:xfrm>
          <a:prstGeom prst="rect">
            <a:avLst/>
          </a:prstGeom>
        </p:spPr>
      </p:pic>
      <p:sp>
        <p:nvSpPr>
          <p:cNvPr id="4" name="Rectángulo 3"/>
          <p:cNvSpPr/>
          <p:nvPr/>
        </p:nvSpPr>
        <p:spPr>
          <a:xfrm>
            <a:off x="7000875" y="1167897"/>
            <a:ext cx="3114675" cy="1815882"/>
          </a:xfrm>
          <a:prstGeom prst="rect">
            <a:avLst/>
          </a:prstGeom>
        </p:spPr>
        <p:txBody>
          <a:bodyPr wrap="square">
            <a:spAutoFit/>
          </a:bodyPr>
          <a:lstStyle/>
          <a:p>
            <a:endParaRPr lang="es-CO" sz="1400" dirty="0">
              <a:solidFill>
                <a:prstClr val="black"/>
              </a:solidFill>
            </a:endParaRPr>
          </a:p>
          <a:p>
            <a:pPr marL="285750" indent="-285750">
              <a:buFont typeface="Wingdings" panose="05000000000000000000" pitchFamily="2" charset="2"/>
              <a:buChar char="ü"/>
            </a:pPr>
            <a:r>
              <a:rPr lang="es-CO" sz="1400" dirty="0">
                <a:solidFill>
                  <a:prstClr val="black"/>
                </a:solidFill>
              </a:rPr>
              <a:t>Procesamiento en Memoria</a:t>
            </a:r>
          </a:p>
          <a:p>
            <a:pPr marL="285750" indent="-285750">
              <a:buFont typeface="Wingdings" panose="05000000000000000000" pitchFamily="2" charset="2"/>
              <a:buChar char="ü"/>
            </a:pPr>
            <a:r>
              <a:rPr lang="es-CO" sz="1400" dirty="0">
                <a:solidFill>
                  <a:prstClr val="black"/>
                </a:solidFill>
              </a:rPr>
              <a:t>Procesamiento a 64 bits</a:t>
            </a:r>
          </a:p>
          <a:p>
            <a:pPr marL="285750" indent="-285750">
              <a:buFont typeface="Wingdings" panose="05000000000000000000" pitchFamily="2" charset="2"/>
              <a:buChar char="ü"/>
            </a:pPr>
            <a:r>
              <a:rPr lang="es-CO" sz="1400" dirty="0">
                <a:solidFill>
                  <a:prstClr val="black"/>
                </a:solidFill>
              </a:rPr>
              <a:t>Multiprocesamiento</a:t>
            </a:r>
          </a:p>
          <a:p>
            <a:pPr marL="285750" indent="-285750">
              <a:buFont typeface="Wingdings" panose="05000000000000000000" pitchFamily="2" charset="2"/>
              <a:buChar char="ü"/>
            </a:pPr>
            <a:r>
              <a:rPr lang="es-CO" sz="1400" dirty="0">
                <a:solidFill>
                  <a:prstClr val="black"/>
                </a:solidFill>
              </a:rPr>
              <a:t>Expresiones de Consola</a:t>
            </a:r>
          </a:p>
          <a:p>
            <a:pPr marL="285750" indent="-285750">
              <a:buFont typeface="Wingdings" panose="05000000000000000000" pitchFamily="2" charset="2"/>
              <a:buChar char="ü"/>
            </a:pPr>
            <a:r>
              <a:rPr lang="es-CO" sz="1400" dirty="0">
                <a:solidFill>
                  <a:prstClr val="black"/>
                </a:solidFill>
              </a:rPr>
              <a:t>Buenas Prácticas</a:t>
            </a:r>
          </a:p>
          <a:p>
            <a:pPr marL="285750" indent="-285750">
              <a:buFont typeface="Wingdings" panose="05000000000000000000" pitchFamily="2" charset="2"/>
              <a:buChar char="ü"/>
            </a:pPr>
            <a:r>
              <a:rPr lang="es-CO" sz="1400" dirty="0">
                <a:solidFill>
                  <a:prstClr val="black"/>
                </a:solidFill>
              </a:rPr>
              <a:t>Cursores</a:t>
            </a:r>
          </a:p>
          <a:p>
            <a:endParaRPr lang="es-CO" sz="1400" dirty="0">
              <a:solidFill>
                <a:prstClr val="black"/>
              </a:solidFill>
            </a:endParaRPr>
          </a:p>
        </p:txBody>
      </p:sp>
      <p:sp>
        <p:nvSpPr>
          <p:cNvPr id="3" name="Rectángulo 2"/>
          <p:cNvSpPr/>
          <p:nvPr/>
        </p:nvSpPr>
        <p:spPr>
          <a:xfrm>
            <a:off x="1181100" y="5404990"/>
            <a:ext cx="371475" cy="238125"/>
          </a:xfrm>
          <a:prstGeom prst="rect">
            <a:avLst/>
          </a:prstGeom>
          <a:solidFill>
            <a:srgbClr val="FF0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0080"/>
              </a:solidFill>
            </a:endParaRPr>
          </a:p>
        </p:txBody>
      </p:sp>
      <p:sp>
        <p:nvSpPr>
          <p:cNvPr id="6" name="Rectángulo 5"/>
          <p:cNvSpPr/>
          <p:nvPr/>
        </p:nvSpPr>
        <p:spPr>
          <a:xfrm>
            <a:off x="1657350" y="5370163"/>
            <a:ext cx="3114675" cy="307777"/>
          </a:xfrm>
          <a:prstGeom prst="rect">
            <a:avLst/>
          </a:prstGeom>
        </p:spPr>
        <p:txBody>
          <a:bodyPr wrap="square">
            <a:spAutoFit/>
          </a:bodyPr>
          <a:lstStyle/>
          <a:p>
            <a:r>
              <a:rPr lang="es-CO" sz="1400" dirty="0">
                <a:solidFill>
                  <a:prstClr val="black"/>
                </a:solidFill>
              </a:rPr>
              <a:t>Proceso Optimizado</a:t>
            </a:r>
          </a:p>
        </p:txBody>
      </p:sp>
    </p:spTree>
    <p:extLst>
      <p:ext uri="{BB962C8B-B14F-4D97-AF65-F5344CB8AC3E}">
        <p14:creationId xmlns:p14="http://schemas.microsoft.com/office/powerpoint/2010/main" val="1748025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uadroTexto 13"/>
          <p:cNvSpPr txBox="1">
            <a:spLocks noChangeArrowheads="1"/>
          </p:cNvSpPr>
          <p:nvPr/>
        </p:nvSpPr>
        <p:spPr bwMode="auto">
          <a:xfrm>
            <a:off x="336425" y="1401391"/>
            <a:ext cx="6078681"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sz="2800" b="1" dirty="0">
                <a:solidFill>
                  <a:srgbClr val="008000"/>
                </a:solidFill>
                <a:latin typeface="Century Gothic" charset="0"/>
              </a:rPr>
              <a:t>Modelo de </a:t>
            </a:r>
            <a:r>
              <a:rPr lang="es-CO" sz="2800" b="1" dirty="0" err="1">
                <a:solidFill>
                  <a:srgbClr val="008000"/>
                </a:solidFill>
                <a:latin typeface="Century Gothic" charset="0"/>
              </a:rPr>
              <a:t>Geoprocesamiento</a:t>
            </a:r>
            <a:r>
              <a:rPr lang="es-CO" sz="2800" b="1" dirty="0">
                <a:solidFill>
                  <a:srgbClr val="008000"/>
                </a:solidFill>
                <a:latin typeface="Century Gothic" charset="0"/>
              </a:rPr>
              <a:t> </a:t>
            </a:r>
          </a:p>
          <a:p>
            <a:pPr algn="ctr"/>
            <a:r>
              <a:rPr lang="es-CO" sz="2800" b="1" dirty="0">
                <a:solidFill>
                  <a:srgbClr val="008000"/>
                </a:solidFill>
                <a:latin typeface="Century Gothic" charset="0"/>
              </a:rPr>
              <a:t>(Caso de Éxito)</a:t>
            </a:r>
          </a:p>
        </p:txBody>
      </p:sp>
      <p:pic>
        <p:nvPicPr>
          <p:cNvPr id="3" name="Imagen 2"/>
          <p:cNvPicPr>
            <a:picLocks noChangeAspect="1"/>
          </p:cNvPicPr>
          <p:nvPr/>
        </p:nvPicPr>
        <p:blipFill>
          <a:blip r:embed="rId2"/>
          <a:stretch>
            <a:fillRect/>
          </a:stretch>
        </p:blipFill>
        <p:spPr>
          <a:xfrm>
            <a:off x="8229602" y="2528560"/>
            <a:ext cx="3097480" cy="3273892"/>
          </a:xfrm>
          <a:prstGeom prst="rect">
            <a:avLst/>
          </a:prstGeom>
          <a:ln>
            <a:noFill/>
          </a:ln>
          <a:effectLst>
            <a:outerShdw blurRad="292100" dist="139700" dir="2700000" algn="tl" rotWithShape="0">
              <a:srgbClr val="333333">
                <a:alpha val="65000"/>
              </a:srgbClr>
            </a:outerShdw>
          </a:effectLst>
        </p:spPr>
      </p:pic>
      <p:pic>
        <p:nvPicPr>
          <p:cNvPr id="6" name="Imagen 5"/>
          <p:cNvPicPr>
            <a:picLocks noChangeAspect="1"/>
          </p:cNvPicPr>
          <p:nvPr/>
        </p:nvPicPr>
        <p:blipFill rotWithShape="1">
          <a:blip r:embed="rId3"/>
          <a:srcRect l="727"/>
          <a:stretch/>
        </p:blipFill>
        <p:spPr>
          <a:xfrm>
            <a:off x="0" y="2528560"/>
            <a:ext cx="3092205" cy="3275310"/>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p:nvPicPr>
        <p:blipFill>
          <a:blip r:embed="rId4"/>
          <a:stretch>
            <a:fillRect/>
          </a:stretch>
        </p:blipFill>
        <p:spPr>
          <a:xfrm>
            <a:off x="3695700" y="4733188"/>
            <a:ext cx="3997455" cy="720613"/>
          </a:xfrm>
          <a:prstGeom prst="rect">
            <a:avLst/>
          </a:prstGeom>
        </p:spPr>
      </p:pic>
      <p:pic>
        <p:nvPicPr>
          <p:cNvPr id="8" name="Imagen 7"/>
          <p:cNvPicPr>
            <a:picLocks noChangeAspect="1"/>
          </p:cNvPicPr>
          <p:nvPr/>
        </p:nvPicPr>
        <p:blipFill>
          <a:blip r:embed="rId5"/>
          <a:stretch>
            <a:fillRect/>
          </a:stretch>
        </p:blipFill>
        <p:spPr>
          <a:xfrm>
            <a:off x="4771511" y="3153115"/>
            <a:ext cx="2056048" cy="770367"/>
          </a:xfrm>
          <a:prstGeom prst="rect">
            <a:avLst/>
          </a:prstGeom>
        </p:spPr>
      </p:pic>
      <p:sp>
        <p:nvSpPr>
          <p:cNvPr id="9" name="Flecha derecha 8"/>
          <p:cNvSpPr/>
          <p:nvPr/>
        </p:nvSpPr>
        <p:spPr>
          <a:xfrm>
            <a:off x="3985728" y="3304017"/>
            <a:ext cx="39833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
        <p:nvSpPr>
          <p:cNvPr id="13" name="Flecha derecha 12"/>
          <p:cNvSpPr/>
          <p:nvPr/>
        </p:nvSpPr>
        <p:spPr>
          <a:xfrm>
            <a:off x="7204127" y="3311337"/>
            <a:ext cx="39833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
        <p:nvSpPr>
          <p:cNvPr id="14" name="Flecha derecha 13"/>
          <p:cNvSpPr/>
          <p:nvPr/>
        </p:nvSpPr>
        <p:spPr>
          <a:xfrm>
            <a:off x="3210375" y="4941094"/>
            <a:ext cx="39833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
        <p:nvSpPr>
          <p:cNvPr id="15" name="Flecha derecha 14"/>
          <p:cNvSpPr/>
          <p:nvPr/>
        </p:nvSpPr>
        <p:spPr>
          <a:xfrm>
            <a:off x="7762212" y="4941094"/>
            <a:ext cx="39833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
        <p:nvSpPr>
          <p:cNvPr id="16" name="Rectángulo 15"/>
          <p:cNvSpPr/>
          <p:nvPr/>
        </p:nvSpPr>
        <p:spPr>
          <a:xfrm>
            <a:off x="3726878" y="2528560"/>
            <a:ext cx="4371975" cy="369332"/>
          </a:xfrm>
          <a:prstGeom prst="rect">
            <a:avLst/>
          </a:prstGeom>
        </p:spPr>
        <p:txBody>
          <a:bodyPr wrap="square">
            <a:spAutoFit/>
          </a:bodyPr>
          <a:lstStyle/>
          <a:p>
            <a:r>
              <a:rPr lang="es-CO" dirty="0">
                <a:solidFill>
                  <a:srgbClr val="FF0000"/>
                </a:solidFill>
              </a:rPr>
              <a:t>Procedimiento Normal (23 horas)</a:t>
            </a:r>
          </a:p>
        </p:txBody>
      </p:sp>
      <p:sp>
        <p:nvSpPr>
          <p:cNvPr id="17" name="Rectángulo 16"/>
          <p:cNvSpPr/>
          <p:nvPr/>
        </p:nvSpPr>
        <p:spPr>
          <a:xfrm>
            <a:off x="3438525" y="4327062"/>
            <a:ext cx="4722020" cy="369332"/>
          </a:xfrm>
          <a:prstGeom prst="rect">
            <a:avLst/>
          </a:prstGeom>
        </p:spPr>
        <p:txBody>
          <a:bodyPr wrap="square">
            <a:spAutoFit/>
          </a:bodyPr>
          <a:lstStyle/>
          <a:p>
            <a:r>
              <a:rPr lang="es-CO" dirty="0">
                <a:solidFill>
                  <a:srgbClr val="00B050"/>
                </a:solidFill>
              </a:rPr>
              <a:t>Procedimiento Optimizado (10 Minutos)</a:t>
            </a:r>
          </a:p>
        </p:txBody>
      </p:sp>
    </p:spTree>
    <p:extLst>
      <p:ext uri="{BB962C8B-B14F-4D97-AF65-F5344CB8AC3E}">
        <p14:creationId xmlns:p14="http://schemas.microsoft.com/office/powerpoint/2010/main" val="1916939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3 Título"/>
          <p:cNvSpPr txBox="1">
            <a:spLocks/>
          </p:cNvSpPr>
          <p:nvPr/>
        </p:nvSpPr>
        <p:spPr>
          <a:xfrm>
            <a:off x="3649512" y="335871"/>
            <a:ext cx="5085184" cy="699554"/>
          </a:xfrm>
          <a:prstGeom prst="rect">
            <a:avLst/>
          </a:prstGeom>
          <a:solidFill>
            <a:srgbClr val="199725"/>
          </a:solidFill>
        </p:spPr>
        <p:txBody>
          <a:bodyPr anchor="ctr">
            <a:noAutofit/>
          </a:bodyPr>
          <a:lstStyle/>
          <a:p>
            <a:pPr algn="ctr"/>
            <a:r>
              <a:rPr lang="es-ES_tradnl" b="1" dirty="0">
                <a:solidFill>
                  <a:schemeClr val="bg1"/>
                </a:solidFill>
                <a:latin typeface="Century Gothic" pitchFamily="34" charset="0"/>
              </a:rPr>
              <a:t>Criterios y variables</a:t>
            </a:r>
          </a:p>
          <a:p>
            <a:pPr algn="ctr"/>
            <a:r>
              <a:rPr lang="es-ES_tradnl" b="1" dirty="0">
                <a:solidFill>
                  <a:schemeClr val="bg1"/>
                </a:solidFill>
                <a:latin typeface="Century Gothic" pitchFamily="34" charset="0"/>
              </a:rPr>
              <a:t>Componente FÍSICO</a:t>
            </a:r>
            <a:endParaRPr lang="es-CO" b="1" dirty="0">
              <a:solidFill>
                <a:schemeClr val="bg1"/>
              </a:solidFill>
              <a:latin typeface="Century Gothic" pitchFamily="34" charset="0"/>
            </a:endParaRPr>
          </a:p>
        </p:txBody>
      </p:sp>
      <p:graphicFrame>
        <p:nvGraphicFramePr>
          <p:cNvPr id="4" name="Diagrama 3"/>
          <p:cNvGraphicFramePr/>
          <p:nvPr>
            <p:extLst>
              <p:ext uri="{D42A27DB-BD31-4B8C-83A1-F6EECF244321}">
                <p14:modId xmlns:p14="http://schemas.microsoft.com/office/powerpoint/2010/main" val="2188290888"/>
              </p:ext>
            </p:extLst>
          </p:nvPr>
        </p:nvGraphicFramePr>
        <p:xfrm>
          <a:off x="309635" y="335871"/>
          <a:ext cx="11416200" cy="6719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1653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2289463" y="0"/>
            <a:ext cx="5638801" cy="1325563"/>
          </a:xfrm>
        </p:spPr>
        <p:txBody>
          <a:bodyPr>
            <a:noAutofit/>
          </a:bodyPr>
          <a:lstStyle/>
          <a:p>
            <a:pPr algn="ctr"/>
            <a:r>
              <a:rPr lang="es-CO" sz="2800" b="1" dirty="0">
                <a:solidFill>
                  <a:srgbClr val="159741"/>
                </a:solidFill>
                <a:latin typeface="Century Gothic" charset="0"/>
              </a:rPr>
              <a:t>Componente </a:t>
            </a:r>
            <a:r>
              <a:rPr lang="es-CO" sz="2800" b="1" dirty="0" smtClean="0">
                <a:solidFill>
                  <a:srgbClr val="159741"/>
                </a:solidFill>
                <a:latin typeface="Century Gothic" charset="0"/>
              </a:rPr>
              <a:t>físico</a:t>
            </a:r>
            <a:r>
              <a:rPr lang="es-CO" sz="2800" b="1" dirty="0">
                <a:solidFill>
                  <a:srgbClr val="159741"/>
                </a:solidFill>
                <a:latin typeface="Century Gothic" charset="0"/>
              </a:rPr>
              <a:t/>
            </a:r>
            <a:br>
              <a:rPr lang="es-CO" sz="2800" b="1" dirty="0">
                <a:solidFill>
                  <a:srgbClr val="159741"/>
                </a:solidFill>
                <a:latin typeface="Century Gothic" charset="0"/>
              </a:rPr>
            </a:br>
            <a:r>
              <a:rPr lang="es-CO" sz="2800" b="1" dirty="0" smtClean="0">
                <a:solidFill>
                  <a:srgbClr val="159741"/>
                </a:solidFill>
                <a:latin typeface="Century Gothic" charset="0"/>
              </a:rPr>
              <a:t>Criterio Condiciones de Enraizamiento</a:t>
            </a:r>
            <a:endParaRPr lang="es-ES" sz="2800" b="1" dirty="0">
              <a:solidFill>
                <a:srgbClr val="00B050"/>
              </a:solidFill>
            </a:endParaRPr>
          </a:p>
        </p:txBody>
      </p:sp>
      <p:sp>
        <p:nvSpPr>
          <p:cNvPr id="5" name="Rectángulo redondeado 4"/>
          <p:cNvSpPr/>
          <p:nvPr/>
        </p:nvSpPr>
        <p:spPr>
          <a:xfrm>
            <a:off x="6158984" y="3761391"/>
            <a:ext cx="1704109" cy="81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sz="1400" b="1" dirty="0" smtClean="0">
                <a:solidFill>
                  <a:schemeClr val="tx1"/>
                </a:solidFill>
              </a:rPr>
              <a:t>FeaturetoRasterx64_feature_layer</a:t>
            </a:r>
            <a:endParaRPr lang="es-CO" sz="1400" b="1" dirty="0">
              <a:solidFill>
                <a:schemeClr val="tx1"/>
              </a:solidFill>
            </a:endParaRPr>
          </a:p>
        </p:txBody>
      </p:sp>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l="22171" r="22037"/>
          <a:stretch/>
        </p:blipFill>
        <p:spPr>
          <a:xfrm>
            <a:off x="259080" y="3258000"/>
            <a:ext cx="3507079" cy="3600000"/>
          </a:xfrm>
          <a:prstGeom prst="rect">
            <a:avLst/>
          </a:prstGeom>
        </p:spPr>
      </p:pic>
      <p:sp>
        <p:nvSpPr>
          <p:cNvPr id="3" name="CuadroTexto 2"/>
          <p:cNvSpPr txBox="1"/>
          <p:nvPr/>
        </p:nvSpPr>
        <p:spPr>
          <a:xfrm>
            <a:off x="5516880" y="4882070"/>
            <a:ext cx="5121915" cy="923330"/>
          </a:xfrm>
          <a:prstGeom prst="rect">
            <a:avLst/>
          </a:prstGeom>
          <a:noFill/>
        </p:spPr>
        <p:txBody>
          <a:bodyPr wrap="none" rtlCol="0">
            <a:spAutoFit/>
          </a:bodyPr>
          <a:lstStyle/>
          <a:p>
            <a:r>
              <a:rPr lang="es-CO" dirty="0"/>
              <a:t>Proceso todo el país:</a:t>
            </a:r>
          </a:p>
          <a:p>
            <a:r>
              <a:rPr lang="es-CO" dirty="0"/>
              <a:t>Tiempo sin optimización: </a:t>
            </a:r>
            <a:r>
              <a:rPr lang="es-CO" dirty="0" smtClean="0"/>
              <a:t>1 hora y 45 minutos</a:t>
            </a:r>
          </a:p>
          <a:p>
            <a:r>
              <a:rPr lang="es-CO" dirty="0" smtClean="0"/>
              <a:t>Tiempo </a:t>
            </a:r>
            <a:r>
              <a:rPr lang="es-CO" dirty="0"/>
              <a:t>con optimización: </a:t>
            </a:r>
            <a:r>
              <a:rPr lang="es-CO" dirty="0" smtClean="0"/>
              <a:t>32 minutos</a:t>
            </a:r>
            <a:endParaRPr lang="es-CO" dirty="0"/>
          </a:p>
        </p:txBody>
      </p:sp>
      <p:pic>
        <p:nvPicPr>
          <p:cNvPr id="8" name="Imagen 7"/>
          <p:cNvPicPr>
            <a:picLocks noChangeAspect="1"/>
          </p:cNvPicPr>
          <p:nvPr/>
        </p:nvPicPr>
        <p:blipFill rotWithShape="1">
          <a:blip r:embed="rId3" cstate="print">
            <a:extLst>
              <a:ext uri="{28A0092B-C50C-407E-A947-70E740481C1C}">
                <a14:useLocalDpi xmlns:a14="http://schemas.microsoft.com/office/drawing/2010/main" val="0"/>
              </a:ext>
            </a:extLst>
          </a:blip>
          <a:srcRect b="35503"/>
          <a:stretch/>
        </p:blipFill>
        <p:spPr>
          <a:xfrm>
            <a:off x="487680" y="1615335"/>
            <a:ext cx="10058400" cy="1515837"/>
          </a:xfrm>
          <a:prstGeom prst="rect">
            <a:avLst/>
          </a:prstGeom>
        </p:spPr>
      </p:pic>
      <p:sp>
        <p:nvSpPr>
          <p:cNvPr id="11" name="Rectángulo 10"/>
          <p:cNvSpPr/>
          <p:nvPr/>
        </p:nvSpPr>
        <p:spPr>
          <a:xfrm>
            <a:off x="9637802" y="2436903"/>
            <a:ext cx="908278" cy="5029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redondeado 11"/>
          <p:cNvSpPr/>
          <p:nvPr/>
        </p:nvSpPr>
        <p:spPr>
          <a:xfrm>
            <a:off x="8551809" y="3761391"/>
            <a:ext cx="1704109" cy="810355"/>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sz="1400" b="1" dirty="0" smtClean="0">
                <a:solidFill>
                  <a:schemeClr val="tx1"/>
                </a:solidFill>
              </a:rPr>
              <a:t>Procesos intermedios</a:t>
            </a:r>
          </a:p>
          <a:p>
            <a:pPr algn="ctr"/>
            <a:r>
              <a:rPr lang="es-CO" sz="1400" b="1" dirty="0" err="1" smtClean="0">
                <a:solidFill>
                  <a:schemeClr val="tx1"/>
                </a:solidFill>
              </a:rPr>
              <a:t>In_memory</a:t>
            </a:r>
            <a:endParaRPr lang="es-CO" sz="1400" b="1" dirty="0">
              <a:solidFill>
                <a:schemeClr val="tx1"/>
              </a:solidFill>
            </a:endParaRPr>
          </a:p>
        </p:txBody>
      </p:sp>
    </p:spTree>
    <p:extLst>
      <p:ext uri="{BB962C8B-B14F-4D97-AF65-F5344CB8AC3E}">
        <p14:creationId xmlns:p14="http://schemas.microsoft.com/office/powerpoint/2010/main" val="26318466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print">
            <a:extLst>
              <a:ext uri="{28A0092B-C50C-407E-A947-70E740481C1C}">
                <a14:useLocalDpi xmlns:a14="http://schemas.microsoft.com/office/drawing/2010/main" val="0"/>
              </a:ext>
            </a:extLst>
          </a:blip>
          <a:srcRect b="60829"/>
          <a:stretch/>
        </p:blipFill>
        <p:spPr>
          <a:xfrm>
            <a:off x="644027" y="1602706"/>
            <a:ext cx="11112545" cy="1186792"/>
          </a:xfrm>
          <a:prstGeom prst="rect">
            <a:avLst/>
          </a:prstGeom>
        </p:spPr>
      </p:pic>
      <p:sp>
        <p:nvSpPr>
          <p:cNvPr id="6" name="Título 1"/>
          <p:cNvSpPr>
            <a:spLocks noGrp="1"/>
          </p:cNvSpPr>
          <p:nvPr>
            <p:ph type="title"/>
          </p:nvPr>
        </p:nvSpPr>
        <p:spPr>
          <a:xfrm>
            <a:off x="2289463" y="0"/>
            <a:ext cx="5638801" cy="1325563"/>
          </a:xfrm>
        </p:spPr>
        <p:txBody>
          <a:bodyPr>
            <a:noAutofit/>
          </a:bodyPr>
          <a:lstStyle/>
          <a:p>
            <a:pPr algn="ctr"/>
            <a:r>
              <a:rPr lang="es-CO" sz="2800" b="1" dirty="0">
                <a:solidFill>
                  <a:srgbClr val="159741"/>
                </a:solidFill>
                <a:latin typeface="Century Gothic" charset="0"/>
              </a:rPr>
              <a:t>Componente </a:t>
            </a:r>
            <a:r>
              <a:rPr lang="es-CO" sz="2800" b="1" dirty="0" smtClean="0">
                <a:solidFill>
                  <a:srgbClr val="159741"/>
                </a:solidFill>
                <a:latin typeface="Century Gothic" charset="0"/>
              </a:rPr>
              <a:t>físico</a:t>
            </a:r>
            <a:r>
              <a:rPr lang="es-CO" sz="2800" b="1" dirty="0">
                <a:solidFill>
                  <a:srgbClr val="159741"/>
                </a:solidFill>
                <a:latin typeface="Century Gothic" charset="0"/>
              </a:rPr>
              <a:t/>
            </a:r>
            <a:br>
              <a:rPr lang="es-CO" sz="2800" b="1" dirty="0">
                <a:solidFill>
                  <a:srgbClr val="159741"/>
                </a:solidFill>
                <a:latin typeface="Century Gothic" charset="0"/>
              </a:rPr>
            </a:br>
            <a:r>
              <a:rPr lang="es-CO" sz="2800" b="1" dirty="0" smtClean="0">
                <a:solidFill>
                  <a:srgbClr val="159741"/>
                </a:solidFill>
                <a:latin typeface="Century Gothic" charset="0"/>
              </a:rPr>
              <a:t>Criterio Disponibilidad de Humedad</a:t>
            </a:r>
            <a:endParaRPr lang="es-ES" sz="2800" b="1" dirty="0">
              <a:solidFill>
                <a:srgbClr val="00B050"/>
              </a:solidFill>
            </a:endParaRPr>
          </a:p>
        </p:txBody>
      </p:sp>
      <p:sp>
        <p:nvSpPr>
          <p:cNvPr id="3" name="CuadroTexto 2"/>
          <p:cNvSpPr txBox="1"/>
          <p:nvPr/>
        </p:nvSpPr>
        <p:spPr>
          <a:xfrm>
            <a:off x="2541632" y="3569562"/>
            <a:ext cx="4195379" cy="923330"/>
          </a:xfrm>
          <a:prstGeom prst="rect">
            <a:avLst/>
          </a:prstGeom>
          <a:noFill/>
        </p:spPr>
        <p:txBody>
          <a:bodyPr wrap="none" rtlCol="0">
            <a:spAutoFit/>
          </a:bodyPr>
          <a:lstStyle/>
          <a:p>
            <a:r>
              <a:rPr lang="es-CO" dirty="0"/>
              <a:t>Proceso todo el país:</a:t>
            </a:r>
          </a:p>
          <a:p>
            <a:r>
              <a:rPr lang="es-CO" dirty="0"/>
              <a:t>Tiempo sin optimización: </a:t>
            </a:r>
            <a:r>
              <a:rPr lang="es-CO" dirty="0" smtClean="0"/>
              <a:t>10 minutos</a:t>
            </a:r>
          </a:p>
          <a:p>
            <a:r>
              <a:rPr lang="es-CO" dirty="0" smtClean="0"/>
              <a:t>Tiempo </a:t>
            </a:r>
            <a:r>
              <a:rPr lang="es-CO" dirty="0"/>
              <a:t>con optimización: </a:t>
            </a:r>
            <a:r>
              <a:rPr lang="es-CO" dirty="0" smtClean="0"/>
              <a:t>6 minutos</a:t>
            </a:r>
            <a:endParaRPr lang="es-CO" dirty="0"/>
          </a:p>
        </p:txBody>
      </p:sp>
      <p:sp>
        <p:nvSpPr>
          <p:cNvPr id="11" name="Rectángulo 10"/>
          <p:cNvSpPr/>
          <p:nvPr/>
        </p:nvSpPr>
        <p:spPr>
          <a:xfrm>
            <a:off x="10898781" y="2090057"/>
            <a:ext cx="455019" cy="337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p:cNvSpPr/>
          <p:nvPr/>
        </p:nvSpPr>
        <p:spPr>
          <a:xfrm>
            <a:off x="7630886" y="1894114"/>
            <a:ext cx="424544" cy="3918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redondeado 9"/>
          <p:cNvSpPr/>
          <p:nvPr/>
        </p:nvSpPr>
        <p:spPr>
          <a:xfrm>
            <a:off x="463779" y="3593280"/>
            <a:ext cx="1704109" cy="81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b="1" dirty="0">
                <a:solidFill>
                  <a:schemeClr val="tx1"/>
                </a:solidFill>
              </a:rPr>
              <a:t>Intersect a 64 bits</a:t>
            </a:r>
          </a:p>
        </p:txBody>
      </p:sp>
      <p:sp>
        <p:nvSpPr>
          <p:cNvPr id="12" name="Rectángulo redondeado 11"/>
          <p:cNvSpPr/>
          <p:nvPr/>
        </p:nvSpPr>
        <p:spPr>
          <a:xfrm>
            <a:off x="463778" y="5014063"/>
            <a:ext cx="1704109" cy="81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b="1" dirty="0">
                <a:solidFill>
                  <a:schemeClr val="tx1"/>
                </a:solidFill>
              </a:rPr>
              <a:t>Feature to raster a 64 bits</a:t>
            </a:r>
          </a:p>
        </p:txBody>
      </p:sp>
      <p:sp>
        <p:nvSpPr>
          <p:cNvPr id="13" name="CuadroTexto 12"/>
          <p:cNvSpPr txBox="1"/>
          <p:nvPr/>
        </p:nvSpPr>
        <p:spPr>
          <a:xfrm>
            <a:off x="2541632" y="4962048"/>
            <a:ext cx="4195379" cy="923330"/>
          </a:xfrm>
          <a:prstGeom prst="rect">
            <a:avLst/>
          </a:prstGeom>
          <a:noFill/>
        </p:spPr>
        <p:txBody>
          <a:bodyPr wrap="none" rtlCol="0">
            <a:spAutoFit/>
          </a:bodyPr>
          <a:lstStyle/>
          <a:p>
            <a:r>
              <a:rPr lang="es-CO" dirty="0"/>
              <a:t>Proceso todo el país:</a:t>
            </a:r>
          </a:p>
          <a:p>
            <a:r>
              <a:rPr lang="es-CO" dirty="0"/>
              <a:t>Tiempo sin optimización: </a:t>
            </a:r>
            <a:r>
              <a:rPr lang="es-CO" dirty="0" smtClean="0"/>
              <a:t>7 minutos</a:t>
            </a:r>
          </a:p>
          <a:p>
            <a:r>
              <a:rPr lang="es-CO" dirty="0" smtClean="0"/>
              <a:t>Tiempo </a:t>
            </a:r>
            <a:r>
              <a:rPr lang="es-CO" dirty="0"/>
              <a:t>con optimización: 4</a:t>
            </a:r>
            <a:r>
              <a:rPr lang="es-CO" dirty="0" smtClean="0"/>
              <a:t> minutos</a:t>
            </a:r>
            <a:endParaRPr lang="es-CO" dirty="0"/>
          </a:p>
        </p:txBody>
      </p:sp>
    </p:spTree>
    <p:extLst>
      <p:ext uri="{BB962C8B-B14F-4D97-AF65-F5344CB8AC3E}">
        <p14:creationId xmlns:p14="http://schemas.microsoft.com/office/powerpoint/2010/main" val="28105923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rotWithShape="1">
          <a:blip r:embed="rId2"/>
          <a:srcRect l="13402" t="23542" r="30176" b="17917"/>
          <a:stretch/>
        </p:blipFill>
        <p:spPr>
          <a:xfrm>
            <a:off x="6451001" y="852738"/>
            <a:ext cx="5080039" cy="2967756"/>
          </a:xfrm>
          <a:prstGeom prst="rect">
            <a:avLst/>
          </a:prstGeom>
        </p:spPr>
      </p:pic>
      <p:sp>
        <p:nvSpPr>
          <p:cNvPr id="6" name="Título 1"/>
          <p:cNvSpPr>
            <a:spLocks noGrp="1"/>
          </p:cNvSpPr>
          <p:nvPr>
            <p:ph type="title"/>
          </p:nvPr>
        </p:nvSpPr>
        <p:spPr>
          <a:xfrm>
            <a:off x="2289463" y="-13447"/>
            <a:ext cx="5805055" cy="1325563"/>
          </a:xfrm>
        </p:spPr>
        <p:txBody>
          <a:bodyPr>
            <a:noAutofit/>
          </a:bodyPr>
          <a:lstStyle/>
          <a:p>
            <a:pPr algn="ctr"/>
            <a:r>
              <a:rPr lang="es-CO" sz="2800" b="1" dirty="0">
                <a:solidFill>
                  <a:srgbClr val="159741"/>
                </a:solidFill>
                <a:latin typeface="Century Gothic" charset="0"/>
              </a:rPr>
              <a:t>Componente </a:t>
            </a:r>
            <a:r>
              <a:rPr lang="es-CO" sz="2800" b="1" dirty="0" smtClean="0">
                <a:solidFill>
                  <a:srgbClr val="159741"/>
                </a:solidFill>
                <a:latin typeface="Century Gothic" charset="0"/>
              </a:rPr>
              <a:t>físico</a:t>
            </a:r>
            <a:r>
              <a:rPr lang="es-CO" sz="2800" b="1" dirty="0">
                <a:solidFill>
                  <a:srgbClr val="159741"/>
                </a:solidFill>
                <a:latin typeface="Century Gothic" charset="0"/>
              </a:rPr>
              <a:t/>
            </a:r>
            <a:br>
              <a:rPr lang="es-CO" sz="2800" b="1" dirty="0">
                <a:solidFill>
                  <a:srgbClr val="159741"/>
                </a:solidFill>
                <a:latin typeface="Century Gothic" charset="0"/>
              </a:rPr>
            </a:br>
            <a:endParaRPr lang="es-ES" sz="2800" b="1" dirty="0">
              <a:solidFill>
                <a:srgbClr val="00B050"/>
              </a:solidFill>
            </a:endParaRPr>
          </a:p>
        </p:txBody>
      </p:sp>
      <p:sp>
        <p:nvSpPr>
          <p:cNvPr id="5" name="Rectángulo redondeado 4"/>
          <p:cNvSpPr/>
          <p:nvPr/>
        </p:nvSpPr>
        <p:spPr>
          <a:xfrm>
            <a:off x="372932" y="4075305"/>
            <a:ext cx="1704109" cy="81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b="1" dirty="0" err="1" smtClean="0">
                <a:solidFill>
                  <a:schemeClr val="tx1"/>
                </a:solidFill>
              </a:rPr>
              <a:t>Multipart</a:t>
            </a:r>
            <a:r>
              <a:rPr lang="es-CO" b="1" dirty="0" smtClean="0">
                <a:solidFill>
                  <a:schemeClr val="tx1"/>
                </a:solidFill>
              </a:rPr>
              <a:t> to </a:t>
            </a:r>
            <a:r>
              <a:rPr lang="es-CO" b="1" dirty="0" err="1" smtClean="0">
                <a:solidFill>
                  <a:schemeClr val="tx1"/>
                </a:solidFill>
              </a:rPr>
              <a:t>singlepart</a:t>
            </a:r>
            <a:r>
              <a:rPr lang="es-CO" b="1" dirty="0" smtClean="0">
                <a:solidFill>
                  <a:schemeClr val="tx1"/>
                </a:solidFill>
              </a:rPr>
              <a:t> 64 </a:t>
            </a:r>
            <a:r>
              <a:rPr lang="es-CO" b="1" dirty="0">
                <a:solidFill>
                  <a:schemeClr val="tx1"/>
                </a:solidFill>
              </a:rPr>
              <a:t>bits</a:t>
            </a:r>
          </a:p>
        </p:txBody>
      </p:sp>
      <p:sp>
        <p:nvSpPr>
          <p:cNvPr id="8" name="Rectángulo 7"/>
          <p:cNvSpPr/>
          <p:nvPr/>
        </p:nvSpPr>
        <p:spPr>
          <a:xfrm>
            <a:off x="6602177" y="1424032"/>
            <a:ext cx="725543" cy="369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CuadroTexto 9"/>
          <p:cNvSpPr txBox="1"/>
          <p:nvPr/>
        </p:nvSpPr>
        <p:spPr>
          <a:xfrm>
            <a:off x="372932" y="1312116"/>
            <a:ext cx="4936825" cy="954107"/>
          </a:xfrm>
          <a:prstGeom prst="rect">
            <a:avLst/>
          </a:prstGeom>
          <a:noFill/>
        </p:spPr>
        <p:txBody>
          <a:bodyPr wrap="square" rtlCol="0">
            <a:spAutoFit/>
          </a:bodyPr>
          <a:lstStyle/>
          <a:p>
            <a:r>
              <a:rPr lang="es-CO" sz="1400" b="1" dirty="0" err="1" smtClean="0"/>
              <a:t>In_memory</a:t>
            </a:r>
            <a:endParaRPr lang="es-CO" sz="1400" b="1" dirty="0" smtClean="0"/>
          </a:p>
          <a:p>
            <a:r>
              <a:rPr lang="es-CO" sz="1400" dirty="0" smtClean="0"/>
              <a:t>Usada en procesos intermedios que no requieren ser guardados</a:t>
            </a:r>
          </a:p>
          <a:p>
            <a:r>
              <a:rPr lang="es-CO" sz="1400" dirty="0" smtClean="0"/>
              <a:t>Tiempo de optimización</a:t>
            </a:r>
            <a:r>
              <a:rPr lang="es-CO" sz="1400" dirty="0"/>
              <a:t>: </a:t>
            </a:r>
            <a:r>
              <a:rPr lang="es-CO" sz="1400" dirty="0" smtClean="0"/>
              <a:t>De 5 a 10 minutos/proceso</a:t>
            </a:r>
            <a:endParaRPr lang="es-CO" sz="1400" dirty="0"/>
          </a:p>
        </p:txBody>
      </p:sp>
      <p:sp>
        <p:nvSpPr>
          <p:cNvPr id="11" name="CuadroTexto 10"/>
          <p:cNvSpPr txBox="1"/>
          <p:nvPr/>
        </p:nvSpPr>
        <p:spPr>
          <a:xfrm>
            <a:off x="3962926" y="4520999"/>
            <a:ext cx="3707089" cy="1600438"/>
          </a:xfrm>
          <a:prstGeom prst="rect">
            <a:avLst/>
          </a:prstGeom>
          <a:noFill/>
        </p:spPr>
        <p:txBody>
          <a:bodyPr wrap="square" rtlCol="0">
            <a:spAutoFit/>
          </a:bodyPr>
          <a:lstStyle/>
          <a:p>
            <a:r>
              <a:rPr lang="es-CO" sz="1400" dirty="0"/>
              <a:t>Proceso todo el país:</a:t>
            </a:r>
          </a:p>
          <a:p>
            <a:endParaRPr lang="es-CO" sz="1400" dirty="0" smtClean="0"/>
          </a:p>
          <a:p>
            <a:r>
              <a:rPr lang="es-CO" sz="1400" dirty="0" smtClean="0"/>
              <a:t>Tiempo </a:t>
            </a:r>
            <a:r>
              <a:rPr lang="es-CO" sz="1400" dirty="0"/>
              <a:t>sin optimización: </a:t>
            </a:r>
            <a:r>
              <a:rPr lang="es-CO" sz="1400" dirty="0" smtClean="0"/>
              <a:t>11 </a:t>
            </a:r>
            <a:r>
              <a:rPr lang="es-CO" sz="1400" dirty="0"/>
              <a:t>minutos</a:t>
            </a:r>
          </a:p>
          <a:p>
            <a:r>
              <a:rPr lang="es-CO" sz="1400" dirty="0"/>
              <a:t>Tiempo con optimización: </a:t>
            </a:r>
            <a:r>
              <a:rPr lang="es-CO" sz="1400" dirty="0" smtClean="0"/>
              <a:t>4 minutos</a:t>
            </a:r>
          </a:p>
          <a:p>
            <a:endParaRPr lang="es-CO" sz="1400" dirty="0" smtClean="0"/>
          </a:p>
          <a:p>
            <a:r>
              <a:rPr lang="es-CO" sz="1400" dirty="0" smtClean="0"/>
              <a:t>Adicionalmente mejora proceso</a:t>
            </a:r>
          </a:p>
          <a:p>
            <a:r>
              <a:rPr lang="es-CO" sz="1400" dirty="0" err="1" smtClean="0"/>
              <a:t>FeaturetoRaster</a:t>
            </a:r>
            <a:endParaRPr lang="es-CO" sz="1400" dirty="0"/>
          </a:p>
        </p:txBody>
      </p:sp>
      <p:sp>
        <p:nvSpPr>
          <p:cNvPr id="13" name="Flecha derecha 12"/>
          <p:cNvSpPr/>
          <p:nvPr/>
        </p:nvSpPr>
        <p:spPr>
          <a:xfrm>
            <a:off x="5209514" y="1695552"/>
            <a:ext cx="995082" cy="47818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p:cNvSpPr txBox="1"/>
          <p:nvPr/>
        </p:nvSpPr>
        <p:spPr>
          <a:xfrm>
            <a:off x="372932" y="3511502"/>
            <a:ext cx="3393878" cy="369332"/>
          </a:xfrm>
          <a:prstGeom prst="rect">
            <a:avLst/>
          </a:prstGeom>
          <a:noFill/>
        </p:spPr>
        <p:txBody>
          <a:bodyPr wrap="none" rtlCol="0">
            <a:spAutoFit/>
          </a:bodyPr>
          <a:lstStyle/>
          <a:p>
            <a:r>
              <a:rPr lang="es-CO" dirty="0" smtClean="0"/>
              <a:t>Otras herramientas utilizadas</a:t>
            </a:r>
            <a:endParaRPr lang="es-CO" dirty="0"/>
          </a:p>
        </p:txBody>
      </p:sp>
      <p:sp>
        <p:nvSpPr>
          <p:cNvPr id="15" name="Flecha derecha 14"/>
          <p:cNvSpPr/>
          <p:nvPr/>
        </p:nvSpPr>
        <p:spPr>
          <a:xfrm>
            <a:off x="2562771" y="4842019"/>
            <a:ext cx="995082" cy="47818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redondeado 15"/>
          <p:cNvSpPr/>
          <p:nvPr/>
        </p:nvSpPr>
        <p:spPr>
          <a:xfrm>
            <a:off x="372932" y="5281048"/>
            <a:ext cx="1704109" cy="81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b="1" dirty="0" err="1" smtClean="0">
                <a:solidFill>
                  <a:schemeClr val="tx1"/>
                </a:solidFill>
              </a:rPr>
              <a:t>Repair</a:t>
            </a:r>
            <a:r>
              <a:rPr lang="es-CO" b="1" dirty="0" smtClean="0">
                <a:solidFill>
                  <a:schemeClr val="tx1"/>
                </a:solidFill>
              </a:rPr>
              <a:t> </a:t>
            </a:r>
            <a:r>
              <a:rPr lang="es-CO" b="1" dirty="0" err="1" smtClean="0">
                <a:solidFill>
                  <a:schemeClr val="tx1"/>
                </a:solidFill>
              </a:rPr>
              <a:t>Geometry</a:t>
            </a:r>
            <a:r>
              <a:rPr lang="es-CO" b="1" dirty="0" smtClean="0">
                <a:solidFill>
                  <a:schemeClr val="tx1"/>
                </a:solidFill>
              </a:rPr>
              <a:t> 64 bits</a:t>
            </a:r>
            <a:endParaRPr lang="es-CO" b="1" dirty="0">
              <a:solidFill>
                <a:schemeClr val="tx1"/>
              </a:solidFill>
            </a:endParaRPr>
          </a:p>
        </p:txBody>
      </p:sp>
    </p:spTree>
    <p:extLst>
      <p:ext uri="{BB962C8B-B14F-4D97-AF65-F5344CB8AC3E}">
        <p14:creationId xmlns:p14="http://schemas.microsoft.com/office/powerpoint/2010/main" val="4428359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2289463" y="0"/>
            <a:ext cx="5805055" cy="1325563"/>
          </a:xfrm>
        </p:spPr>
        <p:txBody>
          <a:bodyPr>
            <a:noAutofit/>
          </a:bodyPr>
          <a:lstStyle/>
          <a:p>
            <a:pPr algn="ctr"/>
            <a:r>
              <a:rPr lang="es-CO" sz="2800" b="1" dirty="0">
                <a:solidFill>
                  <a:srgbClr val="159741"/>
                </a:solidFill>
                <a:latin typeface="Century Gothic" charset="0"/>
              </a:rPr>
              <a:t>Componente </a:t>
            </a:r>
            <a:r>
              <a:rPr lang="es-CO" sz="2800" b="1" dirty="0" smtClean="0">
                <a:solidFill>
                  <a:srgbClr val="159741"/>
                </a:solidFill>
                <a:latin typeface="Century Gothic" charset="0"/>
              </a:rPr>
              <a:t>físico</a:t>
            </a:r>
            <a:endParaRPr lang="es-ES" sz="2800" b="1" dirty="0">
              <a:solidFill>
                <a:srgbClr val="00B050"/>
              </a:solidFill>
            </a:endParaRPr>
          </a:p>
        </p:txBody>
      </p:sp>
      <p:pic>
        <p:nvPicPr>
          <p:cNvPr id="2" name="Imagen 1"/>
          <p:cNvPicPr>
            <a:picLocks noChangeAspect="1"/>
          </p:cNvPicPr>
          <p:nvPr/>
        </p:nvPicPr>
        <p:blipFill rotWithShape="1">
          <a:blip r:embed="rId2"/>
          <a:srcRect l="13223" t="15993" r="24159" b="48162"/>
          <a:stretch/>
        </p:blipFill>
        <p:spPr>
          <a:xfrm>
            <a:off x="242047" y="1102658"/>
            <a:ext cx="6763870" cy="2180091"/>
          </a:xfrm>
          <a:prstGeom prst="rect">
            <a:avLst/>
          </a:prstGeom>
        </p:spPr>
      </p:pic>
      <p:pic>
        <p:nvPicPr>
          <p:cNvPr id="4" name="Imagen 3"/>
          <p:cNvPicPr>
            <a:picLocks noChangeAspect="1"/>
          </p:cNvPicPr>
          <p:nvPr/>
        </p:nvPicPr>
        <p:blipFill rotWithShape="1">
          <a:blip r:embed="rId3"/>
          <a:srcRect l="13532" t="16361" r="24056" b="47793"/>
          <a:stretch/>
        </p:blipFill>
        <p:spPr>
          <a:xfrm>
            <a:off x="259740" y="3684494"/>
            <a:ext cx="6746177" cy="2181600"/>
          </a:xfrm>
          <a:prstGeom prst="rect">
            <a:avLst/>
          </a:prstGeom>
        </p:spPr>
      </p:pic>
      <p:sp>
        <p:nvSpPr>
          <p:cNvPr id="15" name="Rectángulo 14"/>
          <p:cNvSpPr/>
          <p:nvPr/>
        </p:nvSpPr>
        <p:spPr>
          <a:xfrm>
            <a:off x="2433589" y="1570689"/>
            <a:ext cx="2649399" cy="4732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2433588" y="4157270"/>
            <a:ext cx="2851106" cy="4416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CuadroTexto 16"/>
          <p:cNvSpPr txBox="1"/>
          <p:nvPr/>
        </p:nvSpPr>
        <p:spPr>
          <a:xfrm>
            <a:off x="7409467" y="2359419"/>
            <a:ext cx="4697120" cy="2585323"/>
          </a:xfrm>
          <a:prstGeom prst="rect">
            <a:avLst/>
          </a:prstGeom>
          <a:noFill/>
        </p:spPr>
        <p:txBody>
          <a:bodyPr wrap="none" rtlCol="0">
            <a:spAutoFit/>
          </a:bodyPr>
          <a:lstStyle/>
          <a:p>
            <a:r>
              <a:rPr lang="es-CO" dirty="0"/>
              <a:t>Proceso </a:t>
            </a:r>
            <a:r>
              <a:rPr lang="es-CO" dirty="0" smtClean="0"/>
              <a:t>estandarización de nombres</a:t>
            </a:r>
          </a:p>
          <a:p>
            <a:endParaRPr lang="es-CO" dirty="0"/>
          </a:p>
          <a:p>
            <a:r>
              <a:rPr lang="es-CO" dirty="0" smtClean="0"/>
              <a:t>Fácil consulta por cualquier usuario</a:t>
            </a:r>
          </a:p>
          <a:p>
            <a:endParaRPr lang="es-CO" dirty="0" smtClean="0"/>
          </a:p>
          <a:p>
            <a:r>
              <a:rPr lang="es-CO" dirty="0" smtClean="0"/>
              <a:t>Permite revisión rápida de la capa para</a:t>
            </a:r>
          </a:p>
          <a:p>
            <a:r>
              <a:rPr lang="es-CO" dirty="0" smtClean="0"/>
              <a:t>la detección de errores de calificación</a:t>
            </a:r>
          </a:p>
          <a:p>
            <a:endParaRPr lang="es-CO" dirty="0" smtClean="0"/>
          </a:p>
          <a:p>
            <a:r>
              <a:rPr lang="es-CO" dirty="0" smtClean="0"/>
              <a:t>Ayuda en la implementación de rutinas </a:t>
            </a:r>
          </a:p>
          <a:p>
            <a:r>
              <a:rPr lang="es-CO" dirty="0" smtClean="0"/>
              <a:t>y desarrollo de aplicativos de consulta</a:t>
            </a:r>
            <a:endParaRPr lang="es-CO" dirty="0"/>
          </a:p>
        </p:txBody>
      </p:sp>
    </p:spTree>
    <p:extLst>
      <p:ext uri="{BB962C8B-B14F-4D97-AF65-F5344CB8AC3E}">
        <p14:creationId xmlns:p14="http://schemas.microsoft.com/office/powerpoint/2010/main" val="417979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6032500" y="5194300"/>
            <a:ext cx="6159500" cy="1663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5" name="Diagrama 4"/>
          <p:cNvGraphicFramePr/>
          <p:nvPr>
            <p:extLst/>
          </p:nvPr>
        </p:nvGraphicFramePr>
        <p:xfrm>
          <a:off x="1579790" y="1419224"/>
          <a:ext cx="7825468" cy="5625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3 Título"/>
          <p:cNvSpPr txBox="1">
            <a:spLocks/>
          </p:cNvSpPr>
          <p:nvPr/>
        </p:nvSpPr>
        <p:spPr>
          <a:xfrm>
            <a:off x="3567450" y="89686"/>
            <a:ext cx="5085184" cy="1023227"/>
          </a:xfrm>
          <a:prstGeom prst="rect">
            <a:avLst/>
          </a:prstGeom>
          <a:solidFill>
            <a:srgbClr val="199725"/>
          </a:solidFill>
        </p:spPr>
        <p:txBody>
          <a:bodyPr anchor="ctr">
            <a:noAutofit/>
          </a:bodyPr>
          <a:lstStyle/>
          <a:p>
            <a:pPr algn="ctr"/>
            <a:r>
              <a:rPr lang="es-ES_tradnl" b="1" dirty="0">
                <a:solidFill>
                  <a:schemeClr val="bg1"/>
                </a:solidFill>
                <a:latin typeface="Century Gothic" pitchFamily="34" charset="0"/>
              </a:rPr>
              <a:t>Criterios y variables</a:t>
            </a:r>
          </a:p>
          <a:p>
            <a:pPr algn="ctr"/>
            <a:r>
              <a:rPr lang="es-ES_tradnl" b="1" dirty="0">
                <a:solidFill>
                  <a:schemeClr val="bg1"/>
                </a:solidFill>
                <a:latin typeface="Century Gothic" pitchFamily="34" charset="0"/>
              </a:rPr>
              <a:t>Componente SOCIOECOSISTÉMICO</a:t>
            </a:r>
            <a:endParaRPr lang="es-CO" b="1" dirty="0">
              <a:solidFill>
                <a:schemeClr val="bg1"/>
              </a:solidFill>
              <a:latin typeface="Century Gothic" pitchFamily="34" charset="0"/>
            </a:endParaRPr>
          </a:p>
        </p:txBody>
      </p:sp>
    </p:spTree>
    <p:extLst>
      <p:ext uri="{BB962C8B-B14F-4D97-AF65-F5344CB8AC3E}">
        <p14:creationId xmlns:p14="http://schemas.microsoft.com/office/powerpoint/2010/main" val="184543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623" y="1394110"/>
            <a:ext cx="4932913" cy="3615277"/>
          </a:xfrm>
          <a:prstGeom prst="rect">
            <a:avLst/>
          </a:prstGeom>
        </p:spPr>
      </p:pic>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4216" y="1404614"/>
            <a:ext cx="5168074" cy="3787624"/>
          </a:xfrm>
          <a:prstGeom prst="rect">
            <a:avLst/>
          </a:prstGeom>
        </p:spPr>
      </p:pic>
      <p:sp>
        <p:nvSpPr>
          <p:cNvPr id="144" name="Cursor join cursor 64 Bits"/>
          <p:cNvSpPr txBox="1"/>
          <p:nvPr/>
        </p:nvSpPr>
        <p:spPr>
          <a:xfrm>
            <a:off x="7332676" y="680531"/>
            <a:ext cx="4387542" cy="8568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3200" b="1">
                <a:solidFill>
                  <a:srgbClr val="FFFFFF"/>
                </a:solidFill>
              </a:defRPr>
            </a:lvl1pPr>
          </a:lstStyle>
          <a:p>
            <a:r>
              <a:rPr dirty="0"/>
              <a:t>Cursor join cursor 64 Bits</a:t>
            </a:r>
          </a:p>
        </p:txBody>
      </p:sp>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546" y="5021792"/>
            <a:ext cx="11942618" cy="1672694"/>
          </a:xfrm>
          <a:prstGeom prst="rect">
            <a:avLst/>
          </a:prstGeom>
        </p:spPr>
      </p:pic>
      <p:sp>
        <p:nvSpPr>
          <p:cNvPr id="16" name="Rectángulo redondeado 15"/>
          <p:cNvSpPr/>
          <p:nvPr/>
        </p:nvSpPr>
        <p:spPr>
          <a:xfrm>
            <a:off x="633307" y="5871726"/>
            <a:ext cx="1704109" cy="81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b="1" dirty="0">
                <a:solidFill>
                  <a:schemeClr val="tx1"/>
                </a:solidFill>
              </a:rPr>
              <a:t>Intersect a 64 bits</a:t>
            </a:r>
          </a:p>
        </p:txBody>
      </p:sp>
      <p:sp>
        <p:nvSpPr>
          <p:cNvPr id="18" name="Rectángulo redondeado 17"/>
          <p:cNvSpPr/>
          <p:nvPr/>
        </p:nvSpPr>
        <p:spPr>
          <a:xfrm>
            <a:off x="7153869" y="6001325"/>
            <a:ext cx="1704109" cy="81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b="1" dirty="0" err="1" smtClean="0">
                <a:solidFill>
                  <a:schemeClr val="tx1"/>
                </a:solidFill>
              </a:rPr>
              <a:t>Join</a:t>
            </a:r>
            <a:r>
              <a:rPr lang="es-CO" b="1" dirty="0" smtClean="0">
                <a:solidFill>
                  <a:schemeClr val="tx1"/>
                </a:solidFill>
              </a:rPr>
              <a:t> cursor </a:t>
            </a:r>
            <a:r>
              <a:rPr lang="es-CO" b="1" dirty="0">
                <a:solidFill>
                  <a:schemeClr val="tx1"/>
                </a:solidFill>
              </a:rPr>
              <a:t>64 bits</a:t>
            </a:r>
          </a:p>
        </p:txBody>
      </p:sp>
      <p:sp>
        <p:nvSpPr>
          <p:cNvPr id="19" name="Rectángulo redondeado 18"/>
          <p:cNvSpPr/>
          <p:nvPr/>
        </p:nvSpPr>
        <p:spPr>
          <a:xfrm>
            <a:off x="9135048" y="6001325"/>
            <a:ext cx="1704109" cy="81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b="1" dirty="0" err="1" smtClean="0">
                <a:solidFill>
                  <a:schemeClr val="tx1"/>
                </a:solidFill>
              </a:rPr>
              <a:t>Feature</a:t>
            </a:r>
            <a:r>
              <a:rPr lang="es-CO" b="1" dirty="0" smtClean="0">
                <a:solidFill>
                  <a:schemeClr val="tx1"/>
                </a:solidFill>
              </a:rPr>
              <a:t> to </a:t>
            </a:r>
            <a:r>
              <a:rPr lang="es-CO" b="1" dirty="0" err="1" smtClean="0">
                <a:solidFill>
                  <a:schemeClr val="tx1"/>
                </a:solidFill>
              </a:rPr>
              <a:t>raster</a:t>
            </a:r>
            <a:r>
              <a:rPr lang="es-CO" b="1" dirty="0" smtClean="0">
                <a:solidFill>
                  <a:schemeClr val="tx1"/>
                </a:solidFill>
              </a:rPr>
              <a:t> </a:t>
            </a:r>
            <a:r>
              <a:rPr lang="es-CO" b="1" dirty="0">
                <a:solidFill>
                  <a:schemeClr val="tx1"/>
                </a:solidFill>
              </a:rPr>
              <a:t>64 bits</a:t>
            </a:r>
          </a:p>
        </p:txBody>
      </p:sp>
      <p:sp>
        <p:nvSpPr>
          <p:cNvPr id="5" name="Rectángulo 4"/>
          <p:cNvSpPr/>
          <p:nvPr/>
        </p:nvSpPr>
        <p:spPr>
          <a:xfrm>
            <a:off x="749301" y="4829709"/>
            <a:ext cx="852054" cy="9822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20"/>
          <p:cNvSpPr/>
          <p:nvPr/>
        </p:nvSpPr>
        <p:spPr>
          <a:xfrm>
            <a:off x="7657562" y="5003103"/>
            <a:ext cx="890691" cy="958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Rectángulo 21"/>
          <p:cNvSpPr/>
          <p:nvPr/>
        </p:nvSpPr>
        <p:spPr>
          <a:xfrm>
            <a:off x="9462654" y="4982211"/>
            <a:ext cx="852054" cy="8895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Título 1"/>
          <p:cNvSpPr>
            <a:spLocks noGrp="1"/>
          </p:cNvSpPr>
          <p:nvPr>
            <p:ph type="title"/>
          </p:nvPr>
        </p:nvSpPr>
        <p:spPr>
          <a:xfrm>
            <a:off x="2143453" y="158074"/>
            <a:ext cx="5638801" cy="1325563"/>
          </a:xfrm>
        </p:spPr>
        <p:txBody>
          <a:bodyPr>
            <a:noAutofit/>
          </a:bodyPr>
          <a:lstStyle/>
          <a:p>
            <a:pPr algn="ctr"/>
            <a:r>
              <a:rPr lang="es-CO" sz="2800" b="1" dirty="0">
                <a:solidFill>
                  <a:srgbClr val="159741"/>
                </a:solidFill>
                <a:latin typeface="Century Gothic" charset="0"/>
              </a:rPr>
              <a:t>Componente </a:t>
            </a:r>
            <a:r>
              <a:rPr lang="es-CO" sz="2800" b="1" dirty="0" err="1" smtClean="0">
                <a:solidFill>
                  <a:srgbClr val="159741"/>
                </a:solidFill>
                <a:latin typeface="Century Gothic" charset="0"/>
              </a:rPr>
              <a:t>socioecosistémico</a:t>
            </a:r>
            <a:r>
              <a:rPr lang="es-CO" sz="2800" b="1" dirty="0" smtClean="0">
                <a:solidFill>
                  <a:srgbClr val="159741"/>
                </a:solidFill>
                <a:latin typeface="Century Gothic" charset="0"/>
              </a:rPr>
              <a:t/>
            </a:r>
            <a:br>
              <a:rPr lang="es-CO" sz="2800" b="1" dirty="0" smtClean="0">
                <a:solidFill>
                  <a:srgbClr val="159741"/>
                </a:solidFill>
                <a:latin typeface="Century Gothic" charset="0"/>
              </a:rPr>
            </a:br>
            <a:r>
              <a:rPr lang="es-CO" sz="2800" b="1" dirty="0" smtClean="0">
                <a:solidFill>
                  <a:srgbClr val="159741"/>
                </a:solidFill>
                <a:latin typeface="Century Gothic" charset="0"/>
              </a:rPr>
              <a:t>Criterio Cambio de Cobertura</a:t>
            </a:r>
            <a:r>
              <a:rPr lang="es-CO" sz="2800" b="1" dirty="0">
                <a:solidFill>
                  <a:srgbClr val="159741"/>
                </a:solidFill>
                <a:latin typeface="Century Gothic" charset="0"/>
              </a:rPr>
              <a:t/>
            </a:r>
            <a:br>
              <a:rPr lang="es-CO" sz="2800" b="1" dirty="0">
                <a:solidFill>
                  <a:srgbClr val="159741"/>
                </a:solidFill>
                <a:latin typeface="Century Gothic" charset="0"/>
              </a:rPr>
            </a:br>
            <a:endParaRPr lang="es-ES" sz="2800" b="1" dirty="0">
              <a:solidFill>
                <a:srgbClr val="00B050"/>
              </a:solidFill>
            </a:endParaRPr>
          </a:p>
        </p:txBody>
      </p:sp>
      <p:grpSp>
        <p:nvGrpSpPr>
          <p:cNvPr id="26" name="Rectángulo: esquinas redondeadas 20"/>
          <p:cNvGrpSpPr/>
          <p:nvPr/>
        </p:nvGrpSpPr>
        <p:grpSpPr>
          <a:xfrm>
            <a:off x="3321420" y="4413664"/>
            <a:ext cx="2855554" cy="588337"/>
            <a:chOff x="0" y="0"/>
            <a:chExt cx="3843162" cy="569873"/>
          </a:xfrm>
        </p:grpSpPr>
        <p:sp>
          <p:nvSpPr>
            <p:cNvPr id="27" name="Rectángulo redondeado"/>
            <p:cNvSpPr/>
            <p:nvPr/>
          </p:nvSpPr>
          <p:spPr>
            <a:xfrm>
              <a:off x="0" y="0"/>
              <a:ext cx="3843163" cy="569874"/>
            </a:xfrm>
            <a:prstGeom prst="roundRect">
              <a:avLst>
                <a:gd name="adj" fmla="val 16667"/>
              </a:avLst>
            </a:prstGeom>
            <a:solidFill>
              <a:srgbClr val="049741"/>
            </a:solid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8" name="Unión de tablas"/>
            <p:cNvSpPr txBox="1"/>
            <p:nvPr/>
          </p:nvSpPr>
          <p:spPr>
            <a:xfrm>
              <a:off x="27819" y="31686"/>
              <a:ext cx="3787525" cy="5065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a:defRPr sz="3200" b="1">
                  <a:solidFill>
                    <a:srgbClr val="FFFFFF"/>
                  </a:solidFill>
                </a:defRPr>
              </a:lvl1pPr>
            </a:lstStyle>
            <a:p>
              <a:r>
                <a:rPr lang="es-CO" sz="1400" dirty="0" smtClean="0"/>
                <a:t>Mapa coberturas de la tierra 2010_2012. </a:t>
              </a:r>
              <a:r>
                <a:rPr lang="es-CO" sz="1400" dirty="0" err="1" smtClean="0"/>
                <a:t>Ideam</a:t>
              </a:r>
              <a:r>
                <a:rPr lang="es-CO" sz="1400" dirty="0" smtClean="0"/>
                <a:t> (2014)</a:t>
              </a:r>
              <a:endParaRPr sz="1400" dirty="0"/>
            </a:p>
          </p:txBody>
        </p:sp>
      </p:grpSp>
      <p:grpSp>
        <p:nvGrpSpPr>
          <p:cNvPr id="29" name="Rectángulo: esquinas redondeadas 20"/>
          <p:cNvGrpSpPr/>
          <p:nvPr/>
        </p:nvGrpSpPr>
        <p:grpSpPr>
          <a:xfrm>
            <a:off x="9289561" y="1141096"/>
            <a:ext cx="2855554" cy="588337"/>
            <a:chOff x="0" y="0"/>
            <a:chExt cx="3843162" cy="569873"/>
          </a:xfrm>
        </p:grpSpPr>
        <p:sp>
          <p:nvSpPr>
            <p:cNvPr id="30" name="Rectángulo redondeado"/>
            <p:cNvSpPr/>
            <p:nvPr/>
          </p:nvSpPr>
          <p:spPr>
            <a:xfrm>
              <a:off x="0" y="0"/>
              <a:ext cx="3843163" cy="569874"/>
            </a:xfrm>
            <a:prstGeom prst="roundRect">
              <a:avLst>
                <a:gd name="adj" fmla="val 16667"/>
              </a:avLst>
            </a:prstGeom>
            <a:solidFill>
              <a:srgbClr val="049741"/>
            </a:solid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1" name="Unión de tablas"/>
            <p:cNvSpPr txBox="1"/>
            <p:nvPr/>
          </p:nvSpPr>
          <p:spPr>
            <a:xfrm>
              <a:off x="27819" y="31686"/>
              <a:ext cx="3787525" cy="5065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a:defRPr sz="3200" b="1">
                  <a:solidFill>
                    <a:srgbClr val="FFFFFF"/>
                  </a:solidFill>
                </a:defRPr>
              </a:lvl1pPr>
            </a:lstStyle>
            <a:p>
              <a:r>
                <a:rPr lang="es-CO" sz="1400" dirty="0" smtClean="0"/>
                <a:t>Criterio cambio de cobertura</a:t>
              </a:r>
              <a:endParaRPr sz="1400" dirty="0"/>
            </a:p>
          </p:txBody>
        </p:sp>
      </p:grpSp>
    </p:spTree>
    <p:extLst>
      <p:ext uri="{BB962C8B-B14F-4D97-AF65-F5344CB8AC3E}">
        <p14:creationId xmlns:p14="http://schemas.microsoft.com/office/powerpoint/2010/main" val="1035663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627260" y="4763677"/>
            <a:ext cx="10945284"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just"/>
            <a:r>
              <a:rPr lang="es-CO" sz="2000" dirty="0">
                <a:latin typeface="Century Gothic" charset="0"/>
              </a:rPr>
              <a:t>Numeral 9: “</a:t>
            </a:r>
            <a:r>
              <a:rPr lang="es-CO" altLang="ja-JP" sz="2000" b="1" dirty="0">
                <a:latin typeface="Century Gothic" charset="0"/>
              </a:rPr>
              <a:t>Formular y adoptar los planes de ordenamiento territorial</a:t>
            </a:r>
            <a:r>
              <a:rPr lang="es-CO" altLang="ja-JP" sz="2000" dirty="0">
                <a:latin typeface="Century Gothic" charset="0"/>
              </a:rPr>
              <a:t>, reglamentando de manera específica los usos del suelo en las áreas urbanas, de expansión y rurales, de acuerdo con las leyes… y </a:t>
            </a:r>
            <a:r>
              <a:rPr lang="es-CO" altLang="ja-JP" sz="2000" b="1" dirty="0">
                <a:latin typeface="Century Gothic" charset="0"/>
              </a:rPr>
              <a:t>teniendo en cuenta los instrumentos definidos por la UPRA para el ordenamiento y el uso EFICIENTE del suelo rural...”</a:t>
            </a:r>
            <a:r>
              <a:rPr lang="es-CO" altLang="ja-JP" sz="2000" dirty="0">
                <a:solidFill>
                  <a:srgbClr val="008000"/>
                </a:solidFill>
                <a:latin typeface="Century Gothic" charset="0"/>
              </a:rPr>
              <a:t> </a:t>
            </a:r>
            <a:r>
              <a:rPr lang="es-CO" altLang="ja-JP" sz="2000" dirty="0">
                <a:latin typeface="Century Gothic" charset="0"/>
              </a:rPr>
              <a:t> </a:t>
            </a:r>
            <a:endParaRPr lang="es-CO" sz="2000" dirty="0">
              <a:latin typeface="Century Gothic" charset="0"/>
            </a:endParaRPr>
          </a:p>
        </p:txBody>
      </p:sp>
      <p:sp>
        <p:nvSpPr>
          <p:cNvPr id="4" name="Rectangle 5"/>
          <p:cNvSpPr>
            <a:spLocks noChangeArrowheads="1"/>
          </p:cNvSpPr>
          <p:nvPr/>
        </p:nvSpPr>
        <p:spPr bwMode="auto">
          <a:xfrm>
            <a:off x="512702" y="4354400"/>
            <a:ext cx="1132992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s-CO" sz="2000" b="1" dirty="0">
                <a:solidFill>
                  <a:srgbClr val="000000"/>
                </a:solidFill>
                <a:latin typeface="Century Gothic" charset="0"/>
                <a:ea typeface="MS PGothic" charset="0"/>
                <a:cs typeface="MS PGothic" charset="0"/>
              </a:rPr>
              <a:t>Estatuto Municipal, Ley 1551 de 2012, Articulo 3. </a:t>
            </a:r>
            <a:r>
              <a:rPr lang="es-CO" sz="2000" b="1" dirty="0">
                <a:solidFill>
                  <a:srgbClr val="000000"/>
                </a:solidFill>
                <a:latin typeface="Century Gothic"/>
                <a:cs typeface="Century Gothic"/>
              </a:rPr>
              <a:t>Funciones de los municipios:</a:t>
            </a:r>
          </a:p>
        </p:txBody>
      </p:sp>
      <p:sp>
        <p:nvSpPr>
          <p:cNvPr id="5" name="TextBox 1"/>
          <p:cNvSpPr txBox="1">
            <a:spLocks noChangeArrowheads="1"/>
          </p:cNvSpPr>
          <p:nvPr/>
        </p:nvSpPr>
        <p:spPr bwMode="auto">
          <a:xfrm>
            <a:off x="129599" y="1502714"/>
            <a:ext cx="11884203"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sz="3200" b="1" dirty="0">
                <a:solidFill>
                  <a:srgbClr val="008000"/>
                </a:solidFill>
                <a:latin typeface="Century Gothic" charset="0"/>
              </a:rPr>
              <a:t>Función vinculante con Planes de Ordenamiento Territorial</a:t>
            </a:r>
          </a:p>
        </p:txBody>
      </p:sp>
      <p:sp>
        <p:nvSpPr>
          <p:cNvPr id="6" name="Rectángulo 5"/>
          <p:cNvSpPr/>
          <p:nvPr/>
        </p:nvSpPr>
        <p:spPr>
          <a:xfrm>
            <a:off x="566970" y="2279910"/>
            <a:ext cx="10677064" cy="400110"/>
          </a:xfrm>
          <a:prstGeom prst="rect">
            <a:avLst/>
          </a:prstGeom>
        </p:spPr>
        <p:txBody>
          <a:bodyPr wrap="square">
            <a:spAutoFit/>
          </a:bodyPr>
          <a:lstStyle/>
          <a:p>
            <a:r>
              <a:rPr lang="es-CO" sz="2000" b="1" dirty="0">
                <a:solidFill>
                  <a:srgbClr val="000000"/>
                </a:solidFill>
                <a:latin typeface="Century Gothic"/>
                <a:cs typeface="Century Gothic"/>
              </a:rPr>
              <a:t>Decreto Ley 4145 de 2011</a:t>
            </a:r>
            <a:endParaRPr lang="es-ES" sz="2000" b="1" dirty="0">
              <a:solidFill>
                <a:srgbClr val="000000"/>
              </a:solidFill>
              <a:latin typeface="Century Gothic"/>
              <a:cs typeface="Century Gothic"/>
            </a:endParaRPr>
          </a:p>
        </p:txBody>
      </p:sp>
      <p:sp>
        <p:nvSpPr>
          <p:cNvPr id="7" name="Rectangle 4"/>
          <p:cNvSpPr>
            <a:spLocks noChangeArrowheads="1"/>
          </p:cNvSpPr>
          <p:nvPr/>
        </p:nvSpPr>
        <p:spPr bwMode="auto">
          <a:xfrm>
            <a:off x="627260" y="2735990"/>
            <a:ext cx="10945284"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just"/>
            <a:r>
              <a:rPr lang="es-CO" sz="2000" dirty="0">
                <a:latin typeface="Century Gothic" charset="0"/>
              </a:rPr>
              <a:t>3. Definir </a:t>
            </a:r>
            <a:r>
              <a:rPr lang="es-CO" sz="2000" b="1" dirty="0">
                <a:latin typeface="Century Gothic" charset="0"/>
              </a:rPr>
              <a:t>criterios</a:t>
            </a:r>
            <a:r>
              <a:rPr lang="es-CO" sz="2000" dirty="0">
                <a:latin typeface="Century Gothic" charset="0"/>
              </a:rPr>
              <a:t> y diseñar </a:t>
            </a:r>
            <a:r>
              <a:rPr lang="es-CO" sz="2000" b="1" dirty="0">
                <a:latin typeface="Century Gothic" charset="0"/>
              </a:rPr>
              <a:t>instrumentos</a:t>
            </a:r>
            <a:r>
              <a:rPr lang="es-CO" sz="2000" dirty="0">
                <a:latin typeface="Century Gothic" charset="0"/>
              </a:rPr>
              <a:t> para el ordenamiento del suelo rural </a:t>
            </a:r>
            <a:r>
              <a:rPr lang="es-CO" sz="2000" b="1" dirty="0">
                <a:latin typeface="Century Gothic" charset="0"/>
              </a:rPr>
              <a:t>APTO</a:t>
            </a:r>
            <a:r>
              <a:rPr lang="es-CO" sz="2000" dirty="0">
                <a:latin typeface="Century Gothic" charset="0"/>
              </a:rPr>
              <a:t> para el desarrollo agropecuario, que sirvan de base para la definición de </a:t>
            </a:r>
            <a:r>
              <a:rPr lang="es-CO" sz="2000" b="1" dirty="0">
                <a:latin typeface="Century Gothic" charset="0"/>
              </a:rPr>
              <a:t>políticas a ser consideradas por las entidades territoriales en los planes de Ordenamiento territorial</a:t>
            </a:r>
            <a:r>
              <a:rPr lang="es-CO" sz="2000" dirty="0">
                <a:latin typeface="Century Gothic" charset="0"/>
              </a:rPr>
              <a:t>.</a:t>
            </a:r>
          </a:p>
        </p:txBody>
      </p:sp>
    </p:spTree>
    <p:extLst>
      <p:ext uri="{BB962C8B-B14F-4D97-AF65-F5344CB8AC3E}">
        <p14:creationId xmlns:p14="http://schemas.microsoft.com/office/powerpoint/2010/main" val="1058571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rsor join cursor 64 Bits"/>
          <p:cNvSpPr txBox="1"/>
          <p:nvPr/>
        </p:nvSpPr>
        <p:spPr>
          <a:xfrm>
            <a:off x="7332676" y="680531"/>
            <a:ext cx="4387542" cy="8568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3200" b="1">
                <a:solidFill>
                  <a:srgbClr val="FFFFFF"/>
                </a:solidFill>
              </a:defRPr>
            </a:lvl1pPr>
          </a:lstStyle>
          <a:p>
            <a:r>
              <a:rPr dirty="0"/>
              <a:t>Cursor join cursor 64 Bits</a:t>
            </a:r>
          </a:p>
        </p:txBody>
      </p:sp>
      <p:sp>
        <p:nvSpPr>
          <p:cNvPr id="16" name="Rectángulo redondeado 15"/>
          <p:cNvSpPr/>
          <p:nvPr/>
        </p:nvSpPr>
        <p:spPr>
          <a:xfrm>
            <a:off x="1291398" y="2115997"/>
            <a:ext cx="1704109" cy="81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b="1" dirty="0">
                <a:solidFill>
                  <a:schemeClr val="tx1"/>
                </a:solidFill>
              </a:rPr>
              <a:t>Intersect a 64 bits</a:t>
            </a:r>
          </a:p>
        </p:txBody>
      </p:sp>
      <p:sp>
        <p:nvSpPr>
          <p:cNvPr id="18" name="Rectángulo redondeado 17"/>
          <p:cNvSpPr/>
          <p:nvPr/>
        </p:nvSpPr>
        <p:spPr>
          <a:xfrm>
            <a:off x="1291398" y="3542679"/>
            <a:ext cx="1704109" cy="81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b="1" dirty="0" err="1" smtClean="0">
                <a:solidFill>
                  <a:schemeClr val="tx1"/>
                </a:solidFill>
              </a:rPr>
              <a:t>Join</a:t>
            </a:r>
            <a:r>
              <a:rPr lang="es-CO" b="1" dirty="0" smtClean="0">
                <a:solidFill>
                  <a:schemeClr val="tx1"/>
                </a:solidFill>
              </a:rPr>
              <a:t> cursor </a:t>
            </a:r>
            <a:r>
              <a:rPr lang="es-CO" b="1" dirty="0">
                <a:solidFill>
                  <a:schemeClr val="tx1"/>
                </a:solidFill>
              </a:rPr>
              <a:t>64 bits</a:t>
            </a:r>
          </a:p>
        </p:txBody>
      </p:sp>
      <p:sp>
        <p:nvSpPr>
          <p:cNvPr id="19" name="Rectángulo redondeado 18"/>
          <p:cNvSpPr/>
          <p:nvPr/>
        </p:nvSpPr>
        <p:spPr>
          <a:xfrm>
            <a:off x="1291398" y="4930104"/>
            <a:ext cx="1704109" cy="81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b="1" dirty="0" err="1" smtClean="0">
                <a:solidFill>
                  <a:schemeClr val="tx1"/>
                </a:solidFill>
              </a:rPr>
              <a:t>Feature</a:t>
            </a:r>
            <a:r>
              <a:rPr lang="es-CO" b="1" dirty="0" smtClean="0">
                <a:solidFill>
                  <a:schemeClr val="tx1"/>
                </a:solidFill>
              </a:rPr>
              <a:t> to </a:t>
            </a:r>
            <a:r>
              <a:rPr lang="es-CO" b="1" dirty="0" err="1" smtClean="0">
                <a:solidFill>
                  <a:schemeClr val="tx1"/>
                </a:solidFill>
              </a:rPr>
              <a:t>raster</a:t>
            </a:r>
            <a:r>
              <a:rPr lang="es-CO" b="1" dirty="0" smtClean="0">
                <a:solidFill>
                  <a:schemeClr val="tx1"/>
                </a:solidFill>
              </a:rPr>
              <a:t> </a:t>
            </a:r>
            <a:r>
              <a:rPr lang="es-CO" b="1" dirty="0">
                <a:solidFill>
                  <a:schemeClr val="tx1"/>
                </a:solidFill>
              </a:rPr>
              <a:t>64 bits</a:t>
            </a:r>
          </a:p>
        </p:txBody>
      </p:sp>
      <p:sp>
        <p:nvSpPr>
          <p:cNvPr id="23" name="Título 1"/>
          <p:cNvSpPr>
            <a:spLocks noGrp="1"/>
          </p:cNvSpPr>
          <p:nvPr>
            <p:ph type="title"/>
          </p:nvPr>
        </p:nvSpPr>
        <p:spPr>
          <a:xfrm>
            <a:off x="2143453" y="158074"/>
            <a:ext cx="5638801" cy="1325563"/>
          </a:xfrm>
        </p:spPr>
        <p:txBody>
          <a:bodyPr>
            <a:noAutofit/>
          </a:bodyPr>
          <a:lstStyle/>
          <a:p>
            <a:pPr algn="ctr"/>
            <a:r>
              <a:rPr lang="es-CO" sz="2800" b="1" dirty="0">
                <a:solidFill>
                  <a:srgbClr val="159741"/>
                </a:solidFill>
                <a:latin typeface="Century Gothic" charset="0"/>
              </a:rPr>
              <a:t>Componente </a:t>
            </a:r>
            <a:r>
              <a:rPr lang="es-CO" sz="2800" b="1" dirty="0" err="1" smtClean="0">
                <a:solidFill>
                  <a:srgbClr val="159741"/>
                </a:solidFill>
                <a:latin typeface="Century Gothic" charset="0"/>
              </a:rPr>
              <a:t>socioecosistémico</a:t>
            </a:r>
            <a:r>
              <a:rPr lang="es-CO" sz="2800" b="1" dirty="0" smtClean="0">
                <a:solidFill>
                  <a:srgbClr val="159741"/>
                </a:solidFill>
                <a:latin typeface="Century Gothic" charset="0"/>
              </a:rPr>
              <a:t/>
            </a:r>
            <a:br>
              <a:rPr lang="es-CO" sz="2800" b="1" dirty="0" smtClean="0">
                <a:solidFill>
                  <a:srgbClr val="159741"/>
                </a:solidFill>
                <a:latin typeface="Century Gothic" charset="0"/>
              </a:rPr>
            </a:br>
            <a:r>
              <a:rPr lang="es-CO" sz="2800" b="1" dirty="0" smtClean="0">
                <a:solidFill>
                  <a:srgbClr val="159741"/>
                </a:solidFill>
                <a:latin typeface="Century Gothic" charset="0"/>
              </a:rPr>
              <a:t>Criterio Cambio de Cobertura</a:t>
            </a:r>
            <a:r>
              <a:rPr lang="es-CO" sz="2800" b="1" dirty="0">
                <a:solidFill>
                  <a:srgbClr val="159741"/>
                </a:solidFill>
                <a:latin typeface="Century Gothic" charset="0"/>
              </a:rPr>
              <a:t/>
            </a:r>
            <a:br>
              <a:rPr lang="es-CO" sz="2800" b="1" dirty="0">
                <a:solidFill>
                  <a:srgbClr val="159741"/>
                </a:solidFill>
                <a:latin typeface="Century Gothic" charset="0"/>
              </a:rPr>
            </a:br>
            <a:endParaRPr lang="es-ES" sz="2800" b="1" dirty="0">
              <a:solidFill>
                <a:srgbClr val="00B050"/>
              </a:solidFill>
            </a:endParaRPr>
          </a:p>
        </p:txBody>
      </p:sp>
      <p:sp>
        <p:nvSpPr>
          <p:cNvPr id="20" name="CuadroTexto 19"/>
          <p:cNvSpPr txBox="1"/>
          <p:nvPr/>
        </p:nvSpPr>
        <p:spPr>
          <a:xfrm>
            <a:off x="3258883" y="2003022"/>
            <a:ext cx="3938899" cy="923330"/>
          </a:xfrm>
          <a:prstGeom prst="rect">
            <a:avLst/>
          </a:prstGeom>
          <a:noFill/>
        </p:spPr>
        <p:txBody>
          <a:bodyPr wrap="none" rtlCol="0">
            <a:spAutoFit/>
          </a:bodyPr>
          <a:lstStyle/>
          <a:p>
            <a:r>
              <a:rPr lang="es-CO" dirty="0"/>
              <a:t>Proceso todo el país:</a:t>
            </a:r>
          </a:p>
          <a:p>
            <a:r>
              <a:rPr lang="es-CO" dirty="0"/>
              <a:t>Tiempo sin optimización: 2</a:t>
            </a:r>
            <a:r>
              <a:rPr lang="es-CO" dirty="0" smtClean="0"/>
              <a:t> </a:t>
            </a:r>
            <a:r>
              <a:rPr lang="es-CO" dirty="0"/>
              <a:t>horas</a:t>
            </a:r>
          </a:p>
          <a:p>
            <a:r>
              <a:rPr lang="es-CO" dirty="0"/>
              <a:t>Tiempo con optimización: 1</a:t>
            </a:r>
            <a:r>
              <a:rPr lang="es-CO" dirty="0" smtClean="0"/>
              <a:t> hora</a:t>
            </a:r>
            <a:endParaRPr lang="es-CO" dirty="0"/>
          </a:p>
        </p:txBody>
      </p:sp>
      <p:sp>
        <p:nvSpPr>
          <p:cNvPr id="24" name="CuadroTexto 23"/>
          <p:cNvSpPr txBox="1"/>
          <p:nvPr/>
        </p:nvSpPr>
        <p:spPr>
          <a:xfrm>
            <a:off x="3258883" y="3429704"/>
            <a:ext cx="4323620" cy="923330"/>
          </a:xfrm>
          <a:prstGeom prst="rect">
            <a:avLst/>
          </a:prstGeom>
          <a:noFill/>
        </p:spPr>
        <p:txBody>
          <a:bodyPr wrap="none" rtlCol="0">
            <a:spAutoFit/>
          </a:bodyPr>
          <a:lstStyle/>
          <a:p>
            <a:r>
              <a:rPr lang="es-CO" dirty="0"/>
              <a:t>Proceso todo el país:</a:t>
            </a:r>
          </a:p>
          <a:p>
            <a:r>
              <a:rPr lang="es-CO" dirty="0"/>
              <a:t>Tiempo sin optimización: 1</a:t>
            </a:r>
            <a:r>
              <a:rPr lang="es-CO" dirty="0" smtClean="0"/>
              <a:t> </a:t>
            </a:r>
            <a:r>
              <a:rPr lang="es-CO" dirty="0"/>
              <a:t>horas</a:t>
            </a:r>
          </a:p>
          <a:p>
            <a:r>
              <a:rPr lang="es-CO" dirty="0"/>
              <a:t>Tiempo con optimización: </a:t>
            </a:r>
            <a:r>
              <a:rPr lang="es-CO" dirty="0" smtClean="0"/>
              <a:t>25 minutos</a:t>
            </a:r>
            <a:endParaRPr lang="es-CO" dirty="0"/>
          </a:p>
        </p:txBody>
      </p:sp>
      <p:sp>
        <p:nvSpPr>
          <p:cNvPr id="25" name="CuadroTexto 24"/>
          <p:cNvSpPr txBox="1"/>
          <p:nvPr/>
        </p:nvSpPr>
        <p:spPr>
          <a:xfrm>
            <a:off x="3258883" y="4856386"/>
            <a:ext cx="4323620" cy="923330"/>
          </a:xfrm>
          <a:prstGeom prst="rect">
            <a:avLst/>
          </a:prstGeom>
          <a:noFill/>
        </p:spPr>
        <p:txBody>
          <a:bodyPr wrap="none" rtlCol="0">
            <a:spAutoFit/>
          </a:bodyPr>
          <a:lstStyle/>
          <a:p>
            <a:r>
              <a:rPr lang="es-CO" dirty="0"/>
              <a:t>Proceso todo el país:</a:t>
            </a:r>
          </a:p>
          <a:p>
            <a:r>
              <a:rPr lang="es-CO" dirty="0"/>
              <a:t>Tiempo sin optimización: </a:t>
            </a:r>
            <a:r>
              <a:rPr lang="es-CO" dirty="0" smtClean="0"/>
              <a:t>40 minutos </a:t>
            </a:r>
          </a:p>
          <a:p>
            <a:r>
              <a:rPr lang="es-CO" dirty="0" smtClean="0"/>
              <a:t>Tiempo </a:t>
            </a:r>
            <a:r>
              <a:rPr lang="es-CO" dirty="0"/>
              <a:t>con optimización: </a:t>
            </a:r>
            <a:r>
              <a:rPr lang="es-CO" dirty="0" smtClean="0"/>
              <a:t>15 minutos</a:t>
            </a:r>
            <a:endParaRPr lang="es-CO" dirty="0"/>
          </a:p>
        </p:txBody>
      </p:sp>
      <p:pic>
        <p:nvPicPr>
          <p:cNvPr id="2" name="Imagen 1"/>
          <p:cNvPicPr>
            <a:picLocks noChangeAspect="1"/>
          </p:cNvPicPr>
          <p:nvPr/>
        </p:nvPicPr>
        <p:blipFill rotWithShape="1">
          <a:blip r:embed="rId2"/>
          <a:srcRect l="38645" t="20323" r="17033" b="18775"/>
          <a:stretch/>
        </p:blipFill>
        <p:spPr>
          <a:xfrm>
            <a:off x="7850955" y="2274297"/>
            <a:ext cx="3937964" cy="30437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7514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 name="Gráfica de columnas interactiva"/>
          <p:cNvGraphicFramePr/>
          <p:nvPr/>
        </p:nvGraphicFramePr>
        <p:xfrm>
          <a:off x="959235" y="1331187"/>
          <a:ext cx="10273530" cy="4509115"/>
        </p:xfrm>
        <a:graphic>
          <a:graphicData uri="http://schemas.openxmlformats.org/drawingml/2006/chart">
            <c:chart xmlns:c="http://schemas.openxmlformats.org/drawingml/2006/chart" xmlns:r="http://schemas.openxmlformats.org/officeDocument/2006/relationships" r:id="rId2"/>
          </a:graphicData>
        </a:graphic>
      </p:graphicFrame>
      <p:sp>
        <p:nvSpPr>
          <p:cNvPr id="154" name="Rendimiento de los procesos"/>
          <p:cNvSpPr txBox="1">
            <a:spLocks noGrp="1"/>
          </p:cNvSpPr>
          <p:nvPr>
            <p:ph type="title"/>
          </p:nvPr>
        </p:nvSpPr>
        <p:spPr>
          <a:prstGeom prst="rect">
            <a:avLst/>
          </a:prstGeom>
        </p:spPr>
        <p:txBody>
          <a:bodyPr/>
          <a:lstStyle>
            <a:lvl1pPr algn="ctr">
              <a:defRPr b="1">
                <a:latin typeface="+mj-lt"/>
                <a:ea typeface="+mj-ea"/>
                <a:cs typeface="+mj-cs"/>
                <a:sym typeface="Calibri"/>
              </a:defRPr>
            </a:lvl1pPr>
          </a:lstStyle>
          <a:p>
            <a:r>
              <a:t>Rendimiento de los procesos</a:t>
            </a:r>
          </a:p>
        </p:txBody>
      </p:sp>
    </p:spTree>
    <p:extLst>
      <p:ext uri="{BB962C8B-B14F-4D97-AF65-F5344CB8AC3E}">
        <p14:creationId xmlns:p14="http://schemas.microsoft.com/office/powerpoint/2010/main" val="1982644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53"/>
                                        </p:tgtEl>
                                        <p:attrNameLst>
                                          <p:attrName>style.visibility</p:attrName>
                                        </p:attrNameLst>
                                      </p:cBhvr>
                                      <p:to>
                                        <p:strVal val="visible"/>
                                      </p:to>
                                    </p:set>
                                    <p:animEffect transition="in" filter="dissolve">
                                      <p:cBhvr>
                                        <p:cTn id="7"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a 6"/>
          <p:cNvGraphicFramePr/>
          <p:nvPr>
            <p:extLst>
              <p:ext uri="{D42A27DB-BD31-4B8C-83A1-F6EECF244321}">
                <p14:modId xmlns:p14="http://schemas.microsoft.com/office/powerpoint/2010/main" val="2949056724"/>
              </p:ext>
            </p:extLst>
          </p:nvPr>
        </p:nvGraphicFramePr>
        <p:xfrm>
          <a:off x="546710" y="1492624"/>
          <a:ext cx="11645290" cy="536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Título"/>
          <p:cNvSpPr txBox="1">
            <a:spLocks/>
          </p:cNvSpPr>
          <p:nvPr/>
        </p:nvSpPr>
        <p:spPr>
          <a:xfrm>
            <a:off x="3567450" y="89686"/>
            <a:ext cx="5085184" cy="1023227"/>
          </a:xfrm>
          <a:prstGeom prst="rect">
            <a:avLst/>
          </a:prstGeom>
          <a:solidFill>
            <a:srgbClr val="199725"/>
          </a:solidFill>
        </p:spPr>
        <p:txBody>
          <a:bodyPr anchor="ctr">
            <a:noAutofit/>
          </a:bodyPr>
          <a:lstStyle/>
          <a:p>
            <a:pPr algn="ctr"/>
            <a:r>
              <a:rPr lang="es-ES_tradnl" b="1" dirty="0">
                <a:solidFill>
                  <a:schemeClr val="bg1"/>
                </a:solidFill>
                <a:latin typeface="Century Gothic" pitchFamily="34" charset="0"/>
              </a:rPr>
              <a:t>Criterios y variables</a:t>
            </a:r>
          </a:p>
          <a:p>
            <a:pPr algn="ctr"/>
            <a:r>
              <a:rPr lang="es-ES_tradnl" b="1" dirty="0">
                <a:solidFill>
                  <a:schemeClr val="bg1"/>
                </a:solidFill>
                <a:latin typeface="Century Gothic" pitchFamily="34" charset="0"/>
              </a:rPr>
              <a:t>Componente SOCIOECONÓMICO</a:t>
            </a:r>
            <a:endParaRPr lang="es-CO" b="1" dirty="0">
              <a:solidFill>
                <a:schemeClr val="bg1"/>
              </a:solidFill>
              <a:latin typeface="Century Gothic" pitchFamily="34" charset="0"/>
            </a:endParaRPr>
          </a:p>
        </p:txBody>
      </p:sp>
    </p:spTree>
    <p:extLst>
      <p:ext uri="{BB962C8B-B14F-4D97-AF65-F5344CB8AC3E}">
        <p14:creationId xmlns:p14="http://schemas.microsoft.com/office/powerpoint/2010/main" val="1066314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2289463" y="0"/>
            <a:ext cx="5638801" cy="1325563"/>
          </a:xfrm>
        </p:spPr>
        <p:txBody>
          <a:bodyPr>
            <a:noAutofit/>
          </a:bodyPr>
          <a:lstStyle/>
          <a:p>
            <a:pPr algn="ctr"/>
            <a:r>
              <a:rPr lang="es-CO" sz="2800" b="1" dirty="0">
                <a:solidFill>
                  <a:srgbClr val="159741"/>
                </a:solidFill>
                <a:latin typeface="Century Gothic" charset="0"/>
              </a:rPr>
              <a:t>Componente socioeconómico</a:t>
            </a:r>
            <a:br>
              <a:rPr lang="es-CO" sz="2800" b="1" dirty="0">
                <a:solidFill>
                  <a:srgbClr val="159741"/>
                </a:solidFill>
                <a:latin typeface="Century Gothic" charset="0"/>
              </a:rPr>
            </a:br>
            <a:r>
              <a:rPr lang="es-CO" sz="2800" b="1" dirty="0">
                <a:solidFill>
                  <a:srgbClr val="159741"/>
                </a:solidFill>
                <a:latin typeface="Century Gothic" charset="0"/>
              </a:rPr>
              <a:t>Variables - Isócronas</a:t>
            </a:r>
            <a:endParaRPr lang="es-ES" sz="2800" b="1" dirty="0">
              <a:solidFill>
                <a:srgbClr val="00B050"/>
              </a:solidFill>
            </a:endParaRPr>
          </a:p>
        </p:txBody>
      </p:sp>
      <p:pic>
        <p:nvPicPr>
          <p:cNvPr id="2" name="Imagen 1"/>
          <p:cNvPicPr>
            <a:picLocks noChangeAspect="1"/>
          </p:cNvPicPr>
          <p:nvPr/>
        </p:nvPicPr>
        <p:blipFill rotWithShape="1">
          <a:blip r:embed="rId2" cstate="print">
            <a:extLst>
              <a:ext uri="{28A0092B-C50C-407E-A947-70E740481C1C}">
                <a14:useLocalDpi xmlns:a14="http://schemas.microsoft.com/office/drawing/2010/main" val="0"/>
              </a:ext>
            </a:extLst>
          </a:blip>
          <a:srcRect l="23208" t="3002" r="22969" b="3722"/>
          <a:stretch/>
        </p:blipFill>
        <p:spPr>
          <a:xfrm>
            <a:off x="1565642" y="1533245"/>
            <a:ext cx="3743713" cy="3600000"/>
          </a:xfrm>
          <a:prstGeom prst="rect">
            <a:avLst/>
          </a:prstGeom>
        </p:spPr>
      </p:pic>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901" y="5340927"/>
            <a:ext cx="12095099" cy="1517073"/>
          </a:xfrm>
          <a:prstGeom prst="rect">
            <a:avLst/>
          </a:prstGeom>
        </p:spPr>
      </p:pic>
      <p:sp>
        <p:nvSpPr>
          <p:cNvPr id="5" name="Rectángulo redondeado 4"/>
          <p:cNvSpPr/>
          <p:nvPr/>
        </p:nvSpPr>
        <p:spPr>
          <a:xfrm>
            <a:off x="3470563" y="5018945"/>
            <a:ext cx="1704109" cy="81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b="1" dirty="0">
                <a:solidFill>
                  <a:schemeClr val="tx1"/>
                </a:solidFill>
              </a:rPr>
              <a:t>Cost Distance a 64 bits</a:t>
            </a:r>
          </a:p>
        </p:txBody>
      </p:sp>
      <p:sp>
        <p:nvSpPr>
          <p:cNvPr id="11" name="Rectángulo 10"/>
          <p:cNvSpPr/>
          <p:nvPr/>
        </p:nvSpPr>
        <p:spPr>
          <a:xfrm>
            <a:off x="1163782" y="5818909"/>
            <a:ext cx="1125681" cy="5403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Imagen 3"/>
          <p:cNvPicPr>
            <a:picLocks noChangeAspect="1"/>
          </p:cNvPicPr>
          <p:nvPr/>
        </p:nvPicPr>
        <p:blipFill rotWithShape="1">
          <a:blip r:embed="rId4" cstate="print">
            <a:extLst>
              <a:ext uri="{28A0092B-C50C-407E-A947-70E740481C1C}">
                <a14:useLocalDpi xmlns:a14="http://schemas.microsoft.com/office/drawing/2010/main" val="0"/>
              </a:ext>
            </a:extLst>
          </a:blip>
          <a:srcRect l="12112" t="2534" r="11780" b="3948"/>
          <a:stretch/>
        </p:blipFill>
        <p:spPr>
          <a:xfrm>
            <a:off x="5746172" y="1533245"/>
            <a:ext cx="3714958" cy="3600000"/>
          </a:xfrm>
          <a:prstGeom prst="rect">
            <a:avLst/>
          </a:prstGeom>
        </p:spPr>
      </p:pic>
      <p:sp>
        <p:nvSpPr>
          <p:cNvPr id="3" name="CuadroTexto 2"/>
          <p:cNvSpPr txBox="1"/>
          <p:nvPr/>
        </p:nvSpPr>
        <p:spPr>
          <a:xfrm>
            <a:off x="5309355" y="5018945"/>
            <a:ext cx="4259499" cy="923330"/>
          </a:xfrm>
          <a:prstGeom prst="rect">
            <a:avLst/>
          </a:prstGeom>
          <a:noFill/>
        </p:spPr>
        <p:txBody>
          <a:bodyPr wrap="none" rtlCol="0">
            <a:spAutoFit/>
          </a:bodyPr>
          <a:lstStyle/>
          <a:p>
            <a:r>
              <a:rPr lang="es-CO" dirty="0"/>
              <a:t>Proceso todo el país:</a:t>
            </a:r>
          </a:p>
          <a:p>
            <a:r>
              <a:rPr lang="es-CO" dirty="0"/>
              <a:t>Tiempo sin optimización: 8 horas</a:t>
            </a:r>
          </a:p>
          <a:p>
            <a:r>
              <a:rPr lang="es-CO" dirty="0"/>
              <a:t>Tiempo con optimización: 2:30 horas</a:t>
            </a:r>
          </a:p>
        </p:txBody>
      </p:sp>
    </p:spTree>
    <p:extLst>
      <p:ext uri="{BB962C8B-B14F-4D97-AF65-F5344CB8AC3E}">
        <p14:creationId xmlns:p14="http://schemas.microsoft.com/office/powerpoint/2010/main" val="2000701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2289463" y="0"/>
            <a:ext cx="5690755" cy="1325563"/>
          </a:xfrm>
        </p:spPr>
        <p:txBody>
          <a:bodyPr>
            <a:noAutofit/>
          </a:bodyPr>
          <a:lstStyle/>
          <a:p>
            <a:pPr algn="ctr"/>
            <a:r>
              <a:rPr lang="es-CO" sz="2800" b="1" dirty="0">
                <a:solidFill>
                  <a:srgbClr val="159741"/>
                </a:solidFill>
                <a:latin typeface="Century Gothic" charset="0"/>
              </a:rPr>
              <a:t>Componente socioeconómico</a:t>
            </a:r>
            <a:br>
              <a:rPr lang="es-CO" sz="2800" b="1" dirty="0">
                <a:solidFill>
                  <a:srgbClr val="159741"/>
                </a:solidFill>
                <a:latin typeface="Century Gothic" charset="0"/>
              </a:rPr>
            </a:br>
            <a:r>
              <a:rPr lang="es-CO" sz="2800" b="1" dirty="0">
                <a:solidFill>
                  <a:srgbClr val="159741"/>
                </a:solidFill>
                <a:latin typeface="Century Gothic" charset="0"/>
              </a:rPr>
              <a:t>Variables - Prediales</a:t>
            </a:r>
            <a:endParaRPr lang="es-ES" sz="2800" b="1" dirty="0">
              <a:solidFill>
                <a:srgbClr val="00B050"/>
              </a:solidFill>
            </a:endParaRPr>
          </a:p>
        </p:txBody>
      </p:sp>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l="22898" r="23176" b="3350"/>
          <a:stretch/>
        </p:blipFill>
        <p:spPr>
          <a:xfrm>
            <a:off x="1657142" y="1240208"/>
            <a:ext cx="3619968" cy="3600000"/>
          </a:xfrm>
          <a:prstGeom prst="rect">
            <a:avLst/>
          </a:prstGeom>
        </p:spPr>
      </p:pic>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390" y="4935683"/>
            <a:ext cx="11953500" cy="1922318"/>
          </a:xfrm>
          <a:prstGeom prst="rect">
            <a:avLst/>
          </a:prstGeom>
        </p:spPr>
      </p:pic>
      <p:sp>
        <p:nvSpPr>
          <p:cNvPr id="7" name="Rectángulo redondeado 6"/>
          <p:cNvSpPr/>
          <p:nvPr/>
        </p:nvSpPr>
        <p:spPr>
          <a:xfrm>
            <a:off x="3889161" y="4689999"/>
            <a:ext cx="1704109" cy="81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b="1" dirty="0">
                <a:solidFill>
                  <a:schemeClr val="tx1"/>
                </a:solidFill>
              </a:rPr>
              <a:t>Identity a 64 bits</a:t>
            </a:r>
          </a:p>
        </p:txBody>
      </p:sp>
      <p:sp>
        <p:nvSpPr>
          <p:cNvPr id="8" name="Rectángulo 7"/>
          <p:cNvSpPr/>
          <p:nvPr/>
        </p:nvSpPr>
        <p:spPr>
          <a:xfrm>
            <a:off x="1028701" y="5538355"/>
            <a:ext cx="1579418" cy="6754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Imagen 1"/>
          <p:cNvPicPr>
            <a:picLocks noChangeAspect="1"/>
          </p:cNvPicPr>
          <p:nvPr/>
        </p:nvPicPr>
        <p:blipFill rotWithShape="1">
          <a:blip r:embed="rId4" cstate="print">
            <a:extLst>
              <a:ext uri="{28A0092B-C50C-407E-A947-70E740481C1C}">
                <a14:useLocalDpi xmlns:a14="http://schemas.microsoft.com/office/drawing/2010/main" val="0"/>
              </a:ext>
            </a:extLst>
          </a:blip>
          <a:srcRect l="11739" t="3948" r="12152" b="3791"/>
          <a:stretch/>
        </p:blipFill>
        <p:spPr>
          <a:xfrm>
            <a:off x="5909431" y="1240208"/>
            <a:ext cx="3765587" cy="3600000"/>
          </a:xfrm>
          <a:prstGeom prst="rect">
            <a:avLst/>
          </a:prstGeom>
        </p:spPr>
      </p:pic>
      <p:sp>
        <p:nvSpPr>
          <p:cNvPr id="11" name="CuadroTexto 10"/>
          <p:cNvSpPr txBox="1"/>
          <p:nvPr/>
        </p:nvSpPr>
        <p:spPr>
          <a:xfrm>
            <a:off x="5850468" y="4689999"/>
            <a:ext cx="4259499" cy="923330"/>
          </a:xfrm>
          <a:prstGeom prst="rect">
            <a:avLst/>
          </a:prstGeom>
          <a:noFill/>
        </p:spPr>
        <p:txBody>
          <a:bodyPr wrap="none" rtlCol="0">
            <a:spAutoFit/>
          </a:bodyPr>
          <a:lstStyle/>
          <a:p>
            <a:r>
              <a:rPr lang="es-CO" dirty="0"/>
              <a:t>Proceso todo el país:</a:t>
            </a:r>
          </a:p>
          <a:p>
            <a:r>
              <a:rPr lang="es-CO" dirty="0"/>
              <a:t>Tiempo sin optimización: 2 horas</a:t>
            </a:r>
          </a:p>
          <a:p>
            <a:r>
              <a:rPr lang="es-CO" dirty="0"/>
              <a:t>Tiempo con optimización: 1:15 horas</a:t>
            </a:r>
          </a:p>
        </p:txBody>
      </p:sp>
    </p:spTree>
    <p:extLst>
      <p:ext uri="{BB962C8B-B14F-4D97-AF65-F5344CB8AC3E}">
        <p14:creationId xmlns:p14="http://schemas.microsoft.com/office/powerpoint/2010/main" val="2814022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2289463" y="0"/>
            <a:ext cx="5669973" cy="1325563"/>
          </a:xfrm>
        </p:spPr>
        <p:txBody>
          <a:bodyPr>
            <a:noAutofit/>
          </a:bodyPr>
          <a:lstStyle/>
          <a:p>
            <a:pPr algn="ctr"/>
            <a:r>
              <a:rPr lang="es-CO" sz="2800" b="1" dirty="0">
                <a:solidFill>
                  <a:srgbClr val="159741"/>
                </a:solidFill>
                <a:latin typeface="Century Gothic" charset="0"/>
              </a:rPr>
              <a:t>Componente socioeconómico</a:t>
            </a:r>
            <a:br>
              <a:rPr lang="es-CO" sz="2800" b="1" dirty="0">
                <a:solidFill>
                  <a:srgbClr val="159741"/>
                </a:solidFill>
                <a:latin typeface="Century Gothic" charset="0"/>
              </a:rPr>
            </a:br>
            <a:r>
              <a:rPr lang="es-CO" sz="2800" b="1" dirty="0">
                <a:solidFill>
                  <a:srgbClr val="159741"/>
                </a:solidFill>
                <a:latin typeface="Century Gothic" charset="0"/>
              </a:rPr>
              <a:t>Variables - Municipales</a:t>
            </a:r>
            <a:endParaRPr lang="es-ES" sz="2800" b="1" dirty="0">
              <a:solidFill>
                <a:srgbClr val="00B050"/>
              </a:solidFill>
            </a:endParaRPr>
          </a:p>
        </p:txBody>
      </p:sp>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l="23724" r="23281" b="3723"/>
          <a:stretch/>
        </p:blipFill>
        <p:spPr>
          <a:xfrm>
            <a:off x="4077762" y="1325563"/>
            <a:ext cx="3571313" cy="3600000"/>
          </a:xfrm>
          <a:prstGeom prst="rect">
            <a:avLst/>
          </a:prstGeom>
        </p:spPr>
      </p:pic>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l="23001" r="22247" b="4095"/>
          <a:stretch/>
        </p:blipFill>
        <p:spPr>
          <a:xfrm>
            <a:off x="238550" y="1325563"/>
            <a:ext cx="3703986" cy="3600000"/>
          </a:xfrm>
          <a:prstGeom prst="rect">
            <a:avLst/>
          </a:prstGeom>
        </p:spPr>
      </p:pic>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23311" r="22247" b="3723"/>
          <a:stretch/>
        </p:blipFill>
        <p:spPr>
          <a:xfrm>
            <a:off x="8094662" y="1325563"/>
            <a:ext cx="3668776" cy="3600000"/>
          </a:xfrm>
          <a:prstGeom prst="rect">
            <a:avLst/>
          </a:prstGeom>
        </p:spPr>
      </p:pic>
      <p:pic>
        <p:nvPicPr>
          <p:cNvPr id="9" name="Imagen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531127"/>
            <a:ext cx="12192000" cy="1326874"/>
          </a:xfrm>
          <a:prstGeom prst="rect">
            <a:avLst/>
          </a:prstGeom>
        </p:spPr>
      </p:pic>
    </p:spTree>
    <p:extLst>
      <p:ext uri="{BB962C8B-B14F-4D97-AF65-F5344CB8AC3E}">
        <p14:creationId xmlns:p14="http://schemas.microsoft.com/office/powerpoint/2010/main" val="2179608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2289463" y="0"/>
            <a:ext cx="5805055" cy="1325563"/>
          </a:xfrm>
        </p:spPr>
        <p:txBody>
          <a:bodyPr>
            <a:noAutofit/>
          </a:bodyPr>
          <a:lstStyle/>
          <a:p>
            <a:pPr algn="ctr"/>
            <a:r>
              <a:rPr lang="es-CO" sz="2800" b="1" dirty="0">
                <a:solidFill>
                  <a:srgbClr val="159741"/>
                </a:solidFill>
                <a:latin typeface="Century Gothic" charset="0"/>
              </a:rPr>
              <a:t>Componente socioeconómico</a:t>
            </a:r>
            <a:br>
              <a:rPr lang="es-CO" sz="2800" b="1" dirty="0">
                <a:solidFill>
                  <a:srgbClr val="159741"/>
                </a:solidFill>
                <a:latin typeface="Century Gothic" charset="0"/>
              </a:rPr>
            </a:br>
            <a:r>
              <a:rPr lang="es-CO" sz="2800" b="1" dirty="0">
                <a:solidFill>
                  <a:srgbClr val="159741"/>
                </a:solidFill>
                <a:latin typeface="Century Gothic" charset="0"/>
              </a:rPr>
              <a:t>Criterios – Árboles de decisión</a:t>
            </a:r>
            <a:endParaRPr lang="es-ES" sz="2800" b="1" dirty="0">
              <a:solidFill>
                <a:srgbClr val="00B050"/>
              </a:solidFill>
            </a:endParaRP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363" y="5039591"/>
            <a:ext cx="11913361" cy="1818409"/>
          </a:xfrm>
          <a:prstGeom prst="rect">
            <a:avLst/>
          </a:prstGeom>
        </p:spPr>
      </p:pic>
      <p:pic>
        <p:nvPicPr>
          <p:cNvPr id="3" name="Imagen 2"/>
          <p:cNvPicPr>
            <a:picLocks noChangeAspect="1"/>
          </p:cNvPicPr>
          <p:nvPr/>
        </p:nvPicPr>
        <p:blipFill rotWithShape="1">
          <a:blip r:embed="rId3"/>
          <a:srcRect l="4977" t="22899" r="29371" b="6652"/>
          <a:stretch/>
        </p:blipFill>
        <p:spPr>
          <a:xfrm>
            <a:off x="1933442" y="1105786"/>
            <a:ext cx="6517095" cy="3933805"/>
          </a:xfrm>
          <a:prstGeom prst="rect">
            <a:avLst/>
          </a:prstGeom>
        </p:spPr>
      </p:pic>
      <p:sp>
        <p:nvSpPr>
          <p:cNvPr id="5" name="Rectángulo redondeado 4"/>
          <p:cNvSpPr/>
          <p:nvPr/>
        </p:nvSpPr>
        <p:spPr>
          <a:xfrm>
            <a:off x="9258561" y="2514872"/>
            <a:ext cx="1704109" cy="81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b="1" dirty="0">
                <a:solidFill>
                  <a:schemeClr val="tx1"/>
                </a:solidFill>
              </a:rPr>
              <a:t>Intersect a 64 bits</a:t>
            </a:r>
          </a:p>
        </p:txBody>
      </p:sp>
      <p:sp>
        <p:nvSpPr>
          <p:cNvPr id="7" name="Rectángulo redondeado 6"/>
          <p:cNvSpPr/>
          <p:nvPr/>
        </p:nvSpPr>
        <p:spPr>
          <a:xfrm>
            <a:off x="9258561" y="3508935"/>
            <a:ext cx="1704109" cy="81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b="1" dirty="0">
                <a:solidFill>
                  <a:schemeClr val="tx1"/>
                </a:solidFill>
              </a:rPr>
              <a:t>Feature to raster a 64 bits</a:t>
            </a:r>
          </a:p>
        </p:txBody>
      </p:sp>
      <p:sp>
        <p:nvSpPr>
          <p:cNvPr id="8" name="Rectángulo 7"/>
          <p:cNvSpPr/>
          <p:nvPr/>
        </p:nvSpPr>
        <p:spPr>
          <a:xfrm>
            <a:off x="2015836" y="5683827"/>
            <a:ext cx="1132610" cy="5611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p:cNvSpPr/>
          <p:nvPr/>
        </p:nvSpPr>
        <p:spPr>
          <a:xfrm>
            <a:off x="11025016" y="5683827"/>
            <a:ext cx="1132610" cy="5611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CuadroTexto 9"/>
          <p:cNvSpPr txBox="1"/>
          <p:nvPr/>
        </p:nvSpPr>
        <p:spPr>
          <a:xfrm>
            <a:off x="8484911" y="1592500"/>
            <a:ext cx="3707089" cy="738664"/>
          </a:xfrm>
          <a:prstGeom prst="rect">
            <a:avLst/>
          </a:prstGeom>
          <a:noFill/>
        </p:spPr>
        <p:txBody>
          <a:bodyPr wrap="square" rtlCol="0">
            <a:spAutoFit/>
          </a:bodyPr>
          <a:lstStyle/>
          <a:p>
            <a:r>
              <a:rPr lang="es-CO" sz="1400" dirty="0"/>
              <a:t>Proceso todo el país:</a:t>
            </a:r>
          </a:p>
          <a:p>
            <a:r>
              <a:rPr lang="es-CO" sz="1400" dirty="0"/>
              <a:t>Tiempo sin optimización: 5 minutos</a:t>
            </a:r>
          </a:p>
          <a:p>
            <a:r>
              <a:rPr lang="es-CO" sz="1400" dirty="0"/>
              <a:t>Tiempo con optimización: 1 minuto</a:t>
            </a:r>
          </a:p>
        </p:txBody>
      </p:sp>
      <p:sp>
        <p:nvSpPr>
          <p:cNvPr id="11" name="CuadroTexto 10"/>
          <p:cNvSpPr txBox="1"/>
          <p:nvPr/>
        </p:nvSpPr>
        <p:spPr>
          <a:xfrm>
            <a:off x="8450537" y="4392781"/>
            <a:ext cx="3707089" cy="738664"/>
          </a:xfrm>
          <a:prstGeom prst="rect">
            <a:avLst/>
          </a:prstGeom>
          <a:noFill/>
        </p:spPr>
        <p:txBody>
          <a:bodyPr wrap="square" rtlCol="0">
            <a:spAutoFit/>
          </a:bodyPr>
          <a:lstStyle/>
          <a:p>
            <a:r>
              <a:rPr lang="es-CO" sz="1400" dirty="0"/>
              <a:t>Proceso todo el país:</a:t>
            </a:r>
          </a:p>
          <a:p>
            <a:r>
              <a:rPr lang="es-CO" sz="1400" dirty="0"/>
              <a:t>Tiempo sin optimización: 9 minutos</a:t>
            </a:r>
          </a:p>
          <a:p>
            <a:r>
              <a:rPr lang="es-CO" sz="1400" dirty="0"/>
              <a:t>Tiempo con optimización: </a:t>
            </a:r>
            <a:r>
              <a:rPr lang="es-CO" sz="1400"/>
              <a:t>5 minutos</a:t>
            </a:r>
            <a:endParaRPr lang="es-CO" sz="1400" dirty="0"/>
          </a:p>
        </p:txBody>
      </p:sp>
    </p:spTree>
    <p:extLst>
      <p:ext uri="{BB962C8B-B14F-4D97-AF65-F5344CB8AC3E}">
        <p14:creationId xmlns:p14="http://schemas.microsoft.com/office/powerpoint/2010/main" val="3263754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2268682" y="72552"/>
            <a:ext cx="5711537" cy="1325563"/>
          </a:xfrm>
        </p:spPr>
        <p:txBody>
          <a:bodyPr>
            <a:noAutofit/>
          </a:bodyPr>
          <a:lstStyle/>
          <a:p>
            <a:pPr algn="ctr"/>
            <a:r>
              <a:rPr lang="es-CO" sz="2800" b="1" dirty="0">
                <a:solidFill>
                  <a:srgbClr val="159741"/>
                </a:solidFill>
                <a:latin typeface="Century Gothic" charset="0"/>
              </a:rPr>
              <a:t>Componente socioeconómico</a:t>
            </a:r>
            <a:br>
              <a:rPr lang="es-CO" sz="2800" b="1" dirty="0">
                <a:solidFill>
                  <a:srgbClr val="159741"/>
                </a:solidFill>
                <a:latin typeface="Century Gothic" charset="0"/>
              </a:rPr>
            </a:br>
            <a:r>
              <a:rPr lang="es-CO" sz="2800" b="1" dirty="0">
                <a:solidFill>
                  <a:srgbClr val="159741"/>
                </a:solidFill>
                <a:latin typeface="Century Gothic" charset="0"/>
              </a:rPr>
              <a:t>Criterios – Suma Ponderada</a:t>
            </a:r>
            <a:endParaRPr lang="es-ES" sz="2800" b="1" dirty="0">
              <a:solidFill>
                <a:srgbClr val="00B050"/>
              </a:solidFill>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6453" y="2656594"/>
            <a:ext cx="6400801" cy="2203917"/>
          </a:xfrm>
          <a:prstGeom prst="rect">
            <a:avLst/>
          </a:prstGeom>
        </p:spPr>
      </p:pic>
      <p:pic>
        <p:nvPicPr>
          <p:cNvPr id="2" name="Imagen 1"/>
          <p:cNvPicPr>
            <a:picLocks noChangeAspect="1"/>
          </p:cNvPicPr>
          <p:nvPr/>
        </p:nvPicPr>
        <p:blipFill rotWithShape="1">
          <a:blip r:embed="rId3"/>
          <a:srcRect l="25071" t="23441" r="35859" b="23566"/>
          <a:stretch/>
        </p:blipFill>
        <p:spPr>
          <a:xfrm>
            <a:off x="72737" y="1719790"/>
            <a:ext cx="5503716" cy="4077523"/>
          </a:xfrm>
          <a:prstGeom prst="rect">
            <a:avLst/>
          </a:prstGeom>
        </p:spPr>
      </p:pic>
      <p:sp>
        <p:nvSpPr>
          <p:cNvPr id="5" name="Rectángulo redondeado 4"/>
          <p:cNvSpPr/>
          <p:nvPr/>
        </p:nvSpPr>
        <p:spPr>
          <a:xfrm>
            <a:off x="6047770" y="5713812"/>
            <a:ext cx="1704109" cy="8103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b="1" dirty="0">
                <a:solidFill>
                  <a:schemeClr val="tx1"/>
                </a:solidFill>
              </a:rPr>
              <a:t>Feature to raster a 64 bits</a:t>
            </a:r>
          </a:p>
        </p:txBody>
      </p:sp>
      <p:sp>
        <p:nvSpPr>
          <p:cNvPr id="7" name="Rectángulo 6"/>
          <p:cNvSpPr/>
          <p:nvPr/>
        </p:nvSpPr>
        <p:spPr>
          <a:xfrm>
            <a:off x="6494317" y="2656594"/>
            <a:ext cx="966355" cy="22039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634302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8436" y="1052422"/>
            <a:ext cx="8054946" cy="5805578"/>
          </a:xfrm>
          <a:prstGeom prst="rect">
            <a:avLst/>
          </a:prstGeom>
        </p:spPr>
      </p:pic>
      <p:sp>
        <p:nvSpPr>
          <p:cNvPr id="6" name="Título 1"/>
          <p:cNvSpPr>
            <a:spLocks noGrp="1"/>
          </p:cNvSpPr>
          <p:nvPr>
            <p:ph type="title"/>
          </p:nvPr>
        </p:nvSpPr>
        <p:spPr>
          <a:xfrm>
            <a:off x="2289463" y="0"/>
            <a:ext cx="5805055" cy="1325563"/>
          </a:xfrm>
        </p:spPr>
        <p:txBody>
          <a:bodyPr>
            <a:noAutofit/>
          </a:bodyPr>
          <a:lstStyle/>
          <a:p>
            <a:r>
              <a:rPr lang="es-CO" sz="2800" b="1" dirty="0">
                <a:solidFill>
                  <a:srgbClr val="159741"/>
                </a:solidFill>
                <a:latin typeface="Century Gothic" charset="0"/>
              </a:rPr>
              <a:t>Componente socioeconómico</a:t>
            </a:r>
            <a:endParaRPr lang="es-ES" sz="2800" b="1" dirty="0">
              <a:solidFill>
                <a:srgbClr val="00B050"/>
              </a:solidFill>
            </a:endParaRPr>
          </a:p>
        </p:txBody>
      </p:sp>
      <p:sp>
        <p:nvSpPr>
          <p:cNvPr id="3" name="Rectángulo 2"/>
          <p:cNvSpPr/>
          <p:nvPr/>
        </p:nvSpPr>
        <p:spPr>
          <a:xfrm>
            <a:off x="1693717" y="1357603"/>
            <a:ext cx="2410692" cy="866919"/>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p:cNvSpPr/>
          <p:nvPr/>
        </p:nvSpPr>
        <p:spPr>
          <a:xfrm>
            <a:off x="1693717" y="2256564"/>
            <a:ext cx="7792786" cy="92305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p:cNvSpPr/>
          <p:nvPr/>
        </p:nvSpPr>
        <p:spPr>
          <a:xfrm>
            <a:off x="1693717" y="3502602"/>
            <a:ext cx="7792786" cy="120447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p:cNvSpPr/>
          <p:nvPr/>
        </p:nvSpPr>
        <p:spPr>
          <a:xfrm>
            <a:off x="1693717" y="4707081"/>
            <a:ext cx="7792786" cy="92003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1693717" y="5627112"/>
            <a:ext cx="7792786" cy="91916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CuadroTexto 10"/>
          <p:cNvSpPr txBox="1"/>
          <p:nvPr/>
        </p:nvSpPr>
        <p:spPr>
          <a:xfrm>
            <a:off x="9840587" y="4083408"/>
            <a:ext cx="2149948" cy="369332"/>
          </a:xfrm>
          <a:prstGeom prst="rect">
            <a:avLst/>
          </a:prstGeom>
          <a:noFill/>
        </p:spPr>
        <p:txBody>
          <a:bodyPr wrap="none" rtlCol="0">
            <a:spAutoFit/>
          </a:bodyPr>
          <a:lstStyle/>
          <a:p>
            <a:r>
              <a:rPr lang="es-CO" dirty="0"/>
              <a:t>Árbol de decisión</a:t>
            </a:r>
          </a:p>
        </p:txBody>
      </p:sp>
      <p:sp>
        <p:nvSpPr>
          <p:cNvPr id="12" name="CuadroTexto 11"/>
          <p:cNvSpPr txBox="1"/>
          <p:nvPr/>
        </p:nvSpPr>
        <p:spPr>
          <a:xfrm>
            <a:off x="4193381" y="1574638"/>
            <a:ext cx="2178802" cy="369332"/>
          </a:xfrm>
          <a:prstGeom prst="rect">
            <a:avLst/>
          </a:prstGeom>
          <a:noFill/>
        </p:spPr>
        <p:txBody>
          <a:bodyPr wrap="none" rtlCol="0">
            <a:spAutoFit/>
          </a:bodyPr>
          <a:lstStyle/>
          <a:p>
            <a:r>
              <a:rPr lang="es-CO" dirty="0"/>
              <a:t>Suma ponderada</a:t>
            </a:r>
          </a:p>
        </p:txBody>
      </p:sp>
      <p:sp>
        <p:nvSpPr>
          <p:cNvPr id="13" name="Cerrar llave 12"/>
          <p:cNvSpPr/>
          <p:nvPr/>
        </p:nvSpPr>
        <p:spPr>
          <a:xfrm>
            <a:off x="9507681" y="2205479"/>
            <a:ext cx="311728" cy="4340794"/>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Tree>
    <p:extLst>
      <p:ext uri="{BB962C8B-B14F-4D97-AF65-F5344CB8AC3E}">
        <p14:creationId xmlns:p14="http://schemas.microsoft.com/office/powerpoint/2010/main" val="2503272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815281" y="2332372"/>
            <a:ext cx="8703024" cy="1446550"/>
          </a:xfrm>
          <a:prstGeom prst="rect">
            <a:avLst/>
          </a:prstGeom>
        </p:spPr>
        <p:txBody>
          <a:bodyPr wrap="none">
            <a:spAutoFit/>
          </a:bodyPr>
          <a:lstStyle/>
          <a:p>
            <a:pPr algn="ctr"/>
            <a:r>
              <a:rPr lang="es-CO" sz="4400" b="1" dirty="0" smtClean="0">
                <a:solidFill>
                  <a:srgbClr val="00B050"/>
                </a:solidFill>
              </a:rPr>
              <a:t>Formalización de la Propiedad </a:t>
            </a:r>
          </a:p>
          <a:p>
            <a:pPr algn="ctr"/>
            <a:r>
              <a:rPr lang="es-CO" sz="4400" b="1" dirty="0" smtClean="0">
                <a:solidFill>
                  <a:srgbClr val="00B050"/>
                </a:solidFill>
              </a:rPr>
              <a:t>Rural  vs Zonificación de Piña</a:t>
            </a:r>
            <a:endParaRPr lang="es-CO" sz="4400" b="1" dirty="0">
              <a:solidFill>
                <a:srgbClr val="00B050"/>
              </a:solidFill>
            </a:endParaRPr>
          </a:p>
        </p:txBody>
      </p:sp>
    </p:spTree>
    <p:extLst>
      <p:ext uri="{BB962C8B-B14F-4D97-AF65-F5344CB8AC3E}">
        <p14:creationId xmlns:p14="http://schemas.microsoft.com/office/powerpoint/2010/main" val="39245971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68598" y="2240265"/>
            <a:ext cx="2760333" cy="646331"/>
          </a:xfrm>
          <a:prstGeom prst="rect">
            <a:avLst/>
          </a:prstGeom>
        </p:spPr>
        <p:txBody>
          <a:bodyPr wrap="square">
            <a:spAutoFit/>
          </a:bodyPr>
          <a:lstStyle/>
          <a:p>
            <a:pPr algn="ctr"/>
            <a:r>
              <a:rPr lang="es-CO" sz="3600" b="1" dirty="0">
                <a:solidFill>
                  <a:srgbClr val="008000"/>
                </a:solidFill>
                <a:latin typeface="Century Gothic" panose="020B0502020202020204" pitchFamily="34" charset="0"/>
              </a:rPr>
              <a:t>Objetivos</a:t>
            </a:r>
          </a:p>
        </p:txBody>
      </p:sp>
      <p:sp>
        <p:nvSpPr>
          <p:cNvPr id="5" name="4 Rectángulo"/>
          <p:cNvSpPr/>
          <p:nvPr/>
        </p:nvSpPr>
        <p:spPr>
          <a:xfrm>
            <a:off x="3123331" y="1300011"/>
            <a:ext cx="6790973" cy="2854628"/>
          </a:xfrm>
          <a:prstGeom prst="rect">
            <a:avLst/>
          </a:prstGeom>
        </p:spPr>
        <p:txBody>
          <a:bodyPr wrap="square">
            <a:spAutoFit/>
          </a:bodyPr>
          <a:lstStyle/>
          <a:p>
            <a:pPr marL="342900" indent="-274320">
              <a:spcBef>
                <a:spcPts val="700"/>
              </a:spcBef>
              <a:buClr>
                <a:schemeClr val="accent1"/>
              </a:buClr>
              <a:buSzPct val="85000"/>
              <a:buFont typeface="Wingdings 3" pitchFamily="18" charset="2"/>
              <a:buChar char=""/>
            </a:pPr>
            <a:r>
              <a:rPr lang="es-CO" b="1" dirty="0">
                <a:latin typeface="Century Gothic"/>
                <a:cs typeface="Century Gothic"/>
              </a:rPr>
              <a:t>Aumentar la oferta agropecuaria </a:t>
            </a:r>
            <a:r>
              <a:rPr lang="es-CO" dirty="0">
                <a:latin typeface="Century Gothic"/>
                <a:cs typeface="Century Gothic"/>
              </a:rPr>
              <a:t>para garantizar la seguridad alimentaria en el país.</a:t>
            </a:r>
          </a:p>
          <a:p>
            <a:pPr marL="342900" indent="-274320">
              <a:spcBef>
                <a:spcPts val="700"/>
              </a:spcBef>
              <a:buClr>
                <a:schemeClr val="accent1"/>
              </a:buClr>
              <a:buSzPct val="85000"/>
              <a:buFont typeface="Wingdings 3" pitchFamily="18" charset="2"/>
              <a:buChar char=""/>
            </a:pPr>
            <a:r>
              <a:rPr lang="es-CO" b="1" dirty="0">
                <a:latin typeface="Century Gothic"/>
                <a:cs typeface="Century Gothic"/>
              </a:rPr>
              <a:t>Incrementar el área y los rendimientos </a:t>
            </a:r>
            <a:r>
              <a:rPr lang="es-CO" dirty="0">
                <a:latin typeface="Century Gothic"/>
                <a:cs typeface="Century Gothic"/>
              </a:rPr>
              <a:t>destinados a la producción y el fomento de las exportaciones agropecuarias y agroindustriales.</a:t>
            </a:r>
          </a:p>
          <a:p>
            <a:pPr marL="342900" indent="-274320">
              <a:spcBef>
                <a:spcPts val="700"/>
              </a:spcBef>
              <a:buClr>
                <a:schemeClr val="accent1"/>
              </a:buClr>
              <a:buSzPct val="85000"/>
              <a:buFont typeface="Wingdings 3" pitchFamily="18" charset="2"/>
              <a:buChar char=""/>
            </a:pPr>
            <a:r>
              <a:rPr lang="es-CO" dirty="0">
                <a:latin typeface="Century Gothic"/>
                <a:cs typeface="Century Gothic"/>
              </a:rPr>
              <a:t>Impulsar el desarrollo de los</a:t>
            </a:r>
            <a:r>
              <a:rPr lang="es-CO" b="1" dirty="0">
                <a:latin typeface="Century Gothic"/>
                <a:cs typeface="Century Gothic"/>
              </a:rPr>
              <a:t> negocios agropecuarios</a:t>
            </a:r>
            <a:r>
              <a:rPr lang="es-CO" dirty="0">
                <a:latin typeface="Century Gothic"/>
                <a:cs typeface="Century Gothic"/>
              </a:rPr>
              <a:t> para mejorar los ingresos de los productores.</a:t>
            </a:r>
          </a:p>
          <a:p>
            <a:pPr marL="342900" indent="-274320">
              <a:spcBef>
                <a:spcPts val="700"/>
              </a:spcBef>
              <a:buClr>
                <a:schemeClr val="accent1"/>
              </a:buClr>
              <a:buSzPct val="85000"/>
              <a:buFont typeface="Wingdings 3" pitchFamily="18" charset="2"/>
              <a:buChar char=""/>
            </a:pPr>
            <a:r>
              <a:rPr lang="es-CO" dirty="0">
                <a:latin typeface="Century Gothic"/>
                <a:cs typeface="Century Gothic"/>
              </a:rPr>
              <a:t>Fortalecer el </a:t>
            </a:r>
            <a:r>
              <a:rPr lang="es-CO" b="1" dirty="0">
                <a:latin typeface="Century Gothic"/>
                <a:cs typeface="Century Gothic"/>
              </a:rPr>
              <a:t>desarrollo tecnológico y los servicios </a:t>
            </a:r>
            <a:r>
              <a:rPr lang="es-CO" dirty="0">
                <a:latin typeface="Century Gothic"/>
                <a:cs typeface="Century Gothic"/>
              </a:rPr>
              <a:t>en el sector agropecuario.</a:t>
            </a:r>
          </a:p>
        </p:txBody>
      </p:sp>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1343" y="1197888"/>
            <a:ext cx="2290657" cy="2935701"/>
          </a:xfrm>
          <a:prstGeom prst="rect">
            <a:avLst/>
          </a:prstGeom>
        </p:spPr>
      </p:pic>
      <p:pic>
        <p:nvPicPr>
          <p:cNvPr id="6" name="Imagen 5"/>
          <p:cNvPicPr>
            <a:picLocks noChangeAspect="1"/>
          </p:cNvPicPr>
          <p:nvPr/>
        </p:nvPicPr>
        <p:blipFill>
          <a:blip r:embed="rId4"/>
          <a:stretch>
            <a:fillRect/>
          </a:stretch>
        </p:blipFill>
        <p:spPr>
          <a:xfrm>
            <a:off x="0" y="4113204"/>
            <a:ext cx="12192000" cy="2744796"/>
          </a:xfrm>
          <a:prstGeom prst="rect">
            <a:avLst/>
          </a:prstGeom>
        </p:spPr>
      </p:pic>
    </p:spTree>
    <p:extLst>
      <p:ext uri="{BB962C8B-B14F-4D97-AF65-F5344CB8AC3E}">
        <p14:creationId xmlns:p14="http://schemas.microsoft.com/office/powerpoint/2010/main" val="3730035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Conector angular 68"/>
          <p:cNvCxnSpPr/>
          <p:nvPr/>
        </p:nvCxnSpPr>
        <p:spPr>
          <a:xfrm>
            <a:off x="4285730" y="1052954"/>
            <a:ext cx="828958" cy="2207845"/>
          </a:xfrm>
          <a:prstGeom prst="bentConnector3">
            <a:avLst>
              <a:gd name="adj1" fmla="val 50000"/>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sp>
        <p:nvSpPr>
          <p:cNvPr id="86" name="Redondear rectángulo de esquina del mismo lado 85"/>
          <p:cNvSpPr/>
          <p:nvPr/>
        </p:nvSpPr>
        <p:spPr>
          <a:xfrm rot="16200000">
            <a:off x="5175360" y="3040755"/>
            <a:ext cx="319017" cy="440088"/>
          </a:xfrm>
          <a:prstGeom prst="round2SameRect">
            <a:avLst>
              <a:gd name="adj1" fmla="val 0"/>
              <a:gd name="adj2" fmla="val 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nchorCtr="1"/>
          <a:lstStyle/>
          <a:p>
            <a:pPr algn="ctr" eaLnBrk="0" fontAlgn="base" hangingPunct="0">
              <a:spcBef>
                <a:spcPct val="0"/>
              </a:spcBef>
              <a:spcAft>
                <a:spcPct val="0"/>
              </a:spcAft>
            </a:pPr>
            <a:r>
              <a:rPr lang="es-CO" sz="2400" b="1" dirty="0" smtClean="0">
                <a:solidFill>
                  <a:prstClr val="black"/>
                </a:solidFill>
                <a:effectLst>
                  <a:outerShdw blurRad="38100" dist="38100" dir="2700000" algn="tl">
                    <a:srgbClr val="000000">
                      <a:alpha val="43137"/>
                    </a:srgbClr>
                  </a:outerShdw>
                </a:effectLst>
              </a:rPr>
              <a:t>u</a:t>
            </a:r>
            <a:endParaRPr lang="es-CO" sz="2400" b="1" dirty="0">
              <a:solidFill>
                <a:prstClr val="black"/>
              </a:solidFill>
              <a:effectLst>
                <a:outerShdw blurRad="38100" dist="38100" dir="2700000" algn="tl">
                  <a:srgbClr val="000000">
                    <a:alpha val="43137"/>
                  </a:srgbClr>
                </a:outerShdw>
              </a:effectLst>
            </a:endParaRPr>
          </a:p>
        </p:txBody>
      </p:sp>
      <p:pic>
        <p:nvPicPr>
          <p:cNvPr id="57" name="Imagen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1954" y="2622885"/>
            <a:ext cx="1002892" cy="1273882"/>
          </a:xfrm>
          <a:prstGeom prst="rect">
            <a:avLst/>
          </a:prstGeom>
          <a:ln>
            <a:noFill/>
          </a:ln>
          <a:effectLst>
            <a:outerShdw blurRad="190500" algn="tl" rotWithShape="0">
              <a:srgbClr val="000000">
                <a:alpha val="70000"/>
              </a:srgbClr>
            </a:outerShdw>
          </a:effectLst>
        </p:spPr>
      </p:pic>
      <p:sp>
        <p:nvSpPr>
          <p:cNvPr id="49" name="Redondear rectángulo de esquina del mismo lado 48"/>
          <p:cNvSpPr/>
          <p:nvPr/>
        </p:nvSpPr>
        <p:spPr>
          <a:xfrm rot="16200000">
            <a:off x="6184353" y="3382299"/>
            <a:ext cx="473180" cy="1550806"/>
          </a:xfrm>
          <a:prstGeom prst="round2SameRect">
            <a:avLst/>
          </a:prstGeom>
          <a:solidFill>
            <a:srgbClr val="8F9FF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nchorCtr="1"/>
          <a:lstStyle/>
          <a:p>
            <a:pPr algn="ctr" eaLnBrk="0" fontAlgn="base" hangingPunct="0">
              <a:spcBef>
                <a:spcPct val="0"/>
              </a:spcBef>
              <a:spcAft>
                <a:spcPct val="0"/>
              </a:spcAft>
            </a:pPr>
            <a:r>
              <a:rPr lang="es-CO" sz="930" b="1" dirty="0" smtClean="0">
                <a:solidFill>
                  <a:prstClr val="black"/>
                </a:solidFill>
              </a:rPr>
              <a:t>Se caracterizan zonas micro de intervención de  la UAEGRTD</a:t>
            </a:r>
            <a:endParaRPr lang="es-CO" sz="930" b="1" dirty="0">
              <a:solidFill>
                <a:prstClr val="black"/>
              </a:solidFill>
            </a:endParaRPr>
          </a:p>
        </p:txBody>
      </p:sp>
      <p:sp>
        <p:nvSpPr>
          <p:cNvPr id="75" name="Redondear rectángulo de esquina diagonal 74"/>
          <p:cNvSpPr/>
          <p:nvPr/>
        </p:nvSpPr>
        <p:spPr>
          <a:xfrm rot="16200000">
            <a:off x="9853101" y="-144599"/>
            <a:ext cx="334501" cy="2729608"/>
          </a:xfrm>
          <a:prstGeom prst="round2DiagRect">
            <a:avLst/>
          </a:prstGeom>
          <a:solidFill>
            <a:srgbClr val="EFA62D"/>
          </a:solidFill>
          <a:ln>
            <a:noFill/>
          </a:ln>
        </p:spPr>
        <p:style>
          <a:lnRef idx="1">
            <a:schemeClr val="accent1"/>
          </a:lnRef>
          <a:fillRef idx="2">
            <a:schemeClr val="accent1"/>
          </a:fillRef>
          <a:effectRef idx="1">
            <a:schemeClr val="accent1"/>
          </a:effectRef>
          <a:fontRef idx="minor">
            <a:schemeClr val="dk1"/>
          </a:fontRef>
        </p:style>
        <p:txBody>
          <a:bodyPr vert="vert" anchor="ctr"/>
          <a:lstStyle/>
          <a:p>
            <a:pPr algn="ctr" eaLnBrk="0" fontAlgn="base" hangingPunct="0">
              <a:spcBef>
                <a:spcPct val="0"/>
              </a:spcBef>
              <a:spcAft>
                <a:spcPct val="0"/>
              </a:spcAft>
            </a:pPr>
            <a:r>
              <a:rPr lang="es-CO" sz="1400" b="1" dirty="0" smtClean="0">
                <a:solidFill>
                  <a:prstClr val="black"/>
                </a:solidFill>
              </a:rPr>
              <a:t>Zonas Potenciales a Priorizar</a:t>
            </a:r>
            <a:endParaRPr lang="es-CO" sz="1400" b="1" dirty="0">
              <a:solidFill>
                <a:prstClr val="black"/>
              </a:solidFill>
            </a:endParaRPr>
          </a:p>
        </p:txBody>
      </p:sp>
      <p:pic>
        <p:nvPicPr>
          <p:cNvPr id="133" name="Imagen 1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6503" y="1484844"/>
            <a:ext cx="4227695" cy="5373154"/>
          </a:xfrm>
          <a:prstGeom prst="rect">
            <a:avLst/>
          </a:prstGeom>
          <a:ln>
            <a:noFill/>
          </a:ln>
          <a:effectLst>
            <a:outerShdw blurRad="190500" algn="tl" rotWithShape="0">
              <a:srgbClr val="000000">
                <a:alpha val="70000"/>
              </a:srgbClr>
            </a:outerShdw>
          </a:effectLst>
        </p:spPr>
      </p:pic>
      <p:pic>
        <p:nvPicPr>
          <p:cNvPr id="48" name="Imagen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1042" y="5599871"/>
            <a:ext cx="991292" cy="1259148"/>
          </a:xfrm>
          <a:prstGeom prst="rect">
            <a:avLst/>
          </a:prstGeom>
          <a:ln>
            <a:noFill/>
          </a:ln>
          <a:effectLst>
            <a:outerShdw blurRad="190500" algn="tl" rotWithShape="0">
              <a:srgbClr val="000000">
                <a:alpha val="70000"/>
              </a:srgbClr>
            </a:outerShdw>
          </a:effectLst>
        </p:spPr>
      </p:pic>
      <p:pic>
        <p:nvPicPr>
          <p:cNvPr id="52" name="Imagen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78326" y="3820638"/>
            <a:ext cx="996725" cy="1266048"/>
          </a:xfrm>
          <a:prstGeom prst="rect">
            <a:avLst/>
          </a:prstGeom>
          <a:ln>
            <a:noFill/>
          </a:ln>
          <a:effectLst>
            <a:outerShdw blurRad="190500" algn="tl" rotWithShape="0">
              <a:srgbClr val="000000">
                <a:alpha val="70000"/>
              </a:srgbClr>
            </a:outerShdw>
          </a:effectLst>
        </p:spPr>
      </p:pic>
      <p:sp>
        <p:nvSpPr>
          <p:cNvPr id="43" name="Redondear rectángulo de esquina diagonal 42"/>
          <p:cNvSpPr/>
          <p:nvPr/>
        </p:nvSpPr>
        <p:spPr>
          <a:xfrm rot="16200000">
            <a:off x="3603648" y="-443461"/>
            <a:ext cx="346080" cy="1339028"/>
          </a:xfrm>
          <a:prstGeom prst="round2DiagRect">
            <a:avLst/>
          </a:prstGeom>
          <a:solidFill>
            <a:srgbClr val="D48AEE"/>
          </a:solidFill>
          <a:ln>
            <a:noFill/>
          </a:ln>
        </p:spPr>
        <p:style>
          <a:lnRef idx="1">
            <a:schemeClr val="accent1"/>
          </a:lnRef>
          <a:fillRef idx="2">
            <a:schemeClr val="accent1"/>
          </a:fillRef>
          <a:effectRef idx="1">
            <a:schemeClr val="accent1"/>
          </a:effectRef>
          <a:fontRef idx="minor">
            <a:schemeClr val="dk1"/>
          </a:fontRef>
        </p:style>
        <p:txBody>
          <a:bodyPr vert="vert" anchor="ctr"/>
          <a:lstStyle/>
          <a:p>
            <a:pPr algn="ctr" eaLnBrk="0" fontAlgn="base" hangingPunct="0">
              <a:spcBef>
                <a:spcPct val="0"/>
              </a:spcBef>
              <a:spcAft>
                <a:spcPct val="0"/>
              </a:spcAft>
              <a:defRPr/>
            </a:pPr>
            <a:r>
              <a:rPr lang="es-CO" sz="930" b="1" dirty="0" smtClean="0">
                <a:solidFill>
                  <a:prstClr val="black"/>
                </a:solidFill>
              </a:rPr>
              <a:t>Predios con Falsa Tradición</a:t>
            </a:r>
            <a:endParaRPr lang="es-CO" sz="930" b="1" dirty="0">
              <a:solidFill>
                <a:prstClr val="black"/>
              </a:solidFill>
            </a:endParaRPr>
          </a:p>
        </p:txBody>
      </p:sp>
      <p:sp>
        <p:nvSpPr>
          <p:cNvPr id="16" name="Redondear rectángulo de esquina del mismo lado 15"/>
          <p:cNvSpPr/>
          <p:nvPr/>
        </p:nvSpPr>
        <p:spPr>
          <a:xfrm rot="16200000">
            <a:off x="3618014" y="1197503"/>
            <a:ext cx="317348" cy="1335972"/>
          </a:xfrm>
          <a:prstGeom prst="round2SameRect">
            <a:avLst/>
          </a:prstGeom>
          <a:solidFill>
            <a:srgbClr val="C7FBE8"/>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0" fontAlgn="base" hangingPunct="0">
              <a:spcBef>
                <a:spcPct val="0"/>
              </a:spcBef>
              <a:spcAft>
                <a:spcPct val="0"/>
              </a:spcAft>
              <a:defRPr/>
            </a:pPr>
            <a:r>
              <a:rPr lang="es-CO" sz="930" b="1" dirty="0" smtClean="0">
                <a:solidFill>
                  <a:prstClr val="black"/>
                </a:solidFill>
              </a:rPr>
              <a:t>Predios Sin Matricula Inmobiliaria</a:t>
            </a:r>
          </a:p>
        </p:txBody>
      </p:sp>
      <p:sp>
        <p:nvSpPr>
          <p:cNvPr id="30" name="Redondear rectángulo de esquina del mismo lado 29"/>
          <p:cNvSpPr/>
          <p:nvPr/>
        </p:nvSpPr>
        <p:spPr>
          <a:xfrm rot="16200000">
            <a:off x="3544908" y="2929958"/>
            <a:ext cx="463560" cy="1269901"/>
          </a:xfrm>
          <a:prstGeom prst="round2SameRect">
            <a:avLst/>
          </a:prstGeom>
          <a:solidFill>
            <a:srgbClr val="FA2DC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0" fontAlgn="base" hangingPunct="0">
              <a:spcBef>
                <a:spcPct val="0"/>
              </a:spcBef>
              <a:spcAft>
                <a:spcPct val="0"/>
              </a:spcAft>
              <a:defRPr/>
            </a:pPr>
            <a:r>
              <a:rPr lang="es-CO" sz="930" b="1" dirty="0" smtClean="0">
                <a:solidFill>
                  <a:prstClr val="black"/>
                </a:solidFill>
              </a:rPr>
              <a:t>Predios con Mejoras Registradas</a:t>
            </a:r>
          </a:p>
          <a:p>
            <a:pPr algn="ctr" eaLnBrk="0" fontAlgn="base" hangingPunct="0">
              <a:spcBef>
                <a:spcPct val="0"/>
              </a:spcBef>
              <a:spcAft>
                <a:spcPct val="0"/>
              </a:spcAft>
              <a:defRPr/>
            </a:pPr>
            <a:r>
              <a:rPr lang="es-CO" sz="930" b="1" dirty="0" smtClean="0">
                <a:solidFill>
                  <a:prstClr val="black"/>
                </a:solidFill>
              </a:rPr>
              <a:t>en </a:t>
            </a:r>
            <a:r>
              <a:rPr lang="es-CO" sz="930" b="1" dirty="0">
                <a:solidFill>
                  <a:prstClr val="black"/>
                </a:solidFill>
              </a:rPr>
              <a:t>Catastro</a:t>
            </a:r>
          </a:p>
        </p:txBody>
      </p:sp>
      <p:sp>
        <p:nvSpPr>
          <p:cNvPr id="33" name="Redondear rectángulo de esquina del mismo lado 32"/>
          <p:cNvSpPr/>
          <p:nvPr/>
        </p:nvSpPr>
        <p:spPr>
          <a:xfrm rot="16200000">
            <a:off x="3544046" y="4708327"/>
            <a:ext cx="465284" cy="1269901"/>
          </a:xfrm>
          <a:prstGeom prst="round2SameRect">
            <a:avLst/>
          </a:prstGeom>
          <a:solidFill>
            <a:srgbClr val="41B29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0" fontAlgn="base" hangingPunct="0">
              <a:spcBef>
                <a:spcPct val="0"/>
              </a:spcBef>
              <a:spcAft>
                <a:spcPct val="0"/>
              </a:spcAft>
              <a:defRPr/>
            </a:pPr>
            <a:r>
              <a:rPr lang="es-CO" sz="930" b="1" dirty="0" smtClean="0">
                <a:solidFill>
                  <a:prstClr val="black"/>
                </a:solidFill>
              </a:rPr>
              <a:t>Predios sin Interrelación</a:t>
            </a:r>
            <a:endParaRPr lang="es-CO" sz="930" b="1" dirty="0">
              <a:solidFill>
                <a:prstClr val="black"/>
              </a:solidFill>
            </a:endParaRPr>
          </a:p>
          <a:p>
            <a:pPr algn="ctr" eaLnBrk="0" fontAlgn="base" hangingPunct="0">
              <a:spcBef>
                <a:spcPct val="0"/>
              </a:spcBef>
              <a:spcAft>
                <a:spcPct val="0"/>
              </a:spcAft>
              <a:defRPr/>
            </a:pPr>
            <a:r>
              <a:rPr lang="es-CO" sz="930" b="1" dirty="0">
                <a:solidFill>
                  <a:prstClr val="black"/>
                </a:solidFill>
              </a:rPr>
              <a:t>Catastro-Registro</a:t>
            </a:r>
          </a:p>
        </p:txBody>
      </p:sp>
      <p:pic>
        <p:nvPicPr>
          <p:cNvPr id="55" name="Imagen 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80775" y="423042"/>
            <a:ext cx="991825" cy="1259824"/>
          </a:xfrm>
          <a:prstGeom prst="rect">
            <a:avLst/>
          </a:prstGeom>
          <a:ln>
            <a:noFill/>
          </a:ln>
          <a:effectLst>
            <a:outerShdw blurRad="190500" algn="tl" rotWithShape="0">
              <a:srgbClr val="000000">
                <a:alpha val="70000"/>
              </a:srgbClr>
            </a:outerShdw>
          </a:effectLst>
        </p:spPr>
      </p:pic>
      <p:pic>
        <p:nvPicPr>
          <p:cNvPr id="50" name="Imagen 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80572" y="2048112"/>
            <a:ext cx="992231" cy="1261068"/>
          </a:xfrm>
          <a:prstGeom prst="rect">
            <a:avLst/>
          </a:prstGeom>
          <a:ln>
            <a:noFill/>
          </a:ln>
          <a:effectLst>
            <a:outerShdw blurRad="190500" algn="tl" rotWithShape="0">
              <a:srgbClr val="000000">
                <a:alpha val="70000"/>
              </a:srgbClr>
            </a:outerShdw>
          </a:effectLst>
        </p:spPr>
      </p:pic>
      <p:sp>
        <p:nvSpPr>
          <p:cNvPr id="2" name="Rectángulo 1"/>
          <p:cNvSpPr/>
          <p:nvPr/>
        </p:nvSpPr>
        <p:spPr>
          <a:xfrm>
            <a:off x="1285103" y="856735"/>
            <a:ext cx="1593920" cy="451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cxnSp>
        <p:nvCxnSpPr>
          <p:cNvPr id="44" name="Conector angular 43"/>
          <p:cNvCxnSpPr>
            <a:stCxn id="40" idx="3"/>
            <a:endCxn id="55" idx="1"/>
          </p:cNvCxnSpPr>
          <p:nvPr/>
        </p:nvCxnSpPr>
        <p:spPr>
          <a:xfrm flipV="1">
            <a:off x="1469102" y="1052954"/>
            <a:ext cx="1798407" cy="2048469"/>
          </a:xfrm>
          <a:prstGeom prst="bentConnector3">
            <a:avLst>
              <a:gd name="adj1" fmla="val 5687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grpSp>
        <p:nvGrpSpPr>
          <p:cNvPr id="5" name="Grupo 4"/>
          <p:cNvGrpSpPr/>
          <p:nvPr/>
        </p:nvGrpSpPr>
        <p:grpSpPr>
          <a:xfrm>
            <a:off x="113966" y="2452604"/>
            <a:ext cx="1675392" cy="2006824"/>
            <a:chOff x="113966" y="2515856"/>
            <a:chExt cx="1675392" cy="2006824"/>
          </a:xfrm>
        </p:grpSpPr>
        <p:pic>
          <p:nvPicPr>
            <p:cNvPr id="40" name="Imagen 3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4137" y="2515856"/>
              <a:ext cx="1021005" cy="1297638"/>
            </a:xfrm>
            <a:prstGeom prst="rect">
              <a:avLst/>
            </a:prstGeom>
            <a:ln>
              <a:noFill/>
            </a:ln>
            <a:effectLst>
              <a:outerShdw blurRad="190500" algn="tl" rotWithShape="0">
                <a:srgbClr val="000000">
                  <a:alpha val="70000"/>
                </a:srgbClr>
              </a:outerShdw>
            </a:effectLst>
          </p:spPr>
        </p:pic>
        <p:sp>
          <p:nvSpPr>
            <p:cNvPr id="37" name="Redondear rectángulo de esquina del mismo lado 36"/>
            <p:cNvSpPr/>
            <p:nvPr/>
          </p:nvSpPr>
          <p:spPr>
            <a:xfrm rot="16200000">
              <a:off x="626164" y="3359486"/>
              <a:ext cx="650996" cy="1675392"/>
            </a:xfrm>
            <a:prstGeom prst="round2SameRect">
              <a:avLst/>
            </a:prstGeom>
            <a:solidFill>
              <a:srgbClr val="8BD2A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r>
                <a:rPr lang="es-CO" sz="1050" b="1" dirty="0">
                  <a:solidFill>
                    <a:prstClr val="black"/>
                  </a:solidFill>
                </a:rPr>
                <a:t>Área Condicionada y Sin Restricciones para Formalización de la Propiedad Privada</a:t>
              </a:r>
            </a:p>
          </p:txBody>
        </p:sp>
      </p:grpSp>
      <p:cxnSp>
        <p:nvCxnSpPr>
          <p:cNvPr id="42" name="Conector angular 41"/>
          <p:cNvCxnSpPr>
            <a:stCxn id="40" idx="3"/>
            <a:endCxn id="50" idx="1"/>
          </p:cNvCxnSpPr>
          <p:nvPr/>
        </p:nvCxnSpPr>
        <p:spPr>
          <a:xfrm flipV="1">
            <a:off x="1469102" y="2678646"/>
            <a:ext cx="1797904" cy="422777"/>
          </a:xfrm>
          <a:prstGeom prst="bentConnector3">
            <a:avLst>
              <a:gd name="adj1" fmla="val 56873"/>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45" name="Conector angular 44"/>
          <p:cNvCxnSpPr>
            <a:stCxn id="40" idx="3"/>
            <a:endCxn id="52" idx="1"/>
          </p:cNvCxnSpPr>
          <p:nvPr/>
        </p:nvCxnSpPr>
        <p:spPr>
          <a:xfrm>
            <a:off x="1469102" y="3101423"/>
            <a:ext cx="1795892" cy="1352240"/>
          </a:xfrm>
          <a:prstGeom prst="bentConnector3">
            <a:avLst>
              <a:gd name="adj1" fmla="val 5688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51" name="Conector angular 50"/>
          <p:cNvCxnSpPr>
            <a:stCxn id="40" idx="3"/>
            <a:endCxn id="48" idx="1"/>
          </p:cNvCxnSpPr>
          <p:nvPr/>
        </p:nvCxnSpPr>
        <p:spPr>
          <a:xfrm>
            <a:off x="1469102" y="3101423"/>
            <a:ext cx="1798680" cy="3128022"/>
          </a:xfrm>
          <a:prstGeom prst="bentConnector3">
            <a:avLst>
              <a:gd name="adj1" fmla="val 56870"/>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53" name="Conector angular 52"/>
          <p:cNvCxnSpPr/>
          <p:nvPr/>
        </p:nvCxnSpPr>
        <p:spPr>
          <a:xfrm flipV="1">
            <a:off x="4286988" y="3260799"/>
            <a:ext cx="826442" cy="1192864"/>
          </a:xfrm>
          <a:prstGeom prst="bentConnector3">
            <a:avLst>
              <a:gd name="adj1" fmla="val 50000"/>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60" name="Conector angular 59"/>
          <p:cNvCxnSpPr/>
          <p:nvPr/>
        </p:nvCxnSpPr>
        <p:spPr>
          <a:xfrm>
            <a:off x="4285982" y="2678646"/>
            <a:ext cx="828455" cy="582153"/>
          </a:xfrm>
          <a:prstGeom prst="bentConnector3">
            <a:avLst>
              <a:gd name="adj1" fmla="val 5000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61" name="Conector angular 60"/>
          <p:cNvCxnSpPr/>
          <p:nvPr/>
        </p:nvCxnSpPr>
        <p:spPr>
          <a:xfrm flipV="1">
            <a:off x="4285594" y="3260799"/>
            <a:ext cx="829231" cy="2968646"/>
          </a:xfrm>
          <a:prstGeom prst="bentConnector3">
            <a:avLst>
              <a:gd name="adj1" fmla="val 50000"/>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67" name="Conector angular 66"/>
          <p:cNvCxnSpPr>
            <a:stCxn id="86" idx="1"/>
            <a:endCxn id="57" idx="1"/>
          </p:cNvCxnSpPr>
          <p:nvPr/>
        </p:nvCxnSpPr>
        <p:spPr>
          <a:xfrm flipV="1">
            <a:off x="5554913" y="3259826"/>
            <a:ext cx="377041" cy="973"/>
          </a:xfrm>
          <a:prstGeom prst="bentConnector3">
            <a:avLst>
              <a:gd name="adj1" fmla="val 50000"/>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68" name="Conector angular 67"/>
          <p:cNvCxnSpPr>
            <a:stCxn id="57" idx="3"/>
            <a:endCxn id="133" idx="1"/>
          </p:cNvCxnSpPr>
          <p:nvPr/>
        </p:nvCxnSpPr>
        <p:spPr>
          <a:xfrm>
            <a:off x="6934846" y="3259826"/>
            <a:ext cx="913855" cy="911595"/>
          </a:xfrm>
          <a:prstGeom prst="bentConnector3">
            <a:avLst>
              <a:gd name="adj1" fmla="val 50000"/>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3997850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11889"/>
            <a:ext cx="12191999" cy="4323283"/>
          </a:xfrm>
          <a:prstGeom prst="rect">
            <a:avLst/>
          </a:prstGeom>
        </p:spPr>
      </p:pic>
      <p:sp>
        <p:nvSpPr>
          <p:cNvPr id="5" name="Rectángulo 4"/>
          <p:cNvSpPr/>
          <p:nvPr/>
        </p:nvSpPr>
        <p:spPr>
          <a:xfrm>
            <a:off x="1465007" y="123903"/>
            <a:ext cx="8184425" cy="954107"/>
          </a:xfrm>
          <a:prstGeom prst="rect">
            <a:avLst/>
          </a:prstGeom>
        </p:spPr>
        <p:txBody>
          <a:bodyPr wrap="square">
            <a:spAutoFit/>
          </a:bodyPr>
          <a:lstStyle/>
          <a:p>
            <a:pPr algn="ctr"/>
            <a:r>
              <a:rPr lang="es-CO" sz="2800" b="1" dirty="0" smtClean="0">
                <a:solidFill>
                  <a:srgbClr val="00B050"/>
                </a:solidFill>
              </a:rPr>
              <a:t>Modelo </a:t>
            </a:r>
            <a:r>
              <a:rPr lang="es-CO" sz="2800" b="1" dirty="0">
                <a:solidFill>
                  <a:srgbClr val="00B050"/>
                </a:solidFill>
              </a:rPr>
              <a:t>de </a:t>
            </a:r>
            <a:r>
              <a:rPr lang="es-CO" sz="2800" b="1" dirty="0" err="1">
                <a:solidFill>
                  <a:srgbClr val="00B050"/>
                </a:solidFill>
              </a:rPr>
              <a:t>Geoprocesamiento</a:t>
            </a:r>
            <a:r>
              <a:rPr lang="es-CO" sz="2800" b="1" dirty="0">
                <a:solidFill>
                  <a:srgbClr val="00B050"/>
                </a:solidFill>
              </a:rPr>
              <a:t> </a:t>
            </a:r>
            <a:r>
              <a:rPr lang="es-CO" sz="2800" b="1" dirty="0" smtClean="0">
                <a:solidFill>
                  <a:srgbClr val="00B050"/>
                </a:solidFill>
              </a:rPr>
              <a:t>Optimizado (Aptitud Predominante)</a:t>
            </a:r>
            <a:endParaRPr lang="es-CO" sz="2800" b="1" dirty="0">
              <a:solidFill>
                <a:srgbClr val="00B050"/>
              </a:solidFill>
            </a:endParaRPr>
          </a:p>
        </p:txBody>
      </p:sp>
      <p:sp>
        <p:nvSpPr>
          <p:cNvPr id="7" name="Rectángulo 6"/>
          <p:cNvSpPr/>
          <p:nvPr/>
        </p:nvSpPr>
        <p:spPr>
          <a:xfrm>
            <a:off x="491614" y="5969333"/>
            <a:ext cx="1946787" cy="307777"/>
          </a:xfrm>
          <a:prstGeom prst="rect">
            <a:avLst/>
          </a:prstGeom>
        </p:spPr>
        <p:txBody>
          <a:bodyPr wrap="square">
            <a:spAutoFit/>
          </a:bodyPr>
          <a:lstStyle/>
          <a:p>
            <a:r>
              <a:rPr lang="es-CO" sz="1400" dirty="0" smtClean="0">
                <a:solidFill>
                  <a:prstClr val="black"/>
                </a:solidFill>
              </a:rPr>
              <a:t>Proceso Optimizado</a:t>
            </a:r>
            <a:endParaRPr lang="es-CO" sz="1400" dirty="0">
              <a:solidFill>
                <a:prstClr val="black"/>
              </a:solidFill>
            </a:endParaRPr>
          </a:p>
        </p:txBody>
      </p:sp>
      <p:sp>
        <p:nvSpPr>
          <p:cNvPr id="8" name="Rectángulo redondeado 7"/>
          <p:cNvSpPr/>
          <p:nvPr/>
        </p:nvSpPr>
        <p:spPr>
          <a:xfrm>
            <a:off x="139113" y="6003212"/>
            <a:ext cx="391829" cy="244402"/>
          </a:xfrm>
          <a:prstGeom prst="roundRect">
            <a:avLst/>
          </a:prstGeom>
          <a:solidFill>
            <a:srgbClr val="FF0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graphicFrame>
        <p:nvGraphicFramePr>
          <p:cNvPr id="9" name="Tabla 8"/>
          <p:cNvGraphicFramePr>
            <a:graphicFrameLocks noGrp="1"/>
          </p:cNvGraphicFramePr>
          <p:nvPr>
            <p:extLst/>
          </p:nvPr>
        </p:nvGraphicFramePr>
        <p:xfrm>
          <a:off x="3860801" y="4895350"/>
          <a:ext cx="4132825" cy="1656080"/>
        </p:xfrm>
        <a:graphic>
          <a:graphicData uri="http://schemas.openxmlformats.org/drawingml/2006/table">
            <a:tbl>
              <a:tblPr firstRow="1" bandRow="1">
                <a:tableStyleId>{5C22544A-7EE6-4342-B048-85BDC9FD1C3A}</a:tableStyleId>
              </a:tblPr>
              <a:tblGrid>
                <a:gridCol w="1133986"/>
                <a:gridCol w="1317523"/>
                <a:gridCol w="1681316"/>
              </a:tblGrid>
              <a:tr h="370840">
                <a:tc>
                  <a:txBody>
                    <a:bodyPr/>
                    <a:lstStyle/>
                    <a:p>
                      <a:pPr algn="ctr"/>
                      <a:r>
                        <a:rPr lang="es-CO" dirty="0" smtClean="0"/>
                        <a:t>Proceso</a:t>
                      </a:r>
                      <a:endParaRPr lang="es-CO" dirty="0"/>
                    </a:p>
                  </a:txBody>
                  <a:tcPr anchor="ctr"/>
                </a:tc>
                <a:tc>
                  <a:txBody>
                    <a:bodyPr/>
                    <a:lstStyle/>
                    <a:p>
                      <a:pPr algn="ctr"/>
                      <a:r>
                        <a:rPr lang="es-CO" dirty="0" smtClean="0"/>
                        <a:t>Tiempo Inicial</a:t>
                      </a:r>
                      <a:endParaRPr lang="es-CO" dirty="0"/>
                    </a:p>
                  </a:txBody>
                  <a:tcPr anchor="ctr"/>
                </a:tc>
                <a:tc>
                  <a:txBody>
                    <a:bodyPr/>
                    <a:lstStyle/>
                    <a:p>
                      <a:pPr algn="ctr"/>
                      <a:r>
                        <a:rPr lang="es-CO" dirty="0" smtClean="0"/>
                        <a:t>Tiempo Proceso Optimizado</a:t>
                      </a:r>
                      <a:endParaRPr lang="es-CO" dirty="0"/>
                    </a:p>
                  </a:txBody>
                  <a:tcPr anchor="ctr">
                    <a:solidFill>
                      <a:srgbClr val="FF0080"/>
                    </a:solidFill>
                  </a:tcPr>
                </a:tc>
              </a:tr>
              <a:tr h="370840">
                <a:tc>
                  <a:txBody>
                    <a:bodyPr/>
                    <a:lstStyle/>
                    <a:p>
                      <a:r>
                        <a:rPr lang="es-CO" dirty="0" err="1" smtClean="0"/>
                        <a:t>Intersect</a:t>
                      </a:r>
                      <a:endParaRPr lang="es-CO" dirty="0"/>
                    </a:p>
                  </a:txBody>
                  <a:tcPr/>
                </a:tc>
                <a:tc>
                  <a:txBody>
                    <a:bodyPr/>
                    <a:lstStyle/>
                    <a:p>
                      <a:pPr algn="ctr"/>
                      <a:r>
                        <a:rPr lang="es-CO" dirty="0" smtClean="0">
                          <a:solidFill>
                            <a:srgbClr val="FF0000"/>
                          </a:solidFill>
                        </a:rPr>
                        <a:t>2 h 20 min</a:t>
                      </a:r>
                      <a:endParaRPr lang="es-CO" dirty="0">
                        <a:solidFill>
                          <a:srgbClr val="FF0000"/>
                        </a:solidFill>
                      </a:endParaRPr>
                    </a:p>
                  </a:txBody>
                  <a:tcPr/>
                </a:tc>
                <a:tc>
                  <a:txBody>
                    <a:bodyPr/>
                    <a:lstStyle/>
                    <a:p>
                      <a:pPr algn="ctr"/>
                      <a:r>
                        <a:rPr lang="es-CO" dirty="0" smtClean="0">
                          <a:solidFill>
                            <a:srgbClr val="FF0000"/>
                          </a:solidFill>
                        </a:rPr>
                        <a:t>40 min </a:t>
                      </a:r>
                      <a:endParaRPr lang="es-CO" dirty="0">
                        <a:solidFill>
                          <a:srgbClr val="FF0000"/>
                        </a:solidFill>
                      </a:endParaRPr>
                    </a:p>
                  </a:txBody>
                  <a:tcPr/>
                </a:tc>
              </a:tr>
              <a:tr h="370840">
                <a:tc>
                  <a:txBody>
                    <a:bodyPr/>
                    <a:lstStyle/>
                    <a:p>
                      <a:r>
                        <a:rPr lang="es-CO" dirty="0" err="1" smtClean="0"/>
                        <a:t>Join</a:t>
                      </a:r>
                      <a:endParaRPr lang="es-CO" dirty="0"/>
                    </a:p>
                  </a:txBody>
                  <a:tcPr/>
                </a:tc>
                <a:tc>
                  <a:txBody>
                    <a:bodyPr/>
                    <a:lstStyle/>
                    <a:p>
                      <a:pPr algn="ctr"/>
                      <a:r>
                        <a:rPr lang="es-CO" dirty="0" smtClean="0">
                          <a:solidFill>
                            <a:srgbClr val="FF0000"/>
                          </a:solidFill>
                        </a:rPr>
                        <a:t>23 h</a:t>
                      </a:r>
                      <a:endParaRPr lang="es-CO" dirty="0">
                        <a:solidFill>
                          <a:srgbClr val="FF0000"/>
                        </a:solidFill>
                      </a:endParaRPr>
                    </a:p>
                  </a:txBody>
                  <a:tcPr/>
                </a:tc>
                <a:tc>
                  <a:txBody>
                    <a:bodyPr/>
                    <a:lstStyle/>
                    <a:p>
                      <a:pPr algn="ctr"/>
                      <a:r>
                        <a:rPr lang="es-CO" dirty="0" smtClean="0">
                          <a:solidFill>
                            <a:srgbClr val="FF0000"/>
                          </a:solidFill>
                        </a:rPr>
                        <a:t>30 min</a:t>
                      </a:r>
                      <a:endParaRPr lang="es-CO" dirty="0">
                        <a:solidFill>
                          <a:srgbClr val="FF0000"/>
                        </a:solidFill>
                      </a:endParaRPr>
                    </a:p>
                  </a:txBody>
                  <a:tcPr/>
                </a:tc>
              </a:tr>
            </a:tbl>
          </a:graphicData>
        </a:graphic>
      </p:graphicFrame>
    </p:spTree>
    <p:extLst>
      <p:ext uri="{BB962C8B-B14F-4D97-AF65-F5344CB8AC3E}">
        <p14:creationId xmlns:p14="http://schemas.microsoft.com/office/powerpoint/2010/main" val="5122569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167406" y="1941020"/>
            <a:ext cx="9286409" cy="157087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2800" b="1" dirty="0">
                <a:solidFill>
                  <a:srgbClr val="00B050"/>
                </a:solidFill>
              </a:rPr>
              <a:t>SCRIPT DE PYTHON PARA LA GENERACIÓN DE GRUPOS DE POLÍGONOS ADYACENTES DE ACUERDO A UNA MAGNITUD ACUMULADA</a:t>
            </a:r>
          </a:p>
        </p:txBody>
      </p:sp>
    </p:spTree>
    <p:extLst>
      <p:ext uri="{BB962C8B-B14F-4D97-AF65-F5344CB8AC3E}">
        <p14:creationId xmlns:p14="http://schemas.microsoft.com/office/powerpoint/2010/main" val="24167075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3"/>
          <p:cNvSpPr txBox="1">
            <a:spLocks noChangeArrowheads="1"/>
          </p:cNvSpPr>
          <p:nvPr/>
        </p:nvSpPr>
        <p:spPr bwMode="auto">
          <a:xfrm>
            <a:off x="881899" y="887513"/>
            <a:ext cx="3828676" cy="830997"/>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400" dirty="0" smtClean="0">
                <a:solidFill>
                  <a:srgbClr val="009834"/>
                </a:solidFill>
              </a:rPr>
              <a:t>Parámetros </a:t>
            </a:r>
            <a:r>
              <a:rPr lang="es-CO" sz="2400" dirty="0">
                <a:solidFill>
                  <a:srgbClr val="009834"/>
                </a:solidFill>
              </a:rPr>
              <a:t>ingresados por el usuario</a:t>
            </a:r>
          </a:p>
        </p:txBody>
      </p:sp>
      <p:pic>
        <p:nvPicPr>
          <p:cNvPr id="40" name="Imagen 39"/>
          <p:cNvPicPr/>
          <p:nvPr/>
        </p:nvPicPr>
        <p:blipFill>
          <a:blip r:embed="rId3"/>
          <a:stretch>
            <a:fillRect/>
          </a:stretch>
        </p:blipFill>
        <p:spPr>
          <a:xfrm>
            <a:off x="5753720" y="2013298"/>
            <a:ext cx="5604870" cy="3918156"/>
          </a:xfrm>
          <a:prstGeom prst="rect">
            <a:avLst/>
          </a:prstGeom>
          <a:ln>
            <a:solidFill>
              <a:srgbClr val="00B050"/>
            </a:solidFill>
          </a:ln>
        </p:spPr>
      </p:pic>
      <p:sp>
        <p:nvSpPr>
          <p:cNvPr id="6" name="Rectángulo 5"/>
          <p:cNvSpPr/>
          <p:nvPr/>
        </p:nvSpPr>
        <p:spPr>
          <a:xfrm>
            <a:off x="997677" y="2013298"/>
            <a:ext cx="3712898" cy="646331"/>
          </a:xfrm>
          <a:prstGeom prst="rect">
            <a:avLst/>
          </a:prstGeom>
        </p:spPr>
        <p:txBody>
          <a:bodyPr wrap="square">
            <a:spAutoFit/>
          </a:bodyPr>
          <a:lstStyle/>
          <a:p>
            <a:r>
              <a:rPr lang="es-CO" dirty="0" smtClean="0"/>
              <a:t>1) GDB donde se almacenarán procesos intermedios.</a:t>
            </a:r>
            <a:endParaRPr lang="es-CO" dirty="0"/>
          </a:p>
        </p:txBody>
      </p:sp>
      <p:sp>
        <p:nvSpPr>
          <p:cNvPr id="7" name="Rectángulo 6"/>
          <p:cNvSpPr/>
          <p:nvPr/>
        </p:nvSpPr>
        <p:spPr>
          <a:xfrm>
            <a:off x="997677" y="2659629"/>
            <a:ext cx="3712898" cy="646331"/>
          </a:xfrm>
          <a:prstGeom prst="rect">
            <a:avLst/>
          </a:prstGeom>
        </p:spPr>
        <p:txBody>
          <a:bodyPr wrap="square">
            <a:spAutoFit/>
          </a:bodyPr>
          <a:lstStyle/>
          <a:p>
            <a:r>
              <a:rPr lang="es-CO" dirty="0"/>
              <a:t>2</a:t>
            </a:r>
            <a:r>
              <a:rPr lang="es-CO" dirty="0" smtClean="0"/>
              <a:t>) GDB donde se almacenarán resultados finales</a:t>
            </a:r>
            <a:endParaRPr lang="es-CO" dirty="0"/>
          </a:p>
        </p:txBody>
      </p:sp>
      <p:sp>
        <p:nvSpPr>
          <p:cNvPr id="8" name="Rectángulo 7"/>
          <p:cNvSpPr/>
          <p:nvPr/>
        </p:nvSpPr>
        <p:spPr>
          <a:xfrm>
            <a:off x="997677" y="3305960"/>
            <a:ext cx="3712898" cy="646331"/>
          </a:xfrm>
          <a:prstGeom prst="rect">
            <a:avLst/>
          </a:prstGeom>
        </p:spPr>
        <p:txBody>
          <a:bodyPr wrap="square">
            <a:spAutoFit/>
          </a:bodyPr>
          <a:lstStyle/>
          <a:p>
            <a:r>
              <a:rPr lang="es-CO" dirty="0" smtClean="0"/>
              <a:t>3) </a:t>
            </a:r>
            <a:r>
              <a:rPr lang="es-CO" dirty="0" err="1" smtClean="0"/>
              <a:t>Feature</a:t>
            </a:r>
            <a:r>
              <a:rPr lang="es-CO" dirty="0" smtClean="0"/>
              <a:t> </a:t>
            </a:r>
            <a:r>
              <a:rPr lang="es-CO" dirty="0" err="1" smtClean="0"/>
              <a:t>Class</a:t>
            </a:r>
            <a:r>
              <a:rPr lang="es-CO" dirty="0" smtClean="0"/>
              <a:t> poligonal objeto de la agrupación.</a:t>
            </a:r>
            <a:endParaRPr lang="es-CO" dirty="0"/>
          </a:p>
        </p:txBody>
      </p:sp>
      <p:sp>
        <p:nvSpPr>
          <p:cNvPr id="9" name="Rectángulo 8"/>
          <p:cNvSpPr/>
          <p:nvPr/>
        </p:nvSpPr>
        <p:spPr>
          <a:xfrm>
            <a:off x="997677" y="3952291"/>
            <a:ext cx="3712898" cy="1200329"/>
          </a:xfrm>
          <a:prstGeom prst="rect">
            <a:avLst/>
          </a:prstGeom>
        </p:spPr>
        <p:txBody>
          <a:bodyPr wrap="square">
            <a:spAutoFit/>
          </a:bodyPr>
          <a:lstStyle/>
          <a:p>
            <a:r>
              <a:rPr lang="es-CO" dirty="0"/>
              <a:t>4</a:t>
            </a:r>
            <a:r>
              <a:rPr lang="es-CO" dirty="0" smtClean="0"/>
              <a:t>) Campo numérico que contiene los valores que limitaran la conformación de los grupos.</a:t>
            </a:r>
          </a:p>
        </p:txBody>
      </p:sp>
      <p:sp>
        <p:nvSpPr>
          <p:cNvPr id="10" name="Rectángulo 9"/>
          <p:cNvSpPr/>
          <p:nvPr/>
        </p:nvSpPr>
        <p:spPr>
          <a:xfrm>
            <a:off x="997677" y="5152620"/>
            <a:ext cx="3712898" cy="646331"/>
          </a:xfrm>
          <a:prstGeom prst="rect">
            <a:avLst/>
          </a:prstGeom>
        </p:spPr>
        <p:txBody>
          <a:bodyPr wrap="square">
            <a:spAutoFit/>
          </a:bodyPr>
          <a:lstStyle/>
          <a:p>
            <a:r>
              <a:rPr lang="es-CO" dirty="0" smtClean="0"/>
              <a:t>5) Valor máximo permitido en la agrupación.</a:t>
            </a:r>
          </a:p>
        </p:txBody>
      </p:sp>
      <p:cxnSp>
        <p:nvCxnSpPr>
          <p:cNvPr id="5" name="Conector recto de flecha 4"/>
          <p:cNvCxnSpPr/>
          <p:nvPr/>
        </p:nvCxnSpPr>
        <p:spPr>
          <a:xfrm>
            <a:off x="4592238" y="2308086"/>
            <a:ext cx="1380983" cy="351543"/>
          </a:xfrm>
          <a:prstGeom prst="straightConnector1">
            <a:avLst/>
          </a:prstGeom>
          <a:ln w="28575">
            <a:solidFill>
              <a:srgbClr val="009834"/>
            </a:solidFill>
            <a:tailEnd type="triangle"/>
          </a:ln>
        </p:spPr>
        <p:style>
          <a:lnRef idx="3">
            <a:schemeClr val="accent6"/>
          </a:lnRef>
          <a:fillRef idx="0">
            <a:schemeClr val="accent6"/>
          </a:fillRef>
          <a:effectRef idx="2">
            <a:schemeClr val="accent6"/>
          </a:effectRef>
          <a:fontRef idx="minor">
            <a:schemeClr val="tx1"/>
          </a:fontRef>
        </p:style>
      </p:cxnSp>
      <p:cxnSp>
        <p:nvCxnSpPr>
          <p:cNvPr id="14" name="Conector recto de flecha 13"/>
          <p:cNvCxnSpPr/>
          <p:nvPr/>
        </p:nvCxnSpPr>
        <p:spPr>
          <a:xfrm>
            <a:off x="4592238" y="2954417"/>
            <a:ext cx="1380983" cy="195991"/>
          </a:xfrm>
          <a:prstGeom prst="straightConnector1">
            <a:avLst/>
          </a:prstGeom>
          <a:ln w="28575">
            <a:solidFill>
              <a:srgbClr val="009834"/>
            </a:solidFill>
            <a:tailEnd type="triangle"/>
          </a:ln>
        </p:spPr>
        <p:style>
          <a:lnRef idx="3">
            <a:schemeClr val="accent6"/>
          </a:lnRef>
          <a:fillRef idx="0">
            <a:schemeClr val="accent6"/>
          </a:fillRef>
          <a:effectRef idx="2">
            <a:schemeClr val="accent6"/>
          </a:effectRef>
          <a:fontRef idx="minor">
            <a:schemeClr val="tx1"/>
          </a:fontRef>
        </p:style>
      </p:cxnSp>
      <p:cxnSp>
        <p:nvCxnSpPr>
          <p:cNvPr id="19" name="Conector recto de flecha 18"/>
          <p:cNvCxnSpPr/>
          <p:nvPr/>
        </p:nvCxnSpPr>
        <p:spPr>
          <a:xfrm>
            <a:off x="4592238" y="3547086"/>
            <a:ext cx="1380983" cy="8526"/>
          </a:xfrm>
          <a:prstGeom prst="straightConnector1">
            <a:avLst/>
          </a:prstGeom>
          <a:ln w="28575">
            <a:solidFill>
              <a:srgbClr val="009834"/>
            </a:solidFill>
            <a:tailEnd type="triangle"/>
          </a:ln>
        </p:spPr>
        <p:style>
          <a:lnRef idx="3">
            <a:schemeClr val="accent6"/>
          </a:lnRef>
          <a:fillRef idx="0">
            <a:schemeClr val="accent6"/>
          </a:fillRef>
          <a:effectRef idx="2">
            <a:schemeClr val="accent6"/>
          </a:effectRef>
          <a:fontRef idx="minor">
            <a:schemeClr val="tx1"/>
          </a:fontRef>
        </p:style>
      </p:cxnSp>
      <p:cxnSp>
        <p:nvCxnSpPr>
          <p:cNvPr id="22" name="Conector recto de flecha 21"/>
          <p:cNvCxnSpPr/>
          <p:nvPr/>
        </p:nvCxnSpPr>
        <p:spPr>
          <a:xfrm flipV="1">
            <a:off x="4551209" y="3989048"/>
            <a:ext cx="1422012" cy="343250"/>
          </a:xfrm>
          <a:prstGeom prst="straightConnector1">
            <a:avLst/>
          </a:prstGeom>
          <a:ln w="28575">
            <a:solidFill>
              <a:srgbClr val="009834"/>
            </a:solidFill>
            <a:tailEnd type="triangle"/>
          </a:ln>
        </p:spPr>
        <p:style>
          <a:lnRef idx="3">
            <a:schemeClr val="accent6"/>
          </a:lnRef>
          <a:fillRef idx="0">
            <a:schemeClr val="accent6"/>
          </a:fillRef>
          <a:effectRef idx="2">
            <a:schemeClr val="accent6"/>
          </a:effectRef>
          <a:fontRef idx="minor">
            <a:schemeClr val="tx1"/>
          </a:fontRef>
        </p:style>
      </p:cxnSp>
      <p:cxnSp>
        <p:nvCxnSpPr>
          <p:cNvPr id="26" name="Conector recto de flecha 25"/>
          <p:cNvCxnSpPr/>
          <p:nvPr/>
        </p:nvCxnSpPr>
        <p:spPr>
          <a:xfrm flipV="1">
            <a:off x="4592238" y="4385727"/>
            <a:ext cx="1380983" cy="928475"/>
          </a:xfrm>
          <a:prstGeom prst="straightConnector1">
            <a:avLst/>
          </a:prstGeom>
          <a:ln w="28575">
            <a:solidFill>
              <a:srgbClr val="009834"/>
            </a:solidFill>
            <a:tailEnd type="triangle"/>
          </a:ln>
        </p:spPr>
        <p:style>
          <a:lnRef idx="3">
            <a:schemeClr val="accent6"/>
          </a:lnRef>
          <a:fillRef idx="0">
            <a:schemeClr val="accent6"/>
          </a:fillRef>
          <a:effectRef idx="2">
            <a:schemeClr val="accent6"/>
          </a:effectRef>
          <a:fontRef idx="minor">
            <a:schemeClr val="tx1"/>
          </a:fontRef>
        </p:style>
      </p:cxnSp>
      <p:grpSp>
        <p:nvGrpSpPr>
          <p:cNvPr id="2" name="Grupo 1"/>
          <p:cNvGrpSpPr/>
          <p:nvPr/>
        </p:nvGrpSpPr>
        <p:grpSpPr>
          <a:xfrm>
            <a:off x="10310182" y="306539"/>
            <a:ext cx="2096815" cy="1407296"/>
            <a:chOff x="9876396" y="183865"/>
            <a:chExt cx="2096815" cy="1407296"/>
          </a:xfrm>
        </p:grpSpPr>
        <p:pic>
          <p:nvPicPr>
            <p:cNvPr id="18" name="Imagen 17"/>
            <p:cNvPicPr>
              <a:picLocks noChangeAspect="1"/>
            </p:cNvPicPr>
            <p:nvPr/>
          </p:nvPicPr>
          <p:blipFill>
            <a:blip r:embed="rId4"/>
            <a:stretch>
              <a:fillRect/>
            </a:stretch>
          </p:blipFill>
          <p:spPr>
            <a:xfrm>
              <a:off x="9876396" y="183865"/>
              <a:ext cx="2096815" cy="1407296"/>
            </a:xfrm>
            <a:prstGeom prst="rect">
              <a:avLst/>
            </a:prstGeom>
          </p:spPr>
        </p:pic>
        <p:sp>
          <p:nvSpPr>
            <p:cNvPr id="21" name="Elipse 20"/>
            <p:cNvSpPr/>
            <p:nvPr/>
          </p:nvSpPr>
          <p:spPr>
            <a:xfrm>
              <a:off x="11168669" y="416113"/>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23" name="Elipse 22"/>
            <p:cNvSpPr/>
            <p:nvPr/>
          </p:nvSpPr>
          <p:spPr>
            <a:xfrm>
              <a:off x="10532493" y="1210234"/>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24" name="Elipse 23"/>
            <p:cNvSpPr/>
            <p:nvPr/>
          </p:nvSpPr>
          <p:spPr>
            <a:xfrm>
              <a:off x="10987260" y="1210234"/>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grpSp>
      <p:grpSp>
        <p:nvGrpSpPr>
          <p:cNvPr id="35" name="Grupo 34"/>
          <p:cNvGrpSpPr/>
          <p:nvPr/>
        </p:nvGrpSpPr>
        <p:grpSpPr>
          <a:xfrm>
            <a:off x="5370346" y="341619"/>
            <a:ext cx="1445843" cy="1376891"/>
            <a:chOff x="4632994" y="4301001"/>
            <a:chExt cx="1713346" cy="1713346"/>
          </a:xfrm>
        </p:grpSpPr>
        <p:sp>
          <p:nvSpPr>
            <p:cNvPr id="36" name="Elipse 35"/>
            <p:cNvSpPr/>
            <p:nvPr/>
          </p:nvSpPr>
          <p:spPr>
            <a:xfrm>
              <a:off x="4632994" y="4301001"/>
              <a:ext cx="1713346" cy="1713346"/>
            </a:xfrm>
            <a:prstGeom prst="ellipse">
              <a:avLst/>
            </a:prstGeom>
          </p:spPr>
          <p:style>
            <a:lnRef idx="2">
              <a:schemeClr val="lt1">
                <a:hueOff val="0"/>
                <a:satOff val="0"/>
                <a:lumOff val="0"/>
                <a:alphaOff val="0"/>
              </a:schemeClr>
            </a:lnRef>
            <a:fillRef idx="1">
              <a:schemeClr val="accent4">
                <a:alpha val="50000"/>
                <a:hueOff val="5940396"/>
                <a:satOff val="-27410"/>
                <a:lumOff val="1009"/>
                <a:alphaOff val="0"/>
              </a:schemeClr>
            </a:fillRef>
            <a:effectRef idx="0">
              <a:schemeClr val="accent4">
                <a:alpha val="50000"/>
                <a:hueOff val="5940396"/>
                <a:satOff val="-27410"/>
                <a:lumOff val="1009"/>
                <a:alphaOff val="0"/>
              </a:schemeClr>
            </a:effectRef>
            <a:fontRef idx="minor">
              <a:schemeClr val="tx1"/>
            </a:fontRef>
          </p:style>
        </p:sp>
        <p:sp>
          <p:nvSpPr>
            <p:cNvPr id="37" name="Elipse 4"/>
            <p:cNvSpPr/>
            <p:nvPr/>
          </p:nvSpPr>
          <p:spPr>
            <a:xfrm>
              <a:off x="4820685" y="4551915"/>
              <a:ext cx="1391877" cy="1211519"/>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Procesamiento en memoria</a:t>
              </a:r>
              <a:endParaRPr lang="es-CO" sz="1200" b="1" dirty="0">
                <a:solidFill>
                  <a:prstClr val="black"/>
                </a:solidFill>
              </a:endParaRPr>
            </a:p>
          </p:txBody>
        </p:sp>
      </p:grpSp>
      <p:grpSp>
        <p:nvGrpSpPr>
          <p:cNvPr id="38" name="Grupo 37"/>
          <p:cNvGrpSpPr/>
          <p:nvPr/>
        </p:nvGrpSpPr>
        <p:grpSpPr>
          <a:xfrm>
            <a:off x="7172736" y="341619"/>
            <a:ext cx="1445843" cy="1376891"/>
            <a:chOff x="2695422" y="4301001"/>
            <a:chExt cx="1713346" cy="1713346"/>
          </a:xfrm>
        </p:grpSpPr>
        <p:sp>
          <p:nvSpPr>
            <p:cNvPr id="39" name="Elipse 38"/>
            <p:cNvSpPr/>
            <p:nvPr/>
          </p:nvSpPr>
          <p:spPr>
            <a:xfrm>
              <a:off x="2695422" y="4301001"/>
              <a:ext cx="1713346" cy="1713346"/>
            </a:xfrm>
            <a:prstGeom prst="ellipse">
              <a:avLst/>
            </a:prstGeom>
          </p:spPr>
          <p:style>
            <a:lnRef idx="2">
              <a:schemeClr val="lt1">
                <a:hueOff val="0"/>
                <a:satOff val="0"/>
                <a:lumOff val="0"/>
                <a:alphaOff val="0"/>
              </a:schemeClr>
            </a:lnRef>
            <a:fillRef idx="1">
              <a:schemeClr val="accent4">
                <a:alpha val="50000"/>
                <a:hueOff val="7425494"/>
                <a:satOff val="-34263"/>
                <a:lumOff val="1261"/>
                <a:alphaOff val="0"/>
              </a:schemeClr>
            </a:fillRef>
            <a:effectRef idx="0">
              <a:schemeClr val="accent4">
                <a:alpha val="50000"/>
                <a:hueOff val="7425494"/>
                <a:satOff val="-34263"/>
                <a:lumOff val="1261"/>
                <a:alphaOff val="0"/>
              </a:schemeClr>
            </a:effectRef>
            <a:fontRef idx="minor">
              <a:schemeClr val="tx1"/>
            </a:fontRef>
          </p:style>
        </p:sp>
        <p:sp>
          <p:nvSpPr>
            <p:cNvPr id="41" name="Elipse 4"/>
            <p:cNvSpPr/>
            <p:nvPr/>
          </p:nvSpPr>
          <p:spPr>
            <a:xfrm>
              <a:off x="2946336" y="4551915"/>
              <a:ext cx="1211518" cy="121151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Cursores</a:t>
              </a:r>
              <a:endParaRPr lang="es-CO" sz="1200" b="1" dirty="0">
                <a:solidFill>
                  <a:prstClr val="black"/>
                </a:solidFill>
              </a:endParaRPr>
            </a:p>
          </p:txBody>
        </p:sp>
      </p:grpSp>
      <p:grpSp>
        <p:nvGrpSpPr>
          <p:cNvPr id="45" name="Grupo 44"/>
          <p:cNvGrpSpPr/>
          <p:nvPr/>
        </p:nvGrpSpPr>
        <p:grpSpPr>
          <a:xfrm>
            <a:off x="8944753" y="341619"/>
            <a:ext cx="1445843" cy="1376891"/>
            <a:chOff x="3569549" y="106041"/>
            <a:chExt cx="1713346" cy="1713346"/>
          </a:xfrm>
          <a:solidFill>
            <a:srgbClr val="B7F689"/>
          </a:solidFill>
        </p:grpSpPr>
        <p:sp>
          <p:nvSpPr>
            <p:cNvPr id="46" name="Elipse 45"/>
            <p:cNvSpPr/>
            <p:nvPr/>
          </p:nvSpPr>
          <p:spPr>
            <a:xfrm>
              <a:off x="3569549" y="106041"/>
              <a:ext cx="1713346" cy="1713346"/>
            </a:xfrm>
            <a:prstGeom prst="ellipse">
              <a:avLst/>
            </a:prstGeom>
            <a:grpFill/>
          </p:spPr>
          <p:style>
            <a:lnRef idx="2">
              <a:schemeClr val="lt1">
                <a:hueOff val="0"/>
                <a:satOff val="0"/>
                <a:lumOff val="0"/>
                <a:alphaOff val="0"/>
              </a:schemeClr>
            </a:lnRef>
            <a:fillRef idx="1">
              <a:schemeClr val="accent4">
                <a:alpha val="50000"/>
                <a:hueOff val="1485099"/>
                <a:satOff val="-6853"/>
                <a:lumOff val="252"/>
                <a:alphaOff val="0"/>
              </a:schemeClr>
            </a:fillRef>
            <a:effectRef idx="0">
              <a:schemeClr val="accent4">
                <a:alpha val="50000"/>
                <a:hueOff val="1485099"/>
                <a:satOff val="-6853"/>
                <a:lumOff val="252"/>
                <a:alphaOff val="0"/>
              </a:schemeClr>
            </a:effectRef>
            <a:fontRef idx="minor">
              <a:schemeClr val="tx1"/>
            </a:fontRef>
          </p:style>
        </p:sp>
        <p:sp>
          <p:nvSpPr>
            <p:cNvPr id="47" name="Elipse 4"/>
            <p:cNvSpPr/>
            <p:nvPr/>
          </p:nvSpPr>
          <p:spPr>
            <a:xfrm>
              <a:off x="3820463" y="332221"/>
              <a:ext cx="1211518" cy="1211518"/>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Procesamiento</a:t>
              </a:r>
              <a:r>
                <a:rPr lang="es-CO" sz="1400" b="1" dirty="0" smtClean="0">
                  <a:solidFill>
                    <a:prstClr val="black"/>
                  </a:solidFill>
                </a:rPr>
                <a:t> </a:t>
              </a:r>
              <a:r>
                <a:rPr lang="es-CO" sz="1200" b="1" dirty="0" smtClean="0">
                  <a:solidFill>
                    <a:prstClr val="black"/>
                  </a:solidFill>
                </a:rPr>
                <a:t>a 64 bits</a:t>
              </a:r>
              <a:endParaRPr lang="es-CO" sz="1200" b="1" dirty="0">
                <a:solidFill>
                  <a:prstClr val="black"/>
                </a:solidFill>
              </a:endParaRPr>
            </a:p>
          </p:txBody>
        </p:sp>
      </p:grpSp>
    </p:spTree>
    <p:extLst>
      <p:ext uri="{BB962C8B-B14F-4D97-AF65-F5344CB8AC3E}">
        <p14:creationId xmlns:p14="http://schemas.microsoft.com/office/powerpoint/2010/main" val="370325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0"/>
                                        <p:tgtEl>
                                          <p:spTgt spid="22"/>
                                        </p:tgtEl>
                                      </p:cBhvr>
                                    </p:animEffect>
                                    <p:anim calcmode="lin" valueType="num">
                                      <p:cBhvr>
                                        <p:cTn id="49" dur="1000" fill="hold"/>
                                        <p:tgtEl>
                                          <p:spTgt spid="22"/>
                                        </p:tgtEl>
                                        <p:attrNameLst>
                                          <p:attrName>ppt_x</p:attrName>
                                        </p:attrNameLst>
                                      </p:cBhvr>
                                      <p:tavLst>
                                        <p:tav tm="0">
                                          <p:val>
                                            <p:strVal val="#ppt_x"/>
                                          </p:val>
                                        </p:tav>
                                        <p:tav tm="100000">
                                          <p:val>
                                            <p:strVal val="#ppt_x"/>
                                          </p:val>
                                        </p:tav>
                                      </p:tavLst>
                                    </p:anim>
                                    <p:anim calcmode="lin" valueType="num">
                                      <p:cBhvr>
                                        <p:cTn id="5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1000"/>
                                        <p:tgtEl>
                                          <p:spTgt spid="10"/>
                                        </p:tgtEl>
                                      </p:cBhvr>
                                    </p:animEffect>
                                    <p:anim calcmode="lin" valueType="num">
                                      <p:cBhvr>
                                        <p:cTn id="56" dur="1000" fill="hold"/>
                                        <p:tgtEl>
                                          <p:spTgt spid="10"/>
                                        </p:tgtEl>
                                        <p:attrNameLst>
                                          <p:attrName>ppt_x</p:attrName>
                                        </p:attrNameLst>
                                      </p:cBhvr>
                                      <p:tavLst>
                                        <p:tav tm="0">
                                          <p:val>
                                            <p:strVal val="#ppt_x"/>
                                          </p:val>
                                        </p:tav>
                                        <p:tav tm="100000">
                                          <p:val>
                                            <p:strVal val="#ppt_x"/>
                                          </p:val>
                                        </p:tav>
                                      </p:tavLst>
                                    </p:anim>
                                    <p:anim calcmode="lin" valueType="num">
                                      <p:cBhvr>
                                        <p:cTn id="57" dur="1000" fill="hold"/>
                                        <p:tgtEl>
                                          <p:spTgt spid="10"/>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anim calcmode="lin" valueType="num">
                                      <p:cBhvr>
                                        <p:cTn id="61" dur="1000" fill="hold"/>
                                        <p:tgtEl>
                                          <p:spTgt spid="26"/>
                                        </p:tgtEl>
                                        <p:attrNameLst>
                                          <p:attrName>ppt_x</p:attrName>
                                        </p:attrNameLst>
                                      </p:cBhvr>
                                      <p:tavLst>
                                        <p:tav tm="0">
                                          <p:val>
                                            <p:strVal val="#ppt_x"/>
                                          </p:val>
                                        </p:tav>
                                        <p:tav tm="100000">
                                          <p:val>
                                            <p:strVal val="#ppt_x"/>
                                          </p:val>
                                        </p:tav>
                                      </p:tavLst>
                                    </p:anim>
                                    <p:anim calcmode="lin" valueType="num">
                                      <p:cBhvr>
                                        <p:cTn id="6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ángulo 39"/>
          <p:cNvSpPr/>
          <p:nvPr/>
        </p:nvSpPr>
        <p:spPr>
          <a:xfrm>
            <a:off x="4601881" y="1048871"/>
            <a:ext cx="1196789" cy="79337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41" name="Rectángulo 40"/>
          <p:cNvSpPr/>
          <p:nvPr/>
        </p:nvSpPr>
        <p:spPr>
          <a:xfrm>
            <a:off x="4601880" y="1842246"/>
            <a:ext cx="1196789" cy="112955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42" name="Rectángulo 41"/>
          <p:cNvSpPr/>
          <p:nvPr/>
        </p:nvSpPr>
        <p:spPr>
          <a:xfrm>
            <a:off x="4601879" y="2971799"/>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43" name="Rectángulo 42"/>
          <p:cNvSpPr/>
          <p:nvPr/>
        </p:nvSpPr>
        <p:spPr>
          <a:xfrm>
            <a:off x="4601879" y="4114800"/>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44" name="Rectángulo 43"/>
          <p:cNvSpPr/>
          <p:nvPr/>
        </p:nvSpPr>
        <p:spPr>
          <a:xfrm>
            <a:off x="4601878" y="5257801"/>
            <a:ext cx="1398497"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45" name="Rectángulo 44"/>
          <p:cNvSpPr/>
          <p:nvPr/>
        </p:nvSpPr>
        <p:spPr>
          <a:xfrm>
            <a:off x="4601878" y="6172200"/>
            <a:ext cx="1398497" cy="47064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46" name="Rectángulo 45"/>
          <p:cNvSpPr/>
          <p:nvPr/>
        </p:nvSpPr>
        <p:spPr>
          <a:xfrm>
            <a:off x="5798669" y="1048872"/>
            <a:ext cx="2124637"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47" name="Rectángulo 46"/>
          <p:cNvSpPr/>
          <p:nvPr/>
        </p:nvSpPr>
        <p:spPr>
          <a:xfrm>
            <a:off x="5798669" y="1855696"/>
            <a:ext cx="1976720"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48" name="Rectángulo 47"/>
          <p:cNvSpPr/>
          <p:nvPr/>
        </p:nvSpPr>
        <p:spPr>
          <a:xfrm>
            <a:off x="6000375" y="2971799"/>
            <a:ext cx="155986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49" name="Rectángulo 48"/>
          <p:cNvSpPr/>
          <p:nvPr/>
        </p:nvSpPr>
        <p:spPr>
          <a:xfrm>
            <a:off x="6000374" y="4114796"/>
            <a:ext cx="2191873" cy="114300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50" name="Rectángulo 49"/>
          <p:cNvSpPr/>
          <p:nvPr/>
        </p:nvSpPr>
        <p:spPr>
          <a:xfrm>
            <a:off x="6000374" y="5257801"/>
            <a:ext cx="1716463"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51" name="Rectángulo 50"/>
          <p:cNvSpPr/>
          <p:nvPr/>
        </p:nvSpPr>
        <p:spPr>
          <a:xfrm>
            <a:off x="7923306" y="1048872"/>
            <a:ext cx="1893795"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52" name="Rectángulo 51"/>
          <p:cNvSpPr/>
          <p:nvPr/>
        </p:nvSpPr>
        <p:spPr>
          <a:xfrm>
            <a:off x="7775389" y="1855695"/>
            <a:ext cx="1675278"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53" name="Rectángulo 52"/>
          <p:cNvSpPr/>
          <p:nvPr/>
        </p:nvSpPr>
        <p:spPr>
          <a:xfrm>
            <a:off x="7560235" y="2971795"/>
            <a:ext cx="1999691" cy="114299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54" name="Rectángulo 53"/>
          <p:cNvSpPr/>
          <p:nvPr/>
        </p:nvSpPr>
        <p:spPr>
          <a:xfrm>
            <a:off x="8180761" y="4114799"/>
            <a:ext cx="1795092"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55" name="Rectángulo 54"/>
          <p:cNvSpPr/>
          <p:nvPr/>
        </p:nvSpPr>
        <p:spPr>
          <a:xfrm>
            <a:off x="9975853" y="4114799"/>
            <a:ext cx="1860548"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56" name="Rectángulo 55"/>
          <p:cNvSpPr/>
          <p:nvPr/>
        </p:nvSpPr>
        <p:spPr>
          <a:xfrm>
            <a:off x="7716837" y="5257800"/>
            <a:ext cx="1843089"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57" name="Rectángulo 56"/>
          <p:cNvSpPr/>
          <p:nvPr/>
        </p:nvSpPr>
        <p:spPr>
          <a:xfrm>
            <a:off x="6000374" y="6172199"/>
            <a:ext cx="1559861"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58" name="Rectángulo 57"/>
          <p:cNvSpPr/>
          <p:nvPr/>
        </p:nvSpPr>
        <p:spPr>
          <a:xfrm>
            <a:off x="9450667" y="1855694"/>
            <a:ext cx="1379444"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59" name="Rectángulo 58"/>
          <p:cNvSpPr/>
          <p:nvPr/>
        </p:nvSpPr>
        <p:spPr>
          <a:xfrm>
            <a:off x="9558993" y="5257800"/>
            <a:ext cx="1408251"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60" name="Rectángulo 59"/>
          <p:cNvSpPr/>
          <p:nvPr/>
        </p:nvSpPr>
        <p:spPr>
          <a:xfrm>
            <a:off x="7560235" y="6172199"/>
            <a:ext cx="2561665"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61" name="Rectángulo 60"/>
          <p:cNvSpPr/>
          <p:nvPr/>
        </p:nvSpPr>
        <p:spPr>
          <a:xfrm>
            <a:off x="10121900" y="6172199"/>
            <a:ext cx="1714500"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62" name="Rectángulo 61"/>
          <p:cNvSpPr/>
          <p:nvPr/>
        </p:nvSpPr>
        <p:spPr>
          <a:xfrm>
            <a:off x="10967245" y="5257799"/>
            <a:ext cx="869156"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63" name="Rectángulo 62"/>
          <p:cNvSpPr/>
          <p:nvPr/>
        </p:nvSpPr>
        <p:spPr>
          <a:xfrm>
            <a:off x="9817101" y="1048869"/>
            <a:ext cx="1562099"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64" name="Rectángulo 63"/>
          <p:cNvSpPr/>
          <p:nvPr/>
        </p:nvSpPr>
        <p:spPr>
          <a:xfrm>
            <a:off x="11379201" y="1048869"/>
            <a:ext cx="457200"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65" name="Rectángulo 64"/>
          <p:cNvSpPr/>
          <p:nvPr/>
        </p:nvSpPr>
        <p:spPr>
          <a:xfrm>
            <a:off x="10830111" y="1855694"/>
            <a:ext cx="1006289"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66" name="Rectángulo 65"/>
          <p:cNvSpPr/>
          <p:nvPr/>
        </p:nvSpPr>
        <p:spPr>
          <a:xfrm>
            <a:off x="9558994" y="2971795"/>
            <a:ext cx="132967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67" name="Rectángulo 66"/>
          <p:cNvSpPr/>
          <p:nvPr/>
        </p:nvSpPr>
        <p:spPr>
          <a:xfrm>
            <a:off x="10886475" y="2971794"/>
            <a:ext cx="949926"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33" name="CuadroTexto 13"/>
          <p:cNvSpPr txBox="1">
            <a:spLocks noChangeArrowheads="1"/>
          </p:cNvSpPr>
          <p:nvPr/>
        </p:nvSpPr>
        <p:spPr bwMode="auto">
          <a:xfrm>
            <a:off x="317892" y="2620168"/>
            <a:ext cx="3828676" cy="1569660"/>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400" dirty="0" smtClean="0">
                <a:solidFill>
                  <a:srgbClr val="009834"/>
                </a:solidFill>
              </a:rPr>
              <a:t>Polígonos de interés ingresados por el usuario para la zona de estudio.</a:t>
            </a:r>
            <a:endParaRPr lang="es-CO" sz="2400" dirty="0">
              <a:solidFill>
                <a:srgbClr val="009834"/>
              </a:solidFill>
            </a:endParaRPr>
          </a:p>
        </p:txBody>
      </p:sp>
    </p:spTree>
    <p:extLst>
      <p:ext uri="{BB962C8B-B14F-4D97-AF65-F5344CB8AC3E}">
        <p14:creationId xmlns:p14="http://schemas.microsoft.com/office/powerpoint/2010/main" val="39625516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4601881" y="1048871"/>
            <a:ext cx="1196789" cy="79337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1,7</a:t>
            </a:r>
          </a:p>
        </p:txBody>
      </p:sp>
      <p:sp>
        <p:nvSpPr>
          <p:cNvPr id="9" name="Rectángulo 8"/>
          <p:cNvSpPr/>
          <p:nvPr/>
        </p:nvSpPr>
        <p:spPr>
          <a:xfrm>
            <a:off x="4601880" y="1842246"/>
            <a:ext cx="1196789" cy="112955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2,3</a:t>
            </a:r>
          </a:p>
        </p:txBody>
      </p:sp>
      <p:sp>
        <p:nvSpPr>
          <p:cNvPr id="10" name="Rectángulo 9"/>
          <p:cNvSpPr/>
          <p:nvPr/>
        </p:nvSpPr>
        <p:spPr>
          <a:xfrm>
            <a:off x="4601879" y="2971799"/>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2,7</a:t>
            </a:r>
          </a:p>
        </p:txBody>
      </p:sp>
      <p:sp>
        <p:nvSpPr>
          <p:cNvPr id="13" name="Rectángulo 12"/>
          <p:cNvSpPr/>
          <p:nvPr/>
        </p:nvSpPr>
        <p:spPr>
          <a:xfrm>
            <a:off x="4601879" y="4114800"/>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2,6</a:t>
            </a:r>
          </a:p>
        </p:txBody>
      </p:sp>
      <p:sp>
        <p:nvSpPr>
          <p:cNvPr id="14" name="Rectángulo 13"/>
          <p:cNvSpPr/>
          <p:nvPr/>
        </p:nvSpPr>
        <p:spPr>
          <a:xfrm>
            <a:off x="4601878" y="5257801"/>
            <a:ext cx="1398497"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2,1</a:t>
            </a:r>
          </a:p>
        </p:txBody>
      </p:sp>
      <p:sp>
        <p:nvSpPr>
          <p:cNvPr id="15" name="Rectángulo 14"/>
          <p:cNvSpPr/>
          <p:nvPr/>
        </p:nvSpPr>
        <p:spPr>
          <a:xfrm>
            <a:off x="4601878" y="6172200"/>
            <a:ext cx="1398497" cy="47064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1,1</a:t>
            </a:r>
          </a:p>
        </p:txBody>
      </p:sp>
      <p:sp>
        <p:nvSpPr>
          <p:cNvPr id="16" name="Rectángulo 15"/>
          <p:cNvSpPr/>
          <p:nvPr/>
        </p:nvSpPr>
        <p:spPr>
          <a:xfrm>
            <a:off x="5798669" y="1048872"/>
            <a:ext cx="2124637"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2,8</a:t>
            </a:r>
          </a:p>
        </p:txBody>
      </p:sp>
      <p:sp>
        <p:nvSpPr>
          <p:cNvPr id="17" name="Rectángulo 16"/>
          <p:cNvSpPr/>
          <p:nvPr/>
        </p:nvSpPr>
        <p:spPr>
          <a:xfrm>
            <a:off x="5798669" y="1855696"/>
            <a:ext cx="1976720"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3,6</a:t>
            </a:r>
          </a:p>
        </p:txBody>
      </p:sp>
      <p:sp>
        <p:nvSpPr>
          <p:cNvPr id="18" name="Rectángulo 17"/>
          <p:cNvSpPr/>
          <p:nvPr/>
        </p:nvSpPr>
        <p:spPr>
          <a:xfrm>
            <a:off x="6000375" y="2971799"/>
            <a:ext cx="155986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3</a:t>
            </a:r>
          </a:p>
        </p:txBody>
      </p:sp>
      <p:sp>
        <p:nvSpPr>
          <p:cNvPr id="19" name="Rectángulo 18"/>
          <p:cNvSpPr/>
          <p:nvPr/>
        </p:nvSpPr>
        <p:spPr>
          <a:xfrm>
            <a:off x="6000374" y="4114796"/>
            <a:ext cx="2191873" cy="114300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4,1</a:t>
            </a:r>
          </a:p>
        </p:txBody>
      </p:sp>
      <p:sp>
        <p:nvSpPr>
          <p:cNvPr id="20" name="Rectángulo 19"/>
          <p:cNvSpPr/>
          <p:nvPr/>
        </p:nvSpPr>
        <p:spPr>
          <a:xfrm>
            <a:off x="6000374" y="5257801"/>
            <a:ext cx="1716463"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2,6</a:t>
            </a:r>
          </a:p>
        </p:txBody>
      </p:sp>
      <p:sp>
        <p:nvSpPr>
          <p:cNvPr id="21" name="Rectángulo 20"/>
          <p:cNvSpPr/>
          <p:nvPr/>
        </p:nvSpPr>
        <p:spPr>
          <a:xfrm>
            <a:off x="7923306" y="1048872"/>
            <a:ext cx="1893795"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2,6</a:t>
            </a:r>
          </a:p>
        </p:txBody>
      </p:sp>
      <p:sp>
        <p:nvSpPr>
          <p:cNvPr id="22" name="Rectángulo 21"/>
          <p:cNvSpPr/>
          <p:nvPr/>
        </p:nvSpPr>
        <p:spPr>
          <a:xfrm>
            <a:off x="7775389" y="1855695"/>
            <a:ext cx="1675278"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2,8</a:t>
            </a:r>
          </a:p>
        </p:txBody>
      </p:sp>
      <p:sp>
        <p:nvSpPr>
          <p:cNvPr id="23" name="Rectángulo 22"/>
          <p:cNvSpPr/>
          <p:nvPr/>
        </p:nvSpPr>
        <p:spPr>
          <a:xfrm>
            <a:off x="7560235" y="2971795"/>
            <a:ext cx="1999691" cy="114299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3,8</a:t>
            </a:r>
          </a:p>
        </p:txBody>
      </p:sp>
      <p:sp>
        <p:nvSpPr>
          <p:cNvPr id="24" name="Rectángulo 23"/>
          <p:cNvSpPr/>
          <p:nvPr/>
        </p:nvSpPr>
        <p:spPr>
          <a:xfrm>
            <a:off x="8180761" y="4114799"/>
            <a:ext cx="1795092"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3,4</a:t>
            </a:r>
          </a:p>
        </p:txBody>
      </p:sp>
      <p:sp>
        <p:nvSpPr>
          <p:cNvPr id="25" name="Rectángulo 24"/>
          <p:cNvSpPr/>
          <p:nvPr/>
        </p:nvSpPr>
        <p:spPr>
          <a:xfrm>
            <a:off x="9975853" y="4114799"/>
            <a:ext cx="1860548"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3,4</a:t>
            </a:r>
          </a:p>
        </p:txBody>
      </p:sp>
      <p:sp>
        <p:nvSpPr>
          <p:cNvPr id="26" name="Rectángulo 25"/>
          <p:cNvSpPr/>
          <p:nvPr/>
        </p:nvSpPr>
        <p:spPr>
          <a:xfrm>
            <a:off x="7716837" y="5257800"/>
            <a:ext cx="1843089"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2,8</a:t>
            </a:r>
          </a:p>
        </p:txBody>
      </p:sp>
      <p:sp>
        <p:nvSpPr>
          <p:cNvPr id="29" name="Rectángulo 28"/>
          <p:cNvSpPr/>
          <p:nvPr/>
        </p:nvSpPr>
        <p:spPr>
          <a:xfrm>
            <a:off x="6000374" y="6172199"/>
            <a:ext cx="1559861"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1,2</a:t>
            </a:r>
          </a:p>
        </p:txBody>
      </p:sp>
      <p:sp>
        <p:nvSpPr>
          <p:cNvPr id="30" name="Rectángulo 29"/>
          <p:cNvSpPr/>
          <p:nvPr/>
        </p:nvSpPr>
        <p:spPr>
          <a:xfrm>
            <a:off x="9450667" y="1855694"/>
            <a:ext cx="1379444"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2,5</a:t>
            </a:r>
          </a:p>
        </p:txBody>
      </p:sp>
      <p:sp>
        <p:nvSpPr>
          <p:cNvPr id="31" name="Rectángulo 30"/>
          <p:cNvSpPr/>
          <p:nvPr/>
        </p:nvSpPr>
        <p:spPr>
          <a:xfrm>
            <a:off x="9558993" y="5257800"/>
            <a:ext cx="1408251"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2,1</a:t>
            </a:r>
          </a:p>
        </p:txBody>
      </p:sp>
      <p:sp>
        <p:nvSpPr>
          <p:cNvPr id="32" name="Rectángulo 31"/>
          <p:cNvSpPr/>
          <p:nvPr/>
        </p:nvSpPr>
        <p:spPr>
          <a:xfrm>
            <a:off x="7560235" y="6172199"/>
            <a:ext cx="2561665"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2,2</a:t>
            </a:r>
          </a:p>
        </p:txBody>
      </p:sp>
      <p:sp>
        <p:nvSpPr>
          <p:cNvPr id="33" name="Rectángulo 32"/>
          <p:cNvSpPr/>
          <p:nvPr/>
        </p:nvSpPr>
        <p:spPr>
          <a:xfrm>
            <a:off x="10121900" y="6172199"/>
            <a:ext cx="1714500"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1,4</a:t>
            </a:r>
          </a:p>
        </p:txBody>
      </p:sp>
      <p:sp>
        <p:nvSpPr>
          <p:cNvPr id="34" name="Rectángulo 33"/>
          <p:cNvSpPr/>
          <p:nvPr/>
        </p:nvSpPr>
        <p:spPr>
          <a:xfrm>
            <a:off x="10967245" y="5257799"/>
            <a:ext cx="869156"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1,3</a:t>
            </a:r>
          </a:p>
        </p:txBody>
      </p:sp>
      <p:sp>
        <p:nvSpPr>
          <p:cNvPr id="35" name="Rectángulo 34"/>
          <p:cNvSpPr/>
          <p:nvPr/>
        </p:nvSpPr>
        <p:spPr>
          <a:xfrm>
            <a:off x="9817101" y="1048869"/>
            <a:ext cx="1562099"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2,1</a:t>
            </a:r>
          </a:p>
        </p:txBody>
      </p:sp>
      <p:sp>
        <p:nvSpPr>
          <p:cNvPr id="36" name="Rectángulo 35"/>
          <p:cNvSpPr/>
          <p:nvPr/>
        </p:nvSpPr>
        <p:spPr>
          <a:xfrm>
            <a:off x="11379201" y="1048869"/>
            <a:ext cx="457200"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0,6</a:t>
            </a:r>
          </a:p>
        </p:txBody>
      </p:sp>
      <p:sp>
        <p:nvSpPr>
          <p:cNvPr id="37" name="Rectángulo 36"/>
          <p:cNvSpPr/>
          <p:nvPr/>
        </p:nvSpPr>
        <p:spPr>
          <a:xfrm>
            <a:off x="10830111" y="1855694"/>
            <a:ext cx="1006289"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2,2</a:t>
            </a:r>
          </a:p>
        </p:txBody>
      </p:sp>
      <p:sp>
        <p:nvSpPr>
          <p:cNvPr id="38" name="Rectángulo 37"/>
          <p:cNvSpPr/>
          <p:nvPr/>
        </p:nvSpPr>
        <p:spPr>
          <a:xfrm>
            <a:off x="9558994" y="2971795"/>
            <a:ext cx="132967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2,5</a:t>
            </a:r>
          </a:p>
        </p:txBody>
      </p:sp>
      <p:sp>
        <p:nvSpPr>
          <p:cNvPr id="39" name="Rectángulo 38"/>
          <p:cNvSpPr/>
          <p:nvPr/>
        </p:nvSpPr>
        <p:spPr>
          <a:xfrm>
            <a:off x="10886475" y="2971794"/>
            <a:ext cx="949926"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accent6">
                    <a:lumMod val="50000"/>
                  </a:schemeClr>
                </a:solidFill>
              </a:rPr>
              <a:t>1,8</a:t>
            </a:r>
          </a:p>
        </p:txBody>
      </p:sp>
      <p:sp>
        <p:nvSpPr>
          <p:cNvPr id="41" name="CuadroTexto 13"/>
          <p:cNvSpPr txBox="1">
            <a:spLocks noChangeArrowheads="1"/>
          </p:cNvSpPr>
          <p:nvPr/>
        </p:nvSpPr>
        <p:spPr bwMode="auto">
          <a:xfrm>
            <a:off x="317892" y="2620168"/>
            <a:ext cx="3828676" cy="1569660"/>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400" dirty="0" smtClean="0">
                <a:solidFill>
                  <a:srgbClr val="009834"/>
                </a:solidFill>
              </a:rPr>
              <a:t>Valores para cada polígono de la zona de estudio. Por ejemplo valores de área.</a:t>
            </a:r>
            <a:endParaRPr lang="es-CO" sz="2400" dirty="0">
              <a:solidFill>
                <a:srgbClr val="009834"/>
              </a:solidFill>
            </a:endParaRPr>
          </a:p>
        </p:txBody>
      </p:sp>
    </p:spTree>
    <p:extLst>
      <p:ext uri="{BB962C8B-B14F-4D97-AF65-F5344CB8AC3E}">
        <p14:creationId xmlns:p14="http://schemas.microsoft.com/office/powerpoint/2010/main" val="26192335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ángulo 39"/>
          <p:cNvSpPr/>
          <p:nvPr/>
        </p:nvSpPr>
        <p:spPr>
          <a:xfrm>
            <a:off x="4601881" y="1048871"/>
            <a:ext cx="1196789" cy="79337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41" name="Rectángulo 40"/>
          <p:cNvSpPr/>
          <p:nvPr/>
        </p:nvSpPr>
        <p:spPr>
          <a:xfrm>
            <a:off x="4601880" y="1842246"/>
            <a:ext cx="1196789" cy="112955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42" name="Rectángulo 41"/>
          <p:cNvSpPr/>
          <p:nvPr/>
        </p:nvSpPr>
        <p:spPr>
          <a:xfrm>
            <a:off x="4601879" y="2971799"/>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43" name="Rectángulo 42"/>
          <p:cNvSpPr/>
          <p:nvPr/>
        </p:nvSpPr>
        <p:spPr>
          <a:xfrm>
            <a:off x="4601879" y="4114800"/>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44" name="Rectángulo 43"/>
          <p:cNvSpPr/>
          <p:nvPr/>
        </p:nvSpPr>
        <p:spPr>
          <a:xfrm>
            <a:off x="4601878" y="5257801"/>
            <a:ext cx="1398497"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45" name="Rectángulo 44"/>
          <p:cNvSpPr/>
          <p:nvPr/>
        </p:nvSpPr>
        <p:spPr>
          <a:xfrm>
            <a:off x="4601878" y="6172200"/>
            <a:ext cx="1398497" cy="47064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46" name="Rectángulo 45"/>
          <p:cNvSpPr/>
          <p:nvPr/>
        </p:nvSpPr>
        <p:spPr>
          <a:xfrm>
            <a:off x="5798669" y="1048872"/>
            <a:ext cx="2124637"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47" name="Rectángulo 46"/>
          <p:cNvSpPr/>
          <p:nvPr/>
        </p:nvSpPr>
        <p:spPr>
          <a:xfrm>
            <a:off x="5798669" y="1855696"/>
            <a:ext cx="1976720"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48" name="Rectángulo 47"/>
          <p:cNvSpPr/>
          <p:nvPr/>
        </p:nvSpPr>
        <p:spPr>
          <a:xfrm>
            <a:off x="6000375" y="2971799"/>
            <a:ext cx="155986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49" name="Rectángulo 48"/>
          <p:cNvSpPr/>
          <p:nvPr/>
        </p:nvSpPr>
        <p:spPr>
          <a:xfrm>
            <a:off x="6000374" y="4114796"/>
            <a:ext cx="2191873" cy="114300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50" name="Rectángulo 49"/>
          <p:cNvSpPr/>
          <p:nvPr/>
        </p:nvSpPr>
        <p:spPr>
          <a:xfrm>
            <a:off x="6000374" y="5257801"/>
            <a:ext cx="1716463"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51" name="Rectángulo 50"/>
          <p:cNvSpPr/>
          <p:nvPr/>
        </p:nvSpPr>
        <p:spPr>
          <a:xfrm>
            <a:off x="7923306" y="1048872"/>
            <a:ext cx="1893795"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52" name="Rectángulo 51"/>
          <p:cNvSpPr/>
          <p:nvPr/>
        </p:nvSpPr>
        <p:spPr>
          <a:xfrm>
            <a:off x="7775389" y="1855695"/>
            <a:ext cx="1675278"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53" name="Rectángulo 52"/>
          <p:cNvSpPr/>
          <p:nvPr/>
        </p:nvSpPr>
        <p:spPr>
          <a:xfrm>
            <a:off x="7560235" y="2971795"/>
            <a:ext cx="1999691" cy="114299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54" name="Rectángulo 53"/>
          <p:cNvSpPr/>
          <p:nvPr/>
        </p:nvSpPr>
        <p:spPr>
          <a:xfrm>
            <a:off x="8180761" y="4114799"/>
            <a:ext cx="1795092"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55" name="Rectángulo 54"/>
          <p:cNvSpPr/>
          <p:nvPr/>
        </p:nvSpPr>
        <p:spPr>
          <a:xfrm>
            <a:off x="9975853" y="4114799"/>
            <a:ext cx="1860548"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56" name="Rectángulo 55"/>
          <p:cNvSpPr/>
          <p:nvPr/>
        </p:nvSpPr>
        <p:spPr>
          <a:xfrm>
            <a:off x="7716837" y="5257800"/>
            <a:ext cx="1843089"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57" name="Rectángulo 56"/>
          <p:cNvSpPr/>
          <p:nvPr/>
        </p:nvSpPr>
        <p:spPr>
          <a:xfrm>
            <a:off x="6000374" y="6172199"/>
            <a:ext cx="1559861"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58" name="Rectángulo 57"/>
          <p:cNvSpPr/>
          <p:nvPr/>
        </p:nvSpPr>
        <p:spPr>
          <a:xfrm>
            <a:off x="9450667" y="1855694"/>
            <a:ext cx="1379444"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59" name="Rectángulo 58"/>
          <p:cNvSpPr/>
          <p:nvPr/>
        </p:nvSpPr>
        <p:spPr>
          <a:xfrm>
            <a:off x="9558993" y="5257800"/>
            <a:ext cx="1408251"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60" name="Rectángulo 59"/>
          <p:cNvSpPr/>
          <p:nvPr/>
        </p:nvSpPr>
        <p:spPr>
          <a:xfrm>
            <a:off x="7560235" y="6172199"/>
            <a:ext cx="2561665"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61" name="Rectángulo 60"/>
          <p:cNvSpPr/>
          <p:nvPr/>
        </p:nvSpPr>
        <p:spPr>
          <a:xfrm>
            <a:off x="10121900" y="6172199"/>
            <a:ext cx="1714500"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62" name="Rectángulo 61"/>
          <p:cNvSpPr/>
          <p:nvPr/>
        </p:nvSpPr>
        <p:spPr>
          <a:xfrm>
            <a:off x="10967245" y="5257799"/>
            <a:ext cx="869156"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63" name="Rectángulo 62"/>
          <p:cNvSpPr/>
          <p:nvPr/>
        </p:nvSpPr>
        <p:spPr>
          <a:xfrm>
            <a:off x="9817101" y="1048869"/>
            <a:ext cx="1562099"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64" name="Rectángulo 63"/>
          <p:cNvSpPr/>
          <p:nvPr/>
        </p:nvSpPr>
        <p:spPr>
          <a:xfrm>
            <a:off x="11379201" y="1048869"/>
            <a:ext cx="457200"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65" name="Rectángulo 64"/>
          <p:cNvSpPr/>
          <p:nvPr/>
        </p:nvSpPr>
        <p:spPr>
          <a:xfrm>
            <a:off x="10830111" y="1855694"/>
            <a:ext cx="1006289"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66" name="Rectángulo 65"/>
          <p:cNvSpPr/>
          <p:nvPr/>
        </p:nvSpPr>
        <p:spPr>
          <a:xfrm>
            <a:off x="9558994" y="2971795"/>
            <a:ext cx="132967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67" name="Rectángulo 66"/>
          <p:cNvSpPr/>
          <p:nvPr/>
        </p:nvSpPr>
        <p:spPr>
          <a:xfrm>
            <a:off x="10886475" y="2971794"/>
            <a:ext cx="949926"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2" name="Rectángulo 1"/>
          <p:cNvSpPr/>
          <p:nvPr/>
        </p:nvSpPr>
        <p:spPr>
          <a:xfrm>
            <a:off x="4601878" y="1048869"/>
            <a:ext cx="7234522" cy="55939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CuadroTexto 13"/>
          <p:cNvSpPr txBox="1">
            <a:spLocks noChangeArrowheads="1"/>
          </p:cNvSpPr>
          <p:nvPr/>
        </p:nvSpPr>
        <p:spPr bwMode="auto">
          <a:xfrm>
            <a:off x="330200" y="2545133"/>
            <a:ext cx="3828676" cy="1569660"/>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400" dirty="0" smtClean="0">
                <a:solidFill>
                  <a:srgbClr val="009834"/>
                </a:solidFill>
              </a:rPr>
              <a:t>Construcción de una geometría que envuelve la zona en general.</a:t>
            </a:r>
            <a:endParaRPr lang="es-CO" sz="2400" dirty="0">
              <a:solidFill>
                <a:srgbClr val="009834"/>
              </a:solidFill>
            </a:endParaRPr>
          </a:p>
        </p:txBody>
      </p:sp>
    </p:spTree>
    <p:extLst>
      <p:ext uri="{BB962C8B-B14F-4D97-AF65-F5344CB8AC3E}">
        <p14:creationId xmlns:p14="http://schemas.microsoft.com/office/powerpoint/2010/main" val="17790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26" presetClass="emph" presetSubtype="0" fill="hold" grpId="1" nodeType="afterEffect">
                                  <p:stCondLst>
                                    <p:cond delay="0"/>
                                  </p:stCondLst>
                                  <p:childTnLst>
                                    <p:animEffect transition="out" filter="fade">
                                      <p:cBhvr>
                                        <p:cTn id="10" dur="500" tmFilter="0, 0; .2, .5; .8, .5; 1, 0"/>
                                        <p:tgtEl>
                                          <p:spTgt spid="2"/>
                                        </p:tgtEl>
                                      </p:cBhvr>
                                    </p:animEffect>
                                    <p:animScale>
                                      <p:cBhvr>
                                        <p:cTn id="11"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uadroTexto 13"/>
          <p:cNvSpPr txBox="1">
            <a:spLocks noChangeArrowheads="1"/>
          </p:cNvSpPr>
          <p:nvPr/>
        </p:nvSpPr>
        <p:spPr bwMode="auto">
          <a:xfrm>
            <a:off x="281267" y="1628911"/>
            <a:ext cx="3828676" cy="1569660"/>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400" dirty="0" smtClean="0">
                <a:solidFill>
                  <a:srgbClr val="009834"/>
                </a:solidFill>
              </a:rPr>
              <a:t>Selección de los polígonos más extremos que toquen la geometría envolvente.</a:t>
            </a:r>
            <a:endParaRPr lang="es-CO" sz="2400" dirty="0">
              <a:solidFill>
                <a:srgbClr val="009834"/>
              </a:solidFill>
            </a:endParaRPr>
          </a:p>
        </p:txBody>
      </p:sp>
      <p:sp>
        <p:nvSpPr>
          <p:cNvPr id="115" name="CuadroTexto 13"/>
          <p:cNvSpPr txBox="1">
            <a:spLocks noChangeArrowheads="1"/>
          </p:cNvSpPr>
          <p:nvPr/>
        </p:nvSpPr>
        <p:spPr bwMode="auto">
          <a:xfrm>
            <a:off x="281267" y="4128240"/>
            <a:ext cx="3974016" cy="923330"/>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pPr algn="just"/>
            <a:r>
              <a:rPr lang="en-US" sz="1800" dirty="0">
                <a:solidFill>
                  <a:srgbClr val="009834"/>
                </a:solidFill>
              </a:rPr>
              <a:t>16 </a:t>
            </a:r>
            <a:r>
              <a:rPr lang="es-CO" sz="1800" dirty="0" smtClean="0">
                <a:solidFill>
                  <a:srgbClr val="009834"/>
                </a:solidFill>
              </a:rPr>
              <a:t>polígonos</a:t>
            </a:r>
            <a:r>
              <a:rPr lang="en-US" sz="1800" dirty="0" smtClean="0">
                <a:solidFill>
                  <a:srgbClr val="009834"/>
                </a:solidFill>
              </a:rPr>
              <a:t> </a:t>
            </a:r>
            <a:r>
              <a:rPr lang="es-CO" sz="1800" dirty="0" smtClean="0">
                <a:solidFill>
                  <a:srgbClr val="009834"/>
                </a:solidFill>
              </a:rPr>
              <a:t>fueron considerados como polígonos origen de las primeras agrupaciones.</a:t>
            </a:r>
            <a:endParaRPr lang="es-CO" sz="1800" dirty="0">
              <a:solidFill>
                <a:srgbClr val="009834"/>
              </a:solidFill>
            </a:endParaRPr>
          </a:p>
        </p:txBody>
      </p:sp>
      <p:sp>
        <p:nvSpPr>
          <p:cNvPr id="116" name="Rectángulo 115"/>
          <p:cNvSpPr/>
          <p:nvPr/>
        </p:nvSpPr>
        <p:spPr>
          <a:xfrm>
            <a:off x="4601881" y="1048871"/>
            <a:ext cx="1196789" cy="79337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17" name="Rectángulo 116"/>
          <p:cNvSpPr/>
          <p:nvPr/>
        </p:nvSpPr>
        <p:spPr>
          <a:xfrm>
            <a:off x="4601880" y="1842246"/>
            <a:ext cx="1196789" cy="112955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18" name="Rectángulo 117"/>
          <p:cNvSpPr/>
          <p:nvPr/>
        </p:nvSpPr>
        <p:spPr>
          <a:xfrm>
            <a:off x="4601879" y="2971799"/>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19" name="Rectángulo 118"/>
          <p:cNvSpPr/>
          <p:nvPr/>
        </p:nvSpPr>
        <p:spPr>
          <a:xfrm>
            <a:off x="4601879" y="4114800"/>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20" name="Rectángulo 119"/>
          <p:cNvSpPr/>
          <p:nvPr/>
        </p:nvSpPr>
        <p:spPr>
          <a:xfrm>
            <a:off x="4601878" y="5257801"/>
            <a:ext cx="1398497"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21" name="Rectángulo 120"/>
          <p:cNvSpPr/>
          <p:nvPr/>
        </p:nvSpPr>
        <p:spPr>
          <a:xfrm>
            <a:off x="4601878" y="6172200"/>
            <a:ext cx="1398497" cy="47064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22" name="Rectángulo 121"/>
          <p:cNvSpPr/>
          <p:nvPr/>
        </p:nvSpPr>
        <p:spPr>
          <a:xfrm>
            <a:off x="5798669" y="1048872"/>
            <a:ext cx="2124637"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23" name="Rectángulo 122"/>
          <p:cNvSpPr/>
          <p:nvPr/>
        </p:nvSpPr>
        <p:spPr>
          <a:xfrm>
            <a:off x="5798669" y="1855696"/>
            <a:ext cx="1976720"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24" name="Rectángulo 123"/>
          <p:cNvSpPr/>
          <p:nvPr/>
        </p:nvSpPr>
        <p:spPr>
          <a:xfrm>
            <a:off x="6000375" y="2971799"/>
            <a:ext cx="155986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25" name="Rectángulo 124"/>
          <p:cNvSpPr/>
          <p:nvPr/>
        </p:nvSpPr>
        <p:spPr>
          <a:xfrm>
            <a:off x="6000374" y="4114796"/>
            <a:ext cx="2191873" cy="114300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26" name="Rectángulo 125"/>
          <p:cNvSpPr/>
          <p:nvPr/>
        </p:nvSpPr>
        <p:spPr>
          <a:xfrm>
            <a:off x="6000374" y="5257801"/>
            <a:ext cx="1716463"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27" name="Rectángulo 126"/>
          <p:cNvSpPr/>
          <p:nvPr/>
        </p:nvSpPr>
        <p:spPr>
          <a:xfrm>
            <a:off x="7923306" y="1048872"/>
            <a:ext cx="1893795"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28" name="Rectángulo 127"/>
          <p:cNvSpPr/>
          <p:nvPr/>
        </p:nvSpPr>
        <p:spPr>
          <a:xfrm>
            <a:off x="7775389" y="1855695"/>
            <a:ext cx="1675278"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29" name="Rectángulo 128"/>
          <p:cNvSpPr/>
          <p:nvPr/>
        </p:nvSpPr>
        <p:spPr>
          <a:xfrm>
            <a:off x="7560235" y="2971795"/>
            <a:ext cx="1999691" cy="114299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30" name="Rectángulo 129"/>
          <p:cNvSpPr/>
          <p:nvPr/>
        </p:nvSpPr>
        <p:spPr>
          <a:xfrm>
            <a:off x="8180761" y="4114799"/>
            <a:ext cx="1795092"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31" name="Rectángulo 130"/>
          <p:cNvSpPr/>
          <p:nvPr/>
        </p:nvSpPr>
        <p:spPr>
          <a:xfrm>
            <a:off x="9975853" y="4114799"/>
            <a:ext cx="1860548"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32" name="Rectángulo 131"/>
          <p:cNvSpPr/>
          <p:nvPr/>
        </p:nvSpPr>
        <p:spPr>
          <a:xfrm>
            <a:off x="7716837" y="5257800"/>
            <a:ext cx="1843089"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33" name="Rectángulo 132"/>
          <p:cNvSpPr/>
          <p:nvPr/>
        </p:nvSpPr>
        <p:spPr>
          <a:xfrm>
            <a:off x="6000374" y="6172199"/>
            <a:ext cx="1559861"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34" name="Rectángulo 133"/>
          <p:cNvSpPr/>
          <p:nvPr/>
        </p:nvSpPr>
        <p:spPr>
          <a:xfrm>
            <a:off x="9450667" y="1855694"/>
            <a:ext cx="1379444"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35" name="Rectángulo 134"/>
          <p:cNvSpPr/>
          <p:nvPr/>
        </p:nvSpPr>
        <p:spPr>
          <a:xfrm>
            <a:off x="9558993" y="5257800"/>
            <a:ext cx="1408251"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36" name="Rectángulo 135"/>
          <p:cNvSpPr/>
          <p:nvPr/>
        </p:nvSpPr>
        <p:spPr>
          <a:xfrm>
            <a:off x="7560235" y="6172199"/>
            <a:ext cx="2561665"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37" name="Rectángulo 136"/>
          <p:cNvSpPr/>
          <p:nvPr/>
        </p:nvSpPr>
        <p:spPr>
          <a:xfrm>
            <a:off x="10121900" y="6172199"/>
            <a:ext cx="1714500"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38" name="Rectángulo 137"/>
          <p:cNvSpPr/>
          <p:nvPr/>
        </p:nvSpPr>
        <p:spPr>
          <a:xfrm>
            <a:off x="10967245" y="5257799"/>
            <a:ext cx="869156"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39" name="Rectángulo 138"/>
          <p:cNvSpPr/>
          <p:nvPr/>
        </p:nvSpPr>
        <p:spPr>
          <a:xfrm>
            <a:off x="9817101" y="1048869"/>
            <a:ext cx="1562099"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40" name="Rectángulo 139"/>
          <p:cNvSpPr/>
          <p:nvPr/>
        </p:nvSpPr>
        <p:spPr>
          <a:xfrm>
            <a:off x="11379201" y="1048869"/>
            <a:ext cx="457200"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41" name="Rectángulo 140"/>
          <p:cNvSpPr/>
          <p:nvPr/>
        </p:nvSpPr>
        <p:spPr>
          <a:xfrm>
            <a:off x="10830111" y="1855694"/>
            <a:ext cx="1006289"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42" name="Rectángulo 141"/>
          <p:cNvSpPr/>
          <p:nvPr/>
        </p:nvSpPr>
        <p:spPr>
          <a:xfrm>
            <a:off x="9558994" y="2971795"/>
            <a:ext cx="132967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43" name="Rectángulo 142"/>
          <p:cNvSpPr/>
          <p:nvPr/>
        </p:nvSpPr>
        <p:spPr>
          <a:xfrm>
            <a:off x="10886475" y="2971794"/>
            <a:ext cx="949926"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chemeClr val="accent6">
                  <a:lumMod val="50000"/>
                </a:schemeClr>
              </a:solidFill>
            </a:endParaRPr>
          </a:p>
        </p:txBody>
      </p:sp>
      <p:sp>
        <p:nvSpPr>
          <p:cNvPr id="144" name="Rectángulo 143"/>
          <p:cNvSpPr/>
          <p:nvPr/>
        </p:nvSpPr>
        <p:spPr>
          <a:xfrm>
            <a:off x="4601878" y="1048869"/>
            <a:ext cx="7234522" cy="55939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accent6">
                  <a:lumMod val="50000"/>
                </a:schemeClr>
              </a:solidFill>
            </a:endParaRPr>
          </a:p>
        </p:txBody>
      </p:sp>
      <p:sp>
        <p:nvSpPr>
          <p:cNvPr id="146" name="Rectángulo 145"/>
          <p:cNvSpPr/>
          <p:nvPr/>
        </p:nvSpPr>
        <p:spPr>
          <a:xfrm>
            <a:off x="4601881" y="1048867"/>
            <a:ext cx="1196789" cy="793376"/>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7" name="Rectángulo 146"/>
          <p:cNvSpPr/>
          <p:nvPr/>
        </p:nvSpPr>
        <p:spPr>
          <a:xfrm>
            <a:off x="4601880" y="1842242"/>
            <a:ext cx="1196789" cy="1129553"/>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8" name="Rectángulo 147"/>
          <p:cNvSpPr/>
          <p:nvPr/>
        </p:nvSpPr>
        <p:spPr>
          <a:xfrm>
            <a:off x="4601879" y="2971795"/>
            <a:ext cx="1398497" cy="1143001"/>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9" name="Rectángulo 148"/>
          <p:cNvSpPr/>
          <p:nvPr/>
        </p:nvSpPr>
        <p:spPr>
          <a:xfrm>
            <a:off x="4601879" y="4114796"/>
            <a:ext cx="1398497" cy="1143001"/>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0" name="Rectángulo 149"/>
          <p:cNvSpPr/>
          <p:nvPr/>
        </p:nvSpPr>
        <p:spPr>
          <a:xfrm>
            <a:off x="4601878" y="5257797"/>
            <a:ext cx="1398497" cy="914399"/>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1" name="Rectángulo 150"/>
          <p:cNvSpPr/>
          <p:nvPr/>
        </p:nvSpPr>
        <p:spPr>
          <a:xfrm>
            <a:off x="4601878" y="6172196"/>
            <a:ext cx="1398497" cy="470648"/>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2" name="Rectángulo 151"/>
          <p:cNvSpPr/>
          <p:nvPr/>
        </p:nvSpPr>
        <p:spPr>
          <a:xfrm>
            <a:off x="5798669" y="1048868"/>
            <a:ext cx="2124637" cy="806826"/>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3" name="Rectángulo 152"/>
          <p:cNvSpPr/>
          <p:nvPr/>
        </p:nvSpPr>
        <p:spPr>
          <a:xfrm>
            <a:off x="7923306" y="1048868"/>
            <a:ext cx="1893795" cy="806826"/>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4" name="Rectángulo 153"/>
          <p:cNvSpPr/>
          <p:nvPr/>
        </p:nvSpPr>
        <p:spPr>
          <a:xfrm>
            <a:off x="9975853" y="4114795"/>
            <a:ext cx="1860548" cy="1143001"/>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5" name="Rectángulo 154"/>
          <p:cNvSpPr/>
          <p:nvPr/>
        </p:nvSpPr>
        <p:spPr>
          <a:xfrm>
            <a:off x="6000374" y="6172195"/>
            <a:ext cx="1559861" cy="470650"/>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6" name="Rectángulo 155"/>
          <p:cNvSpPr/>
          <p:nvPr/>
        </p:nvSpPr>
        <p:spPr>
          <a:xfrm>
            <a:off x="7560235" y="6172195"/>
            <a:ext cx="2561665" cy="470650"/>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7" name="Rectángulo 156"/>
          <p:cNvSpPr/>
          <p:nvPr/>
        </p:nvSpPr>
        <p:spPr>
          <a:xfrm>
            <a:off x="10121900" y="6172195"/>
            <a:ext cx="1714500" cy="470650"/>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8" name="Rectángulo 157"/>
          <p:cNvSpPr/>
          <p:nvPr/>
        </p:nvSpPr>
        <p:spPr>
          <a:xfrm>
            <a:off x="10967245" y="5257795"/>
            <a:ext cx="869156" cy="914397"/>
          </a:xfrm>
          <a:prstGeom prst="rect">
            <a:avLst/>
          </a:prstGeom>
          <a:solidFill>
            <a:srgbClr val="7030A0"/>
          </a:solidFill>
          <a:ln w="38100">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accent6">
                  <a:lumMod val="50000"/>
                </a:schemeClr>
              </a:solidFill>
            </a:endParaRPr>
          </a:p>
        </p:txBody>
      </p:sp>
      <p:sp>
        <p:nvSpPr>
          <p:cNvPr id="159" name="Rectángulo 158"/>
          <p:cNvSpPr/>
          <p:nvPr/>
        </p:nvSpPr>
        <p:spPr>
          <a:xfrm>
            <a:off x="9817101" y="1048865"/>
            <a:ext cx="1562099" cy="806826"/>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0" name="Rectángulo 159"/>
          <p:cNvSpPr/>
          <p:nvPr/>
        </p:nvSpPr>
        <p:spPr>
          <a:xfrm>
            <a:off x="11379201" y="1048865"/>
            <a:ext cx="457200" cy="806826"/>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1" name="Rectángulo 160"/>
          <p:cNvSpPr/>
          <p:nvPr/>
        </p:nvSpPr>
        <p:spPr>
          <a:xfrm>
            <a:off x="10830111" y="1855690"/>
            <a:ext cx="1006289" cy="1116103"/>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2" name="Rectángulo 161"/>
          <p:cNvSpPr/>
          <p:nvPr/>
        </p:nvSpPr>
        <p:spPr>
          <a:xfrm>
            <a:off x="10886475" y="2971790"/>
            <a:ext cx="949926" cy="1143001"/>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54272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300"/>
                                        <p:tgtEl>
                                          <p:spTgt spid="146"/>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147"/>
                                        </p:tgtEl>
                                        <p:attrNameLst>
                                          <p:attrName>style.visibility</p:attrName>
                                        </p:attrNameLst>
                                      </p:cBhvr>
                                      <p:to>
                                        <p:strVal val="visible"/>
                                      </p:to>
                                    </p:set>
                                    <p:animEffect transition="in" filter="fade">
                                      <p:cBhvr>
                                        <p:cTn id="11" dur="300"/>
                                        <p:tgtEl>
                                          <p:spTgt spid="147"/>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300"/>
                                        <p:tgtEl>
                                          <p:spTgt spid="148"/>
                                        </p:tgtEl>
                                      </p:cBhvr>
                                    </p:animEffect>
                                  </p:childTnLst>
                                </p:cTn>
                              </p:par>
                            </p:childTnLst>
                          </p:cTn>
                        </p:par>
                        <p:par>
                          <p:cTn id="16" fill="hold">
                            <p:stCondLst>
                              <p:cond delay="900"/>
                            </p:stCondLst>
                            <p:childTnLst>
                              <p:par>
                                <p:cTn id="17" presetID="10" presetClass="entr" presetSubtype="0" fill="hold" grpId="0" nodeType="afterEffect">
                                  <p:stCondLst>
                                    <p:cond delay="0"/>
                                  </p:stCondLst>
                                  <p:childTnLst>
                                    <p:set>
                                      <p:cBhvr>
                                        <p:cTn id="18" dur="1" fill="hold">
                                          <p:stCondLst>
                                            <p:cond delay="0"/>
                                          </p:stCondLst>
                                        </p:cTn>
                                        <p:tgtEl>
                                          <p:spTgt spid="149"/>
                                        </p:tgtEl>
                                        <p:attrNameLst>
                                          <p:attrName>style.visibility</p:attrName>
                                        </p:attrNameLst>
                                      </p:cBhvr>
                                      <p:to>
                                        <p:strVal val="visible"/>
                                      </p:to>
                                    </p:set>
                                    <p:animEffect transition="in" filter="fade">
                                      <p:cBhvr>
                                        <p:cTn id="19" dur="300"/>
                                        <p:tgtEl>
                                          <p:spTgt spid="149"/>
                                        </p:tgtEl>
                                      </p:cBhvr>
                                    </p:animEffect>
                                  </p:childTnLst>
                                </p:cTn>
                              </p:par>
                            </p:childTnLst>
                          </p:cTn>
                        </p:par>
                        <p:par>
                          <p:cTn id="20" fill="hold">
                            <p:stCondLst>
                              <p:cond delay="1200"/>
                            </p:stCondLst>
                            <p:childTnLst>
                              <p:par>
                                <p:cTn id="21" presetID="10" presetClass="entr" presetSubtype="0"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300"/>
                                        <p:tgtEl>
                                          <p:spTgt spid="150"/>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51"/>
                                        </p:tgtEl>
                                        <p:attrNameLst>
                                          <p:attrName>style.visibility</p:attrName>
                                        </p:attrNameLst>
                                      </p:cBhvr>
                                      <p:to>
                                        <p:strVal val="visible"/>
                                      </p:to>
                                    </p:set>
                                    <p:animEffect transition="in" filter="fade">
                                      <p:cBhvr>
                                        <p:cTn id="27" dur="300"/>
                                        <p:tgtEl>
                                          <p:spTgt spid="151"/>
                                        </p:tgtEl>
                                      </p:cBhvr>
                                    </p:animEffect>
                                  </p:childTnLst>
                                </p:cTn>
                              </p:par>
                            </p:childTnLst>
                          </p:cTn>
                        </p:par>
                        <p:par>
                          <p:cTn id="28" fill="hold">
                            <p:stCondLst>
                              <p:cond delay="1800"/>
                            </p:stCondLst>
                            <p:childTnLst>
                              <p:par>
                                <p:cTn id="29" presetID="10" presetClass="entr" presetSubtype="0" fill="hold" grpId="0" nodeType="afterEffect">
                                  <p:stCondLst>
                                    <p:cond delay="0"/>
                                  </p:stCondLst>
                                  <p:childTnLst>
                                    <p:set>
                                      <p:cBhvr>
                                        <p:cTn id="30" dur="1" fill="hold">
                                          <p:stCondLst>
                                            <p:cond delay="0"/>
                                          </p:stCondLst>
                                        </p:cTn>
                                        <p:tgtEl>
                                          <p:spTgt spid="155"/>
                                        </p:tgtEl>
                                        <p:attrNameLst>
                                          <p:attrName>style.visibility</p:attrName>
                                        </p:attrNameLst>
                                      </p:cBhvr>
                                      <p:to>
                                        <p:strVal val="visible"/>
                                      </p:to>
                                    </p:set>
                                    <p:animEffect transition="in" filter="fade">
                                      <p:cBhvr>
                                        <p:cTn id="31" dur="300"/>
                                        <p:tgtEl>
                                          <p:spTgt spid="155"/>
                                        </p:tgtEl>
                                      </p:cBhvr>
                                    </p:animEffect>
                                  </p:childTnLst>
                                </p:cTn>
                              </p:par>
                            </p:childTnLst>
                          </p:cTn>
                        </p:par>
                        <p:par>
                          <p:cTn id="32" fill="hold">
                            <p:stCondLst>
                              <p:cond delay="2100"/>
                            </p:stCondLst>
                            <p:childTnLst>
                              <p:par>
                                <p:cTn id="33" presetID="10" presetClass="entr" presetSubtype="0" fill="hold" grpId="0" nodeType="afterEffect">
                                  <p:stCondLst>
                                    <p:cond delay="0"/>
                                  </p:stCondLst>
                                  <p:childTnLst>
                                    <p:set>
                                      <p:cBhvr>
                                        <p:cTn id="34" dur="1" fill="hold">
                                          <p:stCondLst>
                                            <p:cond delay="0"/>
                                          </p:stCondLst>
                                        </p:cTn>
                                        <p:tgtEl>
                                          <p:spTgt spid="156"/>
                                        </p:tgtEl>
                                        <p:attrNameLst>
                                          <p:attrName>style.visibility</p:attrName>
                                        </p:attrNameLst>
                                      </p:cBhvr>
                                      <p:to>
                                        <p:strVal val="visible"/>
                                      </p:to>
                                    </p:set>
                                    <p:animEffect transition="in" filter="fade">
                                      <p:cBhvr>
                                        <p:cTn id="35" dur="300"/>
                                        <p:tgtEl>
                                          <p:spTgt spid="156"/>
                                        </p:tgtEl>
                                      </p:cBhvr>
                                    </p:animEffect>
                                  </p:childTnLst>
                                </p:cTn>
                              </p:par>
                            </p:childTnLst>
                          </p:cTn>
                        </p:par>
                        <p:par>
                          <p:cTn id="36" fill="hold">
                            <p:stCondLst>
                              <p:cond delay="2400"/>
                            </p:stCondLst>
                            <p:childTnLst>
                              <p:par>
                                <p:cTn id="37" presetID="10" presetClass="entr" presetSubtype="0" fill="hold" grpId="0" nodeType="afterEffect">
                                  <p:stCondLst>
                                    <p:cond delay="0"/>
                                  </p:stCondLst>
                                  <p:childTnLst>
                                    <p:set>
                                      <p:cBhvr>
                                        <p:cTn id="38" dur="1" fill="hold">
                                          <p:stCondLst>
                                            <p:cond delay="0"/>
                                          </p:stCondLst>
                                        </p:cTn>
                                        <p:tgtEl>
                                          <p:spTgt spid="157"/>
                                        </p:tgtEl>
                                        <p:attrNameLst>
                                          <p:attrName>style.visibility</p:attrName>
                                        </p:attrNameLst>
                                      </p:cBhvr>
                                      <p:to>
                                        <p:strVal val="visible"/>
                                      </p:to>
                                    </p:set>
                                    <p:animEffect transition="in" filter="fade">
                                      <p:cBhvr>
                                        <p:cTn id="39" dur="300"/>
                                        <p:tgtEl>
                                          <p:spTgt spid="157"/>
                                        </p:tgtEl>
                                      </p:cBhvr>
                                    </p:animEffect>
                                  </p:childTnLst>
                                </p:cTn>
                              </p:par>
                            </p:childTnLst>
                          </p:cTn>
                        </p:par>
                        <p:par>
                          <p:cTn id="40" fill="hold">
                            <p:stCondLst>
                              <p:cond delay="2700"/>
                            </p:stCondLst>
                            <p:childTnLst>
                              <p:par>
                                <p:cTn id="41" presetID="10" presetClass="entr" presetSubtype="0" fill="hold" grpId="0" nodeType="afterEffect">
                                  <p:stCondLst>
                                    <p:cond delay="0"/>
                                  </p:stCondLst>
                                  <p:childTnLst>
                                    <p:set>
                                      <p:cBhvr>
                                        <p:cTn id="42" dur="1" fill="hold">
                                          <p:stCondLst>
                                            <p:cond delay="0"/>
                                          </p:stCondLst>
                                        </p:cTn>
                                        <p:tgtEl>
                                          <p:spTgt spid="158"/>
                                        </p:tgtEl>
                                        <p:attrNameLst>
                                          <p:attrName>style.visibility</p:attrName>
                                        </p:attrNameLst>
                                      </p:cBhvr>
                                      <p:to>
                                        <p:strVal val="visible"/>
                                      </p:to>
                                    </p:set>
                                    <p:animEffect transition="in" filter="fade">
                                      <p:cBhvr>
                                        <p:cTn id="43" dur="300"/>
                                        <p:tgtEl>
                                          <p:spTgt spid="158"/>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54"/>
                                        </p:tgtEl>
                                        <p:attrNameLst>
                                          <p:attrName>style.visibility</p:attrName>
                                        </p:attrNameLst>
                                      </p:cBhvr>
                                      <p:to>
                                        <p:strVal val="visible"/>
                                      </p:to>
                                    </p:set>
                                    <p:animEffect transition="in" filter="fade">
                                      <p:cBhvr>
                                        <p:cTn id="47" dur="300"/>
                                        <p:tgtEl>
                                          <p:spTgt spid="154"/>
                                        </p:tgtEl>
                                      </p:cBhvr>
                                    </p:animEffect>
                                  </p:childTnLst>
                                </p:cTn>
                              </p:par>
                            </p:childTnLst>
                          </p:cTn>
                        </p:par>
                        <p:par>
                          <p:cTn id="48" fill="hold">
                            <p:stCondLst>
                              <p:cond delay="3300"/>
                            </p:stCondLst>
                            <p:childTnLst>
                              <p:par>
                                <p:cTn id="49" presetID="10" presetClass="entr" presetSubtype="0" fill="hold" grpId="0" nodeType="afterEffect">
                                  <p:stCondLst>
                                    <p:cond delay="0"/>
                                  </p:stCondLst>
                                  <p:childTnLst>
                                    <p:set>
                                      <p:cBhvr>
                                        <p:cTn id="50" dur="1" fill="hold">
                                          <p:stCondLst>
                                            <p:cond delay="0"/>
                                          </p:stCondLst>
                                        </p:cTn>
                                        <p:tgtEl>
                                          <p:spTgt spid="162"/>
                                        </p:tgtEl>
                                        <p:attrNameLst>
                                          <p:attrName>style.visibility</p:attrName>
                                        </p:attrNameLst>
                                      </p:cBhvr>
                                      <p:to>
                                        <p:strVal val="visible"/>
                                      </p:to>
                                    </p:set>
                                    <p:animEffect transition="in" filter="fade">
                                      <p:cBhvr>
                                        <p:cTn id="51" dur="300"/>
                                        <p:tgtEl>
                                          <p:spTgt spid="162"/>
                                        </p:tgtEl>
                                      </p:cBhvr>
                                    </p:animEffect>
                                  </p:childTnLst>
                                </p:cTn>
                              </p:par>
                            </p:childTnLst>
                          </p:cTn>
                        </p:par>
                        <p:par>
                          <p:cTn id="52" fill="hold">
                            <p:stCondLst>
                              <p:cond delay="3600"/>
                            </p:stCondLst>
                            <p:childTnLst>
                              <p:par>
                                <p:cTn id="53" presetID="10" presetClass="entr" presetSubtype="0" fill="hold" grpId="0" nodeType="after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300"/>
                                        <p:tgtEl>
                                          <p:spTgt spid="161"/>
                                        </p:tgtEl>
                                      </p:cBhvr>
                                    </p:animEffect>
                                  </p:childTnLst>
                                </p:cTn>
                              </p:par>
                            </p:childTnLst>
                          </p:cTn>
                        </p:par>
                        <p:par>
                          <p:cTn id="56" fill="hold">
                            <p:stCondLst>
                              <p:cond delay="3900"/>
                            </p:stCondLst>
                            <p:childTnLst>
                              <p:par>
                                <p:cTn id="57" presetID="10" presetClass="entr" presetSubtype="0" fill="hold" grpId="0" nodeType="afterEffect">
                                  <p:stCondLst>
                                    <p:cond delay="0"/>
                                  </p:stCondLst>
                                  <p:childTnLst>
                                    <p:set>
                                      <p:cBhvr>
                                        <p:cTn id="58" dur="1" fill="hold">
                                          <p:stCondLst>
                                            <p:cond delay="0"/>
                                          </p:stCondLst>
                                        </p:cTn>
                                        <p:tgtEl>
                                          <p:spTgt spid="160"/>
                                        </p:tgtEl>
                                        <p:attrNameLst>
                                          <p:attrName>style.visibility</p:attrName>
                                        </p:attrNameLst>
                                      </p:cBhvr>
                                      <p:to>
                                        <p:strVal val="visible"/>
                                      </p:to>
                                    </p:set>
                                    <p:animEffect transition="in" filter="fade">
                                      <p:cBhvr>
                                        <p:cTn id="59" dur="300"/>
                                        <p:tgtEl>
                                          <p:spTgt spid="160"/>
                                        </p:tgtEl>
                                      </p:cBhvr>
                                    </p:animEffect>
                                  </p:childTnLst>
                                </p:cTn>
                              </p:par>
                            </p:childTnLst>
                          </p:cTn>
                        </p:par>
                        <p:par>
                          <p:cTn id="60" fill="hold">
                            <p:stCondLst>
                              <p:cond delay="4200"/>
                            </p:stCondLst>
                            <p:childTnLst>
                              <p:par>
                                <p:cTn id="61" presetID="10" presetClass="entr" presetSubtype="0" fill="hold" grpId="0" nodeType="afterEffect">
                                  <p:stCondLst>
                                    <p:cond delay="0"/>
                                  </p:stCondLst>
                                  <p:childTnLst>
                                    <p:set>
                                      <p:cBhvr>
                                        <p:cTn id="62" dur="1" fill="hold">
                                          <p:stCondLst>
                                            <p:cond delay="0"/>
                                          </p:stCondLst>
                                        </p:cTn>
                                        <p:tgtEl>
                                          <p:spTgt spid="159"/>
                                        </p:tgtEl>
                                        <p:attrNameLst>
                                          <p:attrName>style.visibility</p:attrName>
                                        </p:attrNameLst>
                                      </p:cBhvr>
                                      <p:to>
                                        <p:strVal val="visible"/>
                                      </p:to>
                                    </p:set>
                                    <p:animEffect transition="in" filter="fade">
                                      <p:cBhvr>
                                        <p:cTn id="63" dur="300"/>
                                        <p:tgtEl>
                                          <p:spTgt spid="159"/>
                                        </p:tgtEl>
                                      </p:cBhvr>
                                    </p:animEffect>
                                  </p:childTnLst>
                                </p:cTn>
                              </p:par>
                            </p:childTnLst>
                          </p:cTn>
                        </p:par>
                        <p:par>
                          <p:cTn id="64" fill="hold">
                            <p:stCondLst>
                              <p:cond delay="4500"/>
                            </p:stCondLst>
                            <p:childTnLst>
                              <p:par>
                                <p:cTn id="65" presetID="10" presetClass="entr" presetSubtype="0" fill="hold" grpId="0" nodeType="afterEffect">
                                  <p:stCondLst>
                                    <p:cond delay="0"/>
                                  </p:stCondLst>
                                  <p:childTnLst>
                                    <p:set>
                                      <p:cBhvr>
                                        <p:cTn id="66" dur="1" fill="hold">
                                          <p:stCondLst>
                                            <p:cond delay="0"/>
                                          </p:stCondLst>
                                        </p:cTn>
                                        <p:tgtEl>
                                          <p:spTgt spid="153"/>
                                        </p:tgtEl>
                                        <p:attrNameLst>
                                          <p:attrName>style.visibility</p:attrName>
                                        </p:attrNameLst>
                                      </p:cBhvr>
                                      <p:to>
                                        <p:strVal val="visible"/>
                                      </p:to>
                                    </p:set>
                                    <p:animEffect transition="in" filter="fade">
                                      <p:cBhvr>
                                        <p:cTn id="67" dur="300"/>
                                        <p:tgtEl>
                                          <p:spTgt spid="153"/>
                                        </p:tgtEl>
                                      </p:cBhvr>
                                    </p:animEffect>
                                  </p:childTnLst>
                                </p:cTn>
                              </p:par>
                            </p:childTnLst>
                          </p:cTn>
                        </p:par>
                        <p:par>
                          <p:cTn id="68" fill="hold">
                            <p:stCondLst>
                              <p:cond delay="4800"/>
                            </p:stCondLst>
                            <p:childTnLst>
                              <p:par>
                                <p:cTn id="69" presetID="10" presetClass="entr" presetSubtype="0" fill="hold" grpId="0" nodeType="afterEffect">
                                  <p:stCondLst>
                                    <p:cond delay="0"/>
                                  </p:stCondLst>
                                  <p:childTnLst>
                                    <p:set>
                                      <p:cBhvr>
                                        <p:cTn id="70" dur="1" fill="hold">
                                          <p:stCondLst>
                                            <p:cond delay="0"/>
                                          </p:stCondLst>
                                        </p:cTn>
                                        <p:tgtEl>
                                          <p:spTgt spid="152"/>
                                        </p:tgtEl>
                                        <p:attrNameLst>
                                          <p:attrName>style.visibility</p:attrName>
                                        </p:attrNameLst>
                                      </p:cBhvr>
                                      <p:to>
                                        <p:strVal val="visible"/>
                                      </p:to>
                                    </p:set>
                                    <p:animEffect transition="in" filter="fade">
                                      <p:cBhvr>
                                        <p:cTn id="71" dur="300"/>
                                        <p:tgtEl>
                                          <p:spTgt spid="152"/>
                                        </p:tgtEl>
                                      </p:cBhvr>
                                    </p:animEffect>
                                  </p:childTnLst>
                                </p:cTn>
                              </p:par>
                            </p:childTnLst>
                          </p:cTn>
                        </p:par>
                        <p:par>
                          <p:cTn id="72" fill="hold">
                            <p:stCondLst>
                              <p:cond delay="5100"/>
                            </p:stCondLst>
                            <p:childTnLst>
                              <p:par>
                                <p:cTn id="73" presetID="42" presetClass="entr" presetSubtype="0" fill="hold" grpId="0" nodeType="afterEffect">
                                  <p:stCondLst>
                                    <p:cond delay="0"/>
                                  </p:stCondLst>
                                  <p:childTnLst>
                                    <p:set>
                                      <p:cBhvr>
                                        <p:cTn id="74" dur="1" fill="hold">
                                          <p:stCondLst>
                                            <p:cond delay="0"/>
                                          </p:stCondLst>
                                        </p:cTn>
                                        <p:tgtEl>
                                          <p:spTgt spid="115"/>
                                        </p:tgtEl>
                                        <p:attrNameLst>
                                          <p:attrName>style.visibility</p:attrName>
                                        </p:attrNameLst>
                                      </p:cBhvr>
                                      <p:to>
                                        <p:strVal val="visible"/>
                                      </p:to>
                                    </p:set>
                                    <p:animEffect transition="in" filter="fade">
                                      <p:cBhvr>
                                        <p:cTn id="75" dur="1000"/>
                                        <p:tgtEl>
                                          <p:spTgt spid="115"/>
                                        </p:tgtEl>
                                      </p:cBhvr>
                                    </p:animEffect>
                                    <p:anim calcmode="lin" valueType="num">
                                      <p:cBhvr>
                                        <p:cTn id="76" dur="1000" fill="hold"/>
                                        <p:tgtEl>
                                          <p:spTgt spid="115"/>
                                        </p:tgtEl>
                                        <p:attrNameLst>
                                          <p:attrName>ppt_x</p:attrName>
                                        </p:attrNameLst>
                                      </p:cBhvr>
                                      <p:tavLst>
                                        <p:tav tm="0">
                                          <p:val>
                                            <p:strVal val="#ppt_x"/>
                                          </p:val>
                                        </p:tav>
                                        <p:tav tm="100000">
                                          <p:val>
                                            <p:strVal val="#ppt_x"/>
                                          </p:val>
                                        </p:tav>
                                      </p:tavLst>
                                    </p:anim>
                                    <p:anim calcmode="lin" valueType="num">
                                      <p:cBhvr>
                                        <p:cTn id="77"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ángulo 83"/>
          <p:cNvSpPr/>
          <p:nvPr/>
        </p:nvSpPr>
        <p:spPr>
          <a:xfrm>
            <a:off x="4601881" y="1048871"/>
            <a:ext cx="1196789" cy="79337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85" name="Rectángulo 84"/>
          <p:cNvSpPr/>
          <p:nvPr/>
        </p:nvSpPr>
        <p:spPr>
          <a:xfrm>
            <a:off x="4601880" y="1842246"/>
            <a:ext cx="1196789" cy="112955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86" name="Rectángulo 85"/>
          <p:cNvSpPr/>
          <p:nvPr/>
        </p:nvSpPr>
        <p:spPr>
          <a:xfrm>
            <a:off x="4601879" y="2971799"/>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87" name="Rectángulo 86"/>
          <p:cNvSpPr/>
          <p:nvPr/>
        </p:nvSpPr>
        <p:spPr>
          <a:xfrm>
            <a:off x="4601879" y="4114800"/>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88" name="Rectángulo 87"/>
          <p:cNvSpPr/>
          <p:nvPr/>
        </p:nvSpPr>
        <p:spPr>
          <a:xfrm>
            <a:off x="4601878" y="5257801"/>
            <a:ext cx="1398497"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89" name="Rectángulo 88"/>
          <p:cNvSpPr/>
          <p:nvPr/>
        </p:nvSpPr>
        <p:spPr>
          <a:xfrm>
            <a:off x="4601878" y="6172200"/>
            <a:ext cx="1398497" cy="47064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90" name="Rectángulo 89"/>
          <p:cNvSpPr/>
          <p:nvPr/>
        </p:nvSpPr>
        <p:spPr>
          <a:xfrm>
            <a:off x="5798669" y="1048872"/>
            <a:ext cx="2124637"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91" name="Rectángulo 90"/>
          <p:cNvSpPr/>
          <p:nvPr/>
        </p:nvSpPr>
        <p:spPr>
          <a:xfrm>
            <a:off x="5798669" y="1855696"/>
            <a:ext cx="1976720"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92" name="Rectángulo 91"/>
          <p:cNvSpPr/>
          <p:nvPr/>
        </p:nvSpPr>
        <p:spPr>
          <a:xfrm>
            <a:off x="6000375" y="2971799"/>
            <a:ext cx="155986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93" name="Rectángulo 92"/>
          <p:cNvSpPr/>
          <p:nvPr/>
        </p:nvSpPr>
        <p:spPr>
          <a:xfrm>
            <a:off x="6000374" y="4114796"/>
            <a:ext cx="2191873" cy="114300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94" name="Rectángulo 93"/>
          <p:cNvSpPr/>
          <p:nvPr/>
        </p:nvSpPr>
        <p:spPr>
          <a:xfrm>
            <a:off x="6000374" y="5257801"/>
            <a:ext cx="1716463"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95" name="Rectángulo 94"/>
          <p:cNvSpPr/>
          <p:nvPr/>
        </p:nvSpPr>
        <p:spPr>
          <a:xfrm>
            <a:off x="7923306" y="1048872"/>
            <a:ext cx="1893795"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96" name="Rectángulo 95"/>
          <p:cNvSpPr/>
          <p:nvPr/>
        </p:nvSpPr>
        <p:spPr>
          <a:xfrm>
            <a:off x="7775389" y="1855695"/>
            <a:ext cx="1675278"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97" name="Rectángulo 96"/>
          <p:cNvSpPr/>
          <p:nvPr/>
        </p:nvSpPr>
        <p:spPr>
          <a:xfrm>
            <a:off x="7560235" y="2971795"/>
            <a:ext cx="1999691" cy="114299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98" name="Rectángulo 97"/>
          <p:cNvSpPr/>
          <p:nvPr/>
        </p:nvSpPr>
        <p:spPr>
          <a:xfrm>
            <a:off x="8180761" y="4114799"/>
            <a:ext cx="1795092"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99" name="Rectángulo 98"/>
          <p:cNvSpPr/>
          <p:nvPr/>
        </p:nvSpPr>
        <p:spPr>
          <a:xfrm>
            <a:off x="9975853" y="4114799"/>
            <a:ext cx="1860548"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00" name="Rectángulo 99"/>
          <p:cNvSpPr/>
          <p:nvPr/>
        </p:nvSpPr>
        <p:spPr>
          <a:xfrm>
            <a:off x="7716837" y="5257800"/>
            <a:ext cx="1843089"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01" name="Rectángulo 100"/>
          <p:cNvSpPr/>
          <p:nvPr/>
        </p:nvSpPr>
        <p:spPr>
          <a:xfrm>
            <a:off x="6000374" y="6172199"/>
            <a:ext cx="1559861"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02" name="Rectángulo 101"/>
          <p:cNvSpPr/>
          <p:nvPr/>
        </p:nvSpPr>
        <p:spPr>
          <a:xfrm>
            <a:off x="9450667" y="1855694"/>
            <a:ext cx="1379444"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03" name="Rectángulo 102"/>
          <p:cNvSpPr/>
          <p:nvPr/>
        </p:nvSpPr>
        <p:spPr>
          <a:xfrm>
            <a:off x="9558993" y="5257800"/>
            <a:ext cx="1408251"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04" name="Rectángulo 103"/>
          <p:cNvSpPr/>
          <p:nvPr/>
        </p:nvSpPr>
        <p:spPr>
          <a:xfrm>
            <a:off x="7560235" y="6172199"/>
            <a:ext cx="2561665"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05" name="Rectángulo 104"/>
          <p:cNvSpPr/>
          <p:nvPr/>
        </p:nvSpPr>
        <p:spPr>
          <a:xfrm>
            <a:off x="10121900" y="6172199"/>
            <a:ext cx="1714500"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06" name="Rectángulo 105"/>
          <p:cNvSpPr/>
          <p:nvPr/>
        </p:nvSpPr>
        <p:spPr>
          <a:xfrm>
            <a:off x="10967245" y="5257799"/>
            <a:ext cx="869156"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07" name="Rectángulo 106"/>
          <p:cNvSpPr/>
          <p:nvPr/>
        </p:nvSpPr>
        <p:spPr>
          <a:xfrm>
            <a:off x="9817101" y="1048869"/>
            <a:ext cx="1562099"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08" name="Rectángulo 107"/>
          <p:cNvSpPr/>
          <p:nvPr/>
        </p:nvSpPr>
        <p:spPr>
          <a:xfrm>
            <a:off x="11379201" y="1048869"/>
            <a:ext cx="457200"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09" name="Rectángulo 108"/>
          <p:cNvSpPr/>
          <p:nvPr/>
        </p:nvSpPr>
        <p:spPr>
          <a:xfrm>
            <a:off x="10830111" y="1855694"/>
            <a:ext cx="1006289"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0" name="Rectángulo 109"/>
          <p:cNvSpPr/>
          <p:nvPr/>
        </p:nvSpPr>
        <p:spPr>
          <a:xfrm>
            <a:off x="9558994" y="2971795"/>
            <a:ext cx="132967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1" name="Rectángulo 110"/>
          <p:cNvSpPr/>
          <p:nvPr/>
        </p:nvSpPr>
        <p:spPr>
          <a:xfrm>
            <a:off x="10886475" y="2971794"/>
            <a:ext cx="949926"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2" name="Rectángulo 111"/>
          <p:cNvSpPr/>
          <p:nvPr/>
        </p:nvSpPr>
        <p:spPr>
          <a:xfrm>
            <a:off x="4601878" y="1048869"/>
            <a:ext cx="7234522" cy="55939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 name="Rectángulo 112"/>
          <p:cNvSpPr/>
          <p:nvPr/>
        </p:nvSpPr>
        <p:spPr>
          <a:xfrm>
            <a:off x="4601881" y="1048867"/>
            <a:ext cx="1196789" cy="793376"/>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4" name="Rectángulo 113"/>
          <p:cNvSpPr/>
          <p:nvPr/>
        </p:nvSpPr>
        <p:spPr>
          <a:xfrm>
            <a:off x="4601880" y="1842242"/>
            <a:ext cx="1196789" cy="1129553"/>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 name="Rectángulo 114"/>
          <p:cNvSpPr/>
          <p:nvPr/>
        </p:nvSpPr>
        <p:spPr>
          <a:xfrm>
            <a:off x="4601879" y="2971795"/>
            <a:ext cx="1398497" cy="1143001"/>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6" name="Rectángulo 115"/>
          <p:cNvSpPr/>
          <p:nvPr/>
        </p:nvSpPr>
        <p:spPr>
          <a:xfrm>
            <a:off x="4601879" y="4114796"/>
            <a:ext cx="1398497" cy="1143001"/>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 name="Rectángulo 116"/>
          <p:cNvSpPr/>
          <p:nvPr/>
        </p:nvSpPr>
        <p:spPr>
          <a:xfrm>
            <a:off x="4601878" y="5257797"/>
            <a:ext cx="1398497" cy="914399"/>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 name="Rectángulo 117"/>
          <p:cNvSpPr/>
          <p:nvPr/>
        </p:nvSpPr>
        <p:spPr>
          <a:xfrm>
            <a:off x="4601878" y="6172196"/>
            <a:ext cx="1398497" cy="470648"/>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9" name="Rectángulo 118"/>
          <p:cNvSpPr/>
          <p:nvPr/>
        </p:nvSpPr>
        <p:spPr>
          <a:xfrm>
            <a:off x="5798669" y="1048868"/>
            <a:ext cx="2124637" cy="806826"/>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 name="Rectángulo 119"/>
          <p:cNvSpPr/>
          <p:nvPr/>
        </p:nvSpPr>
        <p:spPr>
          <a:xfrm>
            <a:off x="7923306" y="1048868"/>
            <a:ext cx="1893795" cy="806826"/>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1" name="Rectángulo 120"/>
          <p:cNvSpPr/>
          <p:nvPr/>
        </p:nvSpPr>
        <p:spPr>
          <a:xfrm>
            <a:off x="9975853" y="4114795"/>
            <a:ext cx="1860548" cy="1143001"/>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 name="Rectángulo 121"/>
          <p:cNvSpPr/>
          <p:nvPr/>
        </p:nvSpPr>
        <p:spPr>
          <a:xfrm>
            <a:off x="6000374" y="6172195"/>
            <a:ext cx="1559861" cy="470650"/>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3" name="Rectángulo 122"/>
          <p:cNvSpPr/>
          <p:nvPr/>
        </p:nvSpPr>
        <p:spPr>
          <a:xfrm>
            <a:off x="7560235" y="6172195"/>
            <a:ext cx="2561665" cy="470650"/>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4" name="Rectángulo 123"/>
          <p:cNvSpPr/>
          <p:nvPr/>
        </p:nvSpPr>
        <p:spPr>
          <a:xfrm>
            <a:off x="10121900" y="6172195"/>
            <a:ext cx="1714500" cy="470650"/>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5" name="Rectángulo 124"/>
          <p:cNvSpPr/>
          <p:nvPr/>
        </p:nvSpPr>
        <p:spPr>
          <a:xfrm>
            <a:off x="10967245" y="5257795"/>
            <a:ext cx="869156" cy="914397"/>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6" name="Rectángulo 125"/>
          <p:cNvSpPr/>
          <p:nvPr/>
        </p:nvSpPr>
        <p:spPr>
          <a:xfrm>
            <a:off x="9817101" y="1048865"/>
            <a:ext cx="1562099" cy="806826"/>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 name="Rectángulo 126"/>
          <p:cNvSpPr/>
          <p:nvPr/>
        </p:nvSpPr>
        <p:spPr>
          <a:xfrm>
            <a:off x="11379201" y="1048865"/>
            <a:ext cx="457200" cy="806826"/>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 name="Rectángulo 127"/>
          <p:cNvSpPr/>
          <p:nvPr/>
        </p:nvSpPr>
        <p:spPr>
          <a:xfrm>
            <a:off x="10830111" y="1855690"/>
            <a:ext cx="1006289" cy="1116103"/>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9" name="Rectángulo 128"/>
          <p:cNvSpPr/>
          <p:nvPr/>
        </p:nvSpPr>
        <p:spPr>
          <a:xfrm>
            <a:off x="10886475" y="2971790"/>
            <a:ext cx="949926" cy="1143001"/>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CuadroTexto 13"/>
          <p:cNvSpPr txBox="1">
            <a:spLocks noChangeArrowheads="1"/>
          </p:cNvSpPr>
          <p:nvPr/>
        </p:nvSpPr>
        <p:spPr bwMode="auto">
          <a:xfrm>
            <a:off x="311017" y="2413741"/>
            <a:ext cx="3828676" cy="2308324"/>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400" dirty="0" smtClean="0">
                <a:solidFill>
                  <a:srgbClr val="009834"/>
                </a:solidFill>
              </a:rPr>
              <a:t>Determinación del primer polígono origen según el orden del campo OBJECTID de la capa ingresada por el usuario.</a:t>
            </a:r>
            <a:endParaRPr lang="es-CO" sz="2400" dirty="0">
              <a:solidFill>
                <a:srgbClr val="009834"/>
              </a:solidFill>
            </a:endParaRPr>
          </a:p>
        </p:txBody>
      </p:sp>
    </p:spTree>
    <p:extLst>
      <p:ext uri="{BB962C8B-B14F-4D97-AF65-F5344CB8AC3E}">
        <p14:creationId xmlns:p14="http://schemas.microsoft.com/office/powerpoint/2010/main" val="262417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14"/>
                                        </p:tgtEl>
                                      </p:cBhvr>
                                    </p:animEffect>
                                    <p:set>
                                      <p:cBhvr>
                                        <p:cTn id="7" dur="1" fill="hold">
                                          <p:stCondLst>
                                            <p:cond delay="499"/>
                                          </p:stCondLst>
                                        </p:cTn>
                                        <p:tgtEl>
                                          <p:spTgt spid="114"/>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300"/>
                                        <p:tgtEl>
                                          <p:spTgt spid="115"/>
                                        </p:tgtEl>
                                      </p:cBhvr>
                                    </p:animEffect>
                                    <p:set>
                                      <p:cBhvr>
                                        <p:cTn id="11" dur="1" fill="hold">
                                          <p:stCondLst>
                                            <p:cond delay="299"/>
                                          </p:stCondLst>
                                        </p:cTn>
                                        <p:tgtEl>
                                          <p:spTgt spid="115"/>
                                        </p:tgtEl>
                                        <p:attrNameLst>
                                          <p:attrName>style.visibility</p:attrName>
                                        </p:attrNameLst>
                                      </p:cBhvr>
                                      <p:to>
                                        <p:strVal val="hidden"/>
                                      </p:to>
                                    </p:set>
                                  </p:childTnLst>
                                </p:cTn>
                              </p:par>
                            </p:childTnLst>
                          </p:cTn>
                        </p:par>
                        <p:par>
                          <p:cTn id="12" fill="hold">
                            <p:stCondLst>
                              <p:cond delay="800"/>
                            </p:stCondLst>
                            <p:childTnLst>
                              <p:par>
                                <p:cTn id="13" presetID="10" presetClass="exit" presetSubtype="0" fill="hold" grpId="0" nodeType="afterEffect">
                                  <p:stCondLst>
                                    <p:cond delay="0"/>
                                  </p:stCondLst>
                                  <p:childTnLst>
                                    <p:animEffect transition="out" filter="fade">
                                      <p:cBhvr>
                                        <p:cTn id="14" dur="300"/>
                                        <p:tgtEl>
                                          <p:spTgt spid="116"/>
                                        </p:tgtEl>
                                      </p:cBhvr>
                                    </p:animEffect>
                                    <p:set>
                                      <p:cBhvr>
                                        <p:cTn id="15" dur="1" fill="hold">
                                          <p:stCondLst>
                                            <p:cond delay="299"/>
                                          </p:stCondLst>
                                        </p:cTn>
                                        <p:tgtEl>
                                          <p:spTgt spid="116"/>
                                        </p:tgtEl>
                                        <p:attrNameLst>
                                          <p:attrName>style.visibility</p:attrName>
                                        </p:attrNameLst>
                                      </p:cBhvr>
                                      <p:to>
                                        <p:strVal val="hidden"/>
                                      </p:to>
                                    </p:set>
                                  </p:childTnLst>
                                </p:cTn>
                              </p:par>
                            </p:childTnLst>
                          </p:cTn>
                        </p:par>
                        <p:par>
                          <p:cTn id="16" fill="hold">
                            <p:stCondLst>
                              <p:cond delay="1100"/>
                            </p:stCondLst>
                            <p:childTnLst>
                              <p:par>
                                <p:cTn id="17" presetID="10" presetClass="exit" presetSubtype="0" fill="hold" grpId="0" nodeType="afterEffect">
                                  <p:stCondLst>
                                    <p:cond delay="0"/>
                                  </p:stCondLst>
                                  <p:childTnLst>
                                    <p:animEffect transition="out" filter="fade">
                                      <p:cBhvr>
                                        <p:cTn id="18" dur="300"/>
                                        <p:tgtEl>
                                          <p:spTgt spid="117"/>
                                        </p:tgtEl>
                                      </p:cBhvr>
                                    </p:animEffect>
                                    <p:set>
                                      <p:cBhvr>
                                        <p:cTn id="19" dur="1" fill="hold">
                                          <p:stCondLst>
                                            <p:cond delay="299"/>
                                          </p:stCondLst>
                                        </p:cTn>
                                        <p:tgtEl>
                                          <p:spTgt spid="117"/>
                                        </p:tgtEl>
                                        <p:attrNameLst>
                                          <p:attrName>style.visibility</p:attrName>
                                        </p:attrNameLst>
                                      </p:cBhvr>
                                      <p:to>
                                        <p:strVal val="hidden"/>
                                      </p:to>
                                    </p:set>
                                  </p:childTnLst>
                                </p:cTn>
                              </p:par>
                            </p:childTnLst>
                          </p:cTn>
                        </p:par>
                        <p:par>
                          <p:cTn id="20" fill="hold">
                            <p:stCondLst>
                              <p:cond delay="1400"/>
                            </p:stCondLst>
                            <p:childTnLst>
                              <p:par>
                                <p:cTn id="21" presetID="10" presetClass="exit" presetSubtype="0" fill="hold" grpId="0" nodeType="afterEffect">
                                  <p:stCondLst>
                                    <p:cond delay="0"/>
                                  </p:stCondLst>
                                  <p:childTnLst>
                                    <p:animEffect transition="out" filter="fade">
                                      <p:cBhvr>
                                        <p:cTn id="22" dur="300"/>
                                        <p:tgtEl>
                                          <p:spTgt spid="118"/>
                                        </p:tgtEl>
                                      </p:cBhvr>
                                    </p:animEffect>
                                    <p:set>
                                      <p:cBhvr>
                                        <p:cTn id="23" dur="1" fill="hold">
                                          <p:stCondLst>
                                            <p:cond delay="299"/>
                                          </p:stCondLst>
                                        </p:cTn>
                                        <p:tgtEl>
                                          <p:spTgt spid="118"/>
                                        </p:tgtEl>
                                        <p:attrNameLst>
                                          <p:attrName>style.visibility</p:attrName>
                                        </p:attrNameLst>
                                      </p:cBhvr>
                                      <p:to>
                                        <p:strVal val="hidden"/>
                                      </p:to>
                                    </p:set>
                                  </p:childTnLst>
                                </p:cTn>
                              </p:par>
                            </p:childTnLst>
                          </p:cTn>
                        </p:par>
                        <p:par>
                          <p:cTn id="24" fill="hold">
                            <p:stCondLst>
                              <p:cond delay="1700"/>
                            </p:stCondLst>
                            <p:childTnLst>
                              <p:par>
                                <p:cTn id="25" presetID="10" presetClass="exit" presetSubtype="0" fill="hold" grpId="0" nodeType="afterEffect">
                                  <p:stCondLst>
                                    <p:cond delay="0"/>
                                  </p:stCondLst>
                                  <p:childTnLst>
                                    <p:animEffect transition="out" filter="fade">
                                      <p:cBhvr>
                                        <p:cTn id="26" dur="300"/>
                                        <p:tgtEl>
                                          <p:spTgt spid="122"/>
                                        </p:tgtEl>
                                      </p:cBhvr>
                                    </p:animEffect>
                                    <p:set>
                                      <p:cBhvr>
                                        <p:cTn id="27" dur="1" fill="hold">
                                          <p:stCondLst>
                                            <p:cond delay="299"/>
                                          </p:stCondLst>
                                        </p:cTn>
                                        <p:tgtEl>
                                          <p:spTgt spid="122"/>
                                        </p:tgtEl>
                                        <p:attrNameLst>
                                          <p:attrName>style.visibility</p:attrName>
                                        </p:attrNameLst>
                                      </p:cBhvr>
                                      <p:to>
                                        <p:strVal val="hidden"/>
                                      </p:to>
                                    </p:set>
                                  </p:childTnLst>
                                </p:cTn>
                              </p:par>
                            </p:childTnLst>
                          </p:cTn>
                        </p:par>
                        <p:par>
                          <p:cTn id="28" fill="hold">
                            <p:stCondLst>
                              <p:cond delay="2000"/>
                            </p:stCondLst>
                            <p:childTnLst>
                              <p:par>
                                <p:cTn id="29" presetID="10" presetClass="exit" presetSubtype="0" fill="hold" grpId="0" nodeType="afterEffect">
                                  <p:stCondLst>
                                    <p:cond delay="0"/>
                                  </p:stCondLst>
                                  <p:childTnLst>
                                    <p:animEffect transition="out" filter="fade">
                                      <p:cBhvr>
                                        <p:cTn id="30" dur="300"/>
                                        <p:tgtEl>
                                          <p:spTgt spid="123"/>
                                        </p:tgtEl>
                                      </p:cBhvr>
                                    </p:animEffect>
                                    <p:set>
                                      <p:cBhvr>
                                        <p:cTn id="31" dur="1" fill="hold">
                                          <p:stCondLst>
                                            <p:cond delay="299"/>
                                          </p:stCondLst>
                                        </p:cTn>
                                        <p:tgtEl>
                                          <p:spTgt spid="123"/>
                                        </p:tgtEl>
                                        <p:attrNameLst>
                                          <p:attrName>style.visibility</p:attrName>
                                        </p:attrNameLst>
                                      </p:cBhvr>
                                      <p:to>
                                        <p:strVal val="hidden"/>
                                      </p:to>
                                    </p:set>
                                  </p:childTnLst>
                                </p:cTn>
                              </p:par>
                            </p:childTnLst>
                          </p:cTn>
                        </p:par>
                        <p:par>
                          <p:cTn id="32" fill="hold">
                            <p:stCondLst>
                              <p:cond delay="2300"/>
                            </p:stCondLst>
                            <p:childTnLst>
                              <p:par>
                                <p:cTn id="33" presetID="10" presetClass="exit" presetSubtype="0" fill="hold" grpId="0" nodeType="afterEffect">
                                  <p:stCondLst>
                                    <p:cond delay="0"/>
                                  </p:stCondLst>
                                  <p:childTnLst>
                                    <p:animEffect transition="out" filter="fade">
                                      <p:cBhvr>
                                        <p:cTn id="34" dur="300"/>
                                        <p:tgtEl>
                                          <p:spTgt spid="124"/>
                                        </p:tgtEl>
                                      </p:cBhvr>
                                    </p:animEffect>
                                    <p:set>
                                      <p:cBhvr>
                                        <p:cTn id="35" dur="1" fill="hold">
                                          <p:stCondLst>
                                            <p:cond delay="299"/>
                                          </p:stCondLst>
                                        </p:cTn>
                                        <p:tgtEl>
                                          <p:spTgt spid="124"/>
                                        </p:tgtEl>
                                        <p:attrNameLst>
                                          <p:attrName>style.visibility</p:attrName>
                                        </p:attrNameLst>
                                      </p:cBhvr>
                                      <p:to>
                                        <p:strVal val="hidden"/>
                                      </p:to>
                                    </p:set>
                                  </p:childTnLst>
                                </p:cTn>
                              </p:par>
                            </p:childTnLst>
                          </p:cTn>
                        </p:par>
                        <p:par>
                          <p:cTn id="36" fill="hold">
                            <p:stCondLst>
                              <p:cond delay="2600"/>
                            </p:stCondLst>
                            <p:childTnLst>
                              <p:par>
                                <p:cTn id="37" presetID="10" presetClass="exit" presetSubtype="0" fill="hold" grpId="0" nodeType="afterEffect">
                                  <p:stCondLst>
                                    <p:cond delay="0"/>
                                  </p:stCondLst>
                                  <p:childTnLst>
                                    <p:animEffect transition="out" filter="fade">
                                      <p:cBhvr>
                                        <p:cTn id="38" dur="300"/>
                                        <p:tgtEl>
                                          <p:spTgt spid="125"/>
                                        </p:tgtEl>
                                      </p:cBhvr>
                                    </p:animEffect>
                                    <p:set>
                                      <p:cBhvr>
                                        <p:cTn id="39" dur="1" fill="hold">
                                          <p:stCondLst>
                                            <p:cond delay="299"/>
                                          </p:stCondLst>
                                        </p:cTn>
                                        <p:tgtEl>
                                          <p:spTgt spid="125"/>
                                        </p:tgtEl>
                                        <p:attrNameLst>
                                          <p:attrName>style.visibility</p:attrName>
                                        </p:attrNameLst>
                                      </p:cBhvr>
                                      <p:to>
                                        <p:strVal val="hidden"/>
                                      </p:to>
                                    </p:set>
                                  </p:childTnLst>
                                </p:cTn>
                              </p:par>
                            </p:childTnLst>
                          </p:cTn>
                        </p:par>
                        <p:par>
                          <p:cTn id="40" fill="hold">
                            <p:stCondLst>
                              <p:cond delay="2900"/>
                            </p:stCondLst>
                            <p:childTnLst>
                              <p:par>
                                <p:cTn id="41" presetID="10" presetClass="exit" presetSubtype="0" fill="hold" grpId="0" nodeType="afterEffect">
                                  <p:stCondLst>
                                    <p:cond delay="0"/>
                                  </p:stCondLst>
                                  <p:childTnLst>
                                    <p:animEffect transition="out" filter="fade">
                                      <p:cBhvr>
                                        <p:cTn id="42" dur="300"/>
                                        <p:tgtEl>
                                          <p:spTgt spid="121"/>
                                        </p:tgtEl>
                                      </p:cBhvr>
                                    </p:animEffect>
                                    <p:set>
                                      <p:cBhvr>
                                        <p:cTn id="43" dur="1" fill="hold">
                                          <p:stCondLst>
                                            <p:cond delay="299"/>
                                          </p:stCondLst>
                                        </p:cTn>
                                        <p:tgtEl>
                                          <p:spTgt spid="121"/>
                                        </p:tgtEl>
                                        <p:attrNameLst>
                                          <p:attrName>style.visibility</p:attrName>
                                        </p:attrNameLst>
                                      </p:cBhvr>
                                      <p:to>
                                        <p:strVal val="hidden"/>
                                      </p:to>
                                    </p:set>
                                  </p:childTnLst>
                                </p:cTn>
                              </p:par>
                            </p:childTnLst>
                          </p:cTn>
                        </p:par>
                        <p:par>
                          <p:cTn id="44" fill="hold">
                            <p:stCondLst>
                              <p:cond delay="3200"/>
                            </p:stCondLst>
                            <p:childTnLst>
                              <p:par>
                                <p:cTn id="45" presetID="10" presetClass="exit" presetSubtype="0" fill="hold" grpId="0" nodeType="afterEffect">
                                  <p:stCondLst>
                                    <p:cond delay="0"/>
                                  </p:stCondLst>
                                  <p:childTnLst>
                                    <p:animEffect transition="out" filter="fade">
                                      <p:cBhvr>
                                        <p:cTn id="46" dur="300"/>
                                        <p:tgtEl>
                                          <p:spTgt spid="129"/>
                                        </p:tgtEl>
                                      </p:cBhvr>
                                    </p:animEffect>
                                    <p:set>
                                      <p:cBhvr>
                                        <p:cTn id="47" dur="1" fill="hold">
                                          <p:stCondLst>
                                            <p:cond delay="299"/>
                                          </p:stCondLst>
                                        </p:cTn>
                                        <p:tgtEl>
                                          <p:spTgt spid="129"/>
                                        </p:tgtEl>
                                        <p:attrNameLst>
                                          <p:attrName>style.visibility</p:attrName>
                                        </p:attrNameLst>
                                      </p:cBhvr>
                                      <p:to>
                                        <p:strVal val="hidden"/>
                                      </p:to>
                                    </p:set>
                                  </p:childTnLst>
                                </p:cTn>
                              </p:par>
                            </p:childTnLst>
                          </p:cTn>
                        </p:par>
                        <p:par>
                          <p:cTn id="48" fill="hold">
                            <p:stCondLst>
                              <p:cond delay="3500"/>
                            </p:stCondLst>
                            <p:childTnLst>
                              <p:par>
                                <p:cTn id="49" presetID="10" presetClass="exit" presetSubtype="0" fill="hold" grpId="0" nodeType="afterEffect">
                                  <p:stCondLst>
                                    <p:cond delay="0"/>
                                  </p:stCondLst>
                                  <p:childTnLst>
                                    <p:animEffect transition="out" filter="fade">
                                      <p:cBhvr>
                                        <p:cTn id="50" dur="300"/>
                                        <p:tgtEl>
                                          <p:spTgt spid="128"/>
                                        </p:tgtEl>
                                      </p:cBhvr>
                                    </p:animEffect>
                                    <p:set>
                                      <p:cBhvr>
                                        <p:cTn id="51" dur="1" fill="hold">
                                          <p:stCondLst>
                                            <p:cond delay="299"/>
                                          </p:stCondLst>
                                        </p:cTn>
                                        <p:tgtEl>
                                          <p:spTgt spid="128"/>
                                        </p:tgtEl>
                                        <p:attrNameLst>
                                          <p:attrName>style.visibility</p:attrName>
                                        </p:attrNameLst>
                                      </p:cBhvr>
                                      <p:to>
                                        <p:strVal val="hidden"/>
                                      </p:to>
                                    </p:set>
                                  </p:childTnLst>
                                </p:cTn>
                              </p:par>
                            </p:childTnLst>
                          </p:cTn>
                        </p:par>
                        <p:par>
                          <p:cTn id="52" fill="hold">
                            <p:stCondLst>
                              <p:cond delay="3800"/>
                            </p:stCondLst>
                            <p:childTnLst>
                              <p:par>
                                <p:cTn id="53" presetID="10" presetClass="exit" presetSubtype="0" fill="hold" grpId="0" nodeType="afterEffect">
                                  <p:stCondLst>
                                    <p:cond delay="0"/>
                                  </p:stCondLst>
                                  <p:childTnLst>
                                    <p:animEffect transition="out" filter="fade">
                                      <p:cBhvr>
                                        <p:cTn id="54" dur="300"/>
                                        <p:tgtEl>
                                          <p:spTgt spid="127"/>
                                        </p:tgtEl>
                                      </p:cBhvr>
                                    </p:animEffect>
                                    <p:set>
                                      <p:cBhvr>
                                        <p:cTn id="55" dur="1" fill="hold">
                                          <p:stCondLst>
                                            <p:cond delay="299"/>
                                          </p:stCondLst>
                                        </p:cTn>
                                        <p:tgtEl>
                                          <p:spTgt spid="127"/>
                                        </p:tgtEl>
                                        <p:attrNameLst>
                                          <p:attrName>style.visibility</p:attrName>
                                        </p:attrNameLst>
                                      </p:cBhvr>
                                      <p:to>
                                        <p:strVal val="hidden"/>
                                      </p:to>
                                    </p:set>
                                  </p:childTnLst>
                                </p:cTn>
                              </p:par>
                            </p:childTnLst>
                          </p:cTn>
                        </p:par>
                        <p:par>
                          <p:cTn id="56" fill="hold">
                            <p:stCondLst>
                              <p:cond delay="4100"/>
                            </p:stCondLst>
                            <p:childTnLst>
                              <p:par>
                                <p:cTn id="57" presetID="10" presetClass="exit" presetSubtype="0" fill="hold" grpId="0" nodeType="afterEffect">
                                  <p:stCondLst>
                                    <p:cond delay="0"/>
                                  </p:stCondLst>
                                  <p:childTnLst>
                                    <p:animEffect transition="out" filter="fade">
                                      <p:cBhvr>
                                        <p:cTn id="58" dur="300"/>
                                        <p:tgtEl>
                                          <p:spTgt spid="126"/>
                                        </p:tgtEl>
                                      </p:cBhvr>
                                    </p:animEffect>
                                    <p:set>
                                      <p:cBhvr>
                                        <p:cTn id="59" dur="1" fill="hold">
                                          <p:stCondLst>
                                            <p:cond delay="299"/>
                                          </p:stCondLst>
                                        </p:cTn>
                                        <p:tgtEl>
                                          <p:spTgt spid="126"/>
                                        </p:tgtEl>
                                        <p:attrNameLst>
                                          <p:attrName>style.visibility</p:attrName>
                                        </p:attrNameLst>
                                      </p:cBhvr>
                                      <p:to>
                                        <p:strVal val="hidden"/>
                                      </p:to>
                                    </p:set>
                                  </p:childTnLst>
                                </p:cTn>
                              </p:par>
                            </p:childTnLst>
                          </p:cTn>
                        </p:par>
                        <p:par>
                          <p:cTn id="60" fill="hold">
                            <p:stCondLst>
                              <p:cond delay="4400"/>
                            </p:stCondLst>
                            <p:childTnLst>
                              <p:par>
                                <p:cTn id="61" presetID="10" presetClass="exit" presetSubtype="0" fill="hold" grpId="0" nodeType="afterEffect">
                                  <p:stCondLst>
                                    <p:cond delay="0"/>
                                  </p:stCondLst>
                                  <p:childTnLst>
                                    <p:animEffect transition="out" filter="fade">
                                      <p:cBhvr>
                                        <p:cTn id="62" dur="300"/>
                                        <p:tgtEl>
                                          <p:spTgt spid="120"/>
                                        </p:tgtEl>
                                      </p:cBhvr>
                                    </p:animEffect>
                                    <p:set>
                                      <p:cBhvr>
                                        <p:cTn id="63" dur="1" fill="hold">
                                          <p:stCondLst>
                                            <p:cond delay="299"/>
                                          </p:stCondLst>
                                        </p:cTn>
                                        <p:tgtEl>
                                          <p:spTgt spid="120"/>
                                        </p:tgtEl>
                                        <p:attrNameLst>
                                          <p:attrName>style.visibility</p:attrName>
                                        </p:attrNameLst>
                                      </p:cBhvr>
                                      <p:to>
                                        <p:strVal val="hidden"/>
                                      </p:to>
                                    </p:set>
                                  </p:childTnLst>
                                </p:cTn>
                              </p:par>
                            </p:childTnLst>
                          </p:cTn>
                        </p:par>
                        <p:par>
                          <p:cTn id="64" fill="hold">
                            <p:stCondLst>
                              <p:cond delay="4700"/>
                            </p:stCondLst>
                            <p:childTnLst>
                              <p:par>
                                <p:cTn id="65" presetID="10" presetClass="exit" presetSubtype="0" fill="hold" grpId="0" nodeType="afterEffect">
                                  <p:stCondLst>
                                    <p:cond delay="0"/>
                                  </p:stCondLst>
                                  <p:childTnLst>
                                    <p:animEffect transition="out" filter="fade">
                                      <p:cBhvr>
                                        <p:cTn id="66" dur="300"/>
                                        <p:tgtEl>
                                          <p:spTgt spid="119"/>
                                        </p:tgtEl>
                                      </p:cBhvr>
                                    </p:animEffect>
                                    <p:set>
                                      <p:cBhvr>
                                        <p:cTn id="67" dur="1" fill="hold">
                                          <p:stCondLst>
                                            <p:cond delay="299"/>
                                          </p:stCondLst>
                                        </p:cTn>
                                        <p:tgtEl>
                                          <p:spTgt spid="119"/>
                                        </p:tgtEl>
                                        <p:attrNameLst>
                                          <p:attrName>style.visibility</p:attrName>
                                        </p:attrNameLst>
                                      </p:cBhvr>
                                      <p:to>
                                        <p:strVal val="hidden"/>
                                      </p:to>
                                    </p:set>
                                  </p:childTnLst>
                                </p:cTn>
                              </p:par>
                            </p:childTnLst>
                          </p:cTn>
                        </p:par>
                        <p:par>
                          <p:cTn id="68" fill="hold">
                            <p:stCondLst>
                              <p:cond delay="5000"/>
                            </p:stCondLst>
                            <p:childTnLst>
                              <p:par>
                                <p:cTn id="69" presetID="7" presetClass="emph" presetSubtype="2" fill="hold" nodeType="afterEffect">
                                  <p:stCondLst>
                                    <p:cond delay="0"/>
                                  </p:stCondLst>
                                  <p:childTnLst>
                                    <p:animClr clrSpc="rgb" dir="cw">
                                      <p:cBhvr>
                                        <p:cTn id="70" dur="1300" fill="hold"/>
                                        <p:tgtEl>
                                          <p:spTgt spid="113"/>
                                        </p:tgtEl>
                                        <p:attrNameLst>
                                          <p:attrName>stroke.color</p:attrName>
                                        </p:attrNameLst>
                                      </p:cBhvr>
                                      <p:to>
                                        <a:srgbClr val="FFFF00"/>
                                      </p:to>
                                    </p:animClr>
                                    <p:set>
                                      <p:cBhvr>
                                        <p:cTn id="71" dur="1300" fill="hold"/>
                                        <p:tgtEl>
                                          <p:spTgt spid="113"/>
                                        </p:tgtEl>
                                        <p:attrNameLst>
                                          <p:attrName>stroke.on</p:attrName>
                                        </p:attrNameLst>
                                      </p:cBhvr>
                                      <p:to>
                                        <p:strVal val="true"/>
                                      </p:to>
                                    </p:set>
                                  </p:childTnLst>
                                </p:cTn>
                              </p:par>
                              <p:par>
                                <p:cTn id="72" presetID="32" presetClass="emph" presetSubtype="0" fill="hold" grpId="0" nodeType="withEffect">
                                  <p:stCondLst>
                                    <p:cond delay="0"/>
                                  </p:stCondLst>
                                  <p:childTnLst>
                                    <p:animRot by="120000">
                                      <p:cBhvr>
                                        <p:cTn id="73" dur="100" fill="hold">
                                          <p:stCondLst>
                                            <p:cond delay="0"/>
                                          </p:stCondLst>
                                        </p:cTn>
                                        <p:tgtEl>
                                          <p:spTgt spid="113"/>
                                        </p:tgtEl>
                                        <p:attrNameLst>
                                          <p:attrName>r</p:attrName>
                                        </p:attrNameLst>
                                      </p:cBhvr>
                                    </p:animRot>
                                    <p:animRot by="-240000">
                                      <p:cBhvr>
                                        <p:cTn id="74" dur="200" fill="hold">
                                          <p:stCondLst>
                                            <p:cond delay="200"/>
                                          </p:stCondLst>
                                        </p:cTn>
                                        <p:tgtEl>
                                          <p:spTgt spid="113"/>
                                        </p:tgtEl>
                                        <p:attrNameLst>
                                          <p:attrName>r</p:attrName>
                                        </p:attrNameLst>
                                      </p:cBhvr>
                                    </p:animRot>
                                    <p:animRot by="240000">
                                      <p:cBhvr>
                                        <p:cTn id="75" dur="200" fill="hold">
                                          <p:stCondLst>
                                            <p:cond delay="400"/>
                                          </p:stCondLst>
                                        </p:cTn>
                                        <p:tgtEl>
                                          <p:spTgt spid="113"/>
                                        </p:tgtEl>
                                        <p:attrNameLst>
                                          <p:attrName>r</p:attrName>
                                        </p:attrNameLst>
                                      </p:cBhvr>
                                    </p:animRot>
                                    <p:animRot by="-240000">
                                      <p:cBhvr>
                                        <p:cTn id="76" dur="200" fill="hold">
                                          <p:stCondLst>
                                            <p:cond delay="600"/>
                                          </p:stCondLst>
                                        </p:cTn>
                                        <p:tgtEl>
                                          <p:spTgt spid="113"/>
                                        </p:tgtEl>
                                        <p:attrNameLst>
                                          <p:attrName>r</p:attrName>
                                        </p:attrNameLst>
                                      </p:cBhvr>
                                    </p:animRot>
                                    <p:animRot by="120000">
                                      <p:cBhvr>
                                        <p:cTn id="77" dur="200" fill="hold">
                                          <p:stCondLst>
                                            <p:cond delay="800"/>
                                          </p:stCondLst>
                                        </p:cTn>
                                        <p:tgtEl>
                                          <p:spTgt spid="113"/>
                                        </p:tgtEl>
                                        <p:attrNameLst>
                                          <p:attrName>r</p:attrName>
                                        </p:attrNameLst>
                                      </p:cBhvr>
                                    </p:animRot>
                                  </p:childTnLst>
                                </p:cTn>
                              </p:par>
                              <p:par>
                                <p:cTn id="78" presetID="30" presetClass="emph" presetSubtype="0" fill="hold" grpId="1" nodeType="withEffect">
                                  <p:stCondLst>
                                    <p:cond delay="0"/>
                                  </p:stCondLst>
                                  <p:childTnLst>
                                    <p:animClr clrSpc="hsl" dir="cw">
                                      <p:cBhvr override="childStyle">
                                        <p:cTn id="79" dur="500" fill="hold"/>
                                        <p:tgtEl>
                                          <p:spTgt spid="113"/>
                                        </p:tgtEl>
                                        <p:attrNameLst>
                                          <p:attrName>style.color</p:attrName>
                                        </p:attrNameLst>
                                      </p:cBhvr>
                                      <p:by>
                                        <p:hsl h="0" s="12549" l="25098"/>
                                      </p:by>
                                    </p:animClr>
                                    <p:animClr clrSpc="hsl" dir="cw">
                                      <p:cBhvr>
                                        <p:cTn id="80" dur="500" fill="hold"/>
                                        <p:tgtEl>
                                          <p:spTgt spid="113"/>
                                        </p:tgtEl>
                                        <p:attrNameLst>
                                          <p:attrName>fillcolor</p:attrName>
                                        </p:attrNameLst>
                                      </p:cBhvr>
                                      <p:by>
                                        <p:hsl h="0" s="12549" l="25098"/>
                                      </p:by>
                                    </p:animClr>
                                    <p:animClr clrSpc="hsl" dir="cw">
                                      <p:cBhvr>
                                        <p:cTn id="81" dur="500" fill="hold"/>
                                        <p:tgtEl>
                                          <p:spTgt spid="113"/>
                                        </p:tgtEl>
                                        <p:attrNameLst>
                                          <p:attrName>stroke.color</p:attrName>
                                        </p:attrNameLst>
                                      </p:cBhvr>
                                      <p:by>
                                        <p:hsl h="0" s="12549" l="25098"/>
                                      </p:by>
                                    </p:animClr>
                                    <p:set>
                                      <p:cBhvr>
                                        <p:cTn id="82" dur="500" fill="hold"/>
                                        <p:tgtEl>
                                          <p:spTgt spid="1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3" grpId="1"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adroTexto 13"/>
          <p:cNvSpPr txBox="1">
            <a:spLocks noChangeArrowheads="1"/>
          </p:cNvSpPr>
          <p:nvPr/>
        </p:nvSpPr>
        <p:spPr bwMode="auto">
          <a:xfrm>
            <a:off x="360883" y="2938342"/>
            <a:ext cx="3828676" cy="1200329"/>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pPr algn="just"/>
            <a:r>
              <a:rPr lang="es-CO" sz="2400" dirty="0">
                <a:solidFill>
                  <a:srgbClr val="009834"/>
                </a:solidFill>
              </a:rPr>
              <a:t>El algoritmo realiza una selección de los polígonos adyacentes.</a:t>
            </a:r>
          </a:p>
        </p:txBody>
      </p:sp>
      <p:sp>
        <p:nvSpPr>
          <p:cNvPr id="110" name="Rectángulo 109"/>
          <p:cNvSpPr/>
          <p:nvPr/>
        </p:nvSpPr>
        <p:spPr>
          <a:xfrm>
            <a:off x="4601881" y="1048871"/>
            <a:ext cx="1196789" cy="79337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1" name="Rectángulo 110"/>
          <p:cNvSpPr/>
          <p:nvPr/>
        </p:nvSpPr>
        <p:spPr>
          <a:xfrm>
            <a:off x="4601880" y="1842246"/>
            <a:ext cx="1196789" cy="112955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2" name="Rectángulo 111"/>
          <p:cNvSpPr/>
          <p:nvPr/>
        </p:nvSpPr>
        <p:spPr>
          <a:xfrm>
            <a:off x="4601879" y="2971799"/>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3" name="Rectángulo 112"/>
          <p:cNvSpPr/>
          <p:nvPr/>
        </p:nvSpPr>
        <p:spPr>
          <a:xfrm>
            <a:off x="4601879" y="4114800"/>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4" name="Rectángulo 113"/>
          <p:cNvSpPr/>
          <p:nvPr/>
        </p:nvSpPr>
        <p:spPr>
          <a:xfrm>
            <a:off x="4601878" y="5257801"/>
            <a:ext cx="1398497"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5" name="Rectángulo 114"/>
          <p:cNvSpPr/>
          <p:nvPr/>
        </p:nvSpPr>
        <p:spPr>
          <a:xfrm>
            <a:off x="4601878" y="6172200"/>
            <a:ext cx="1398497" cy="47064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6" name="Rectángulo 115"/>
          <p:cNvSpPr/>
          <p:nvPr/>
        </p:nvSpPr>
        <p:spPr>
          <a:xfrm>
            <a:off x="5798669" y="1048872"/>
            <a:ext cx="2124637"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8" name="Rectángulo 117"/>
          <p:cNvSpPr/>
          <p:nvPr/>
        </p:nvSpPr>
        <p:spPr>
          <a:xfrm>
            <a:off x="6000375" y="2971799"/>
            <a:ext cx="155986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9" name="Rectángulo 118"/>
          <p:cNvSpPr/>
          <p:nvPr/>
        </p:nvSpPr>
        <p:spPr>
          <a:xfrm>
            <a:off x="6000374" y="4114796"/>
            <a:ext cx="2191873" cy="114300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0" name="Rectángulo 119"/>
          <p:cNvSpPr/>
          <p:nvPr/>
        </p:nvSpPr>
        <p:spPr>
          <a:xfrm>
            <a:off x="6000374" y="5257801"/>
            <a:ext cx="1716463"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1" name="Rectángulo 120"/>
          <p:cNvSpPr/>
          <p:nvPr/>
        </p:nvSpPr>
        <p:spPr>
          <a:xfrm>
            <a:off x="7923306" y="1048872"/>
            <a:ext cx="1893795"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2" name="Rectángulo 121"/>
          <p:cNvSpPr/>
          <p:nvPr/>
        </p:nvSpPr>
        <p:spPr>
          <a:xfrm>
            <a:off x="7775389" y="1855695"/>
            <a:ext cx="1675278"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3" name="Rectángulo 122"/>
          <p:cNvSpPr/>
          <p:nvPr/>
        </p:nvSpPr>
        <p:spPr>
          <a:xfrm>
            <a:off x="7560235" y="2971795"/>
            <a:ext cx="1999691" cy="114299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4" name="Rectángulo 123"/>
          <p:cNvSpPr/>
          <p:nvPr/>
        </p:nvSpPr>
        <p:spPr>
          <a:xfrm>
            <a:off x="8180761" y="4114799"/>
            <a:ext cx="1795092"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5" name="Rectángulo 124"/>
          <p:cNvSpPr/>
          <p:nvPr/>
        </p:nvSpPr>
        <p:spPr>
          <a:xfrm>
            <a:off x="9975853" y="4114799"/>
            <a:ext cx="1860548"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6" name="Rectángulo 125"/>
          <p:cNvSpPr/>
          <p:nvPr/>
        </p:nvSpPr>
        <p:spPr>
          <a:xfrm>
            <a:off x="7716837" y="5257800"/>
            <a:ext cx="1843089"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7" name="Rectángulo 126"/>
          <p:cNvSpPr/>
          <p:nvPr/>
        </p:nvSpPr>
        <p:spPr>
          <a:xfrm>
            <a:off x="6000374" y="6172199"/>
            <a:ext cx="1559861"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8" name="Rectángulo 127"/>
          <p:cNvSpPr/>
          <p:nvPr/>
        </p:nvSpPr>
        <p:spPr>
          <a:xfrm>
            <a:off x="9450667" y="1855694"/>
            <a:ext cx="1379444"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9" name="Rectángulo 128"/>
          <p:cNvSpPr/>
          <p:nvPr/>
        </p:nvSpPr>
        <p:spPr>
          <a:xfrm>
            <a:off x="9558993" y="5257800"/>
            <a:ext cx="1408251"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0" name="Rectángulo 129"/>
          <p:cNvSpPr/>
          <p:nvPr/>
        </p:nvSpPr>
        <p:spPr>
          <a:xfrm>
            <a:off x="7560235" y="6172199"/>
            <a:ext cx="2561665"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1" name="Rectángulo 130"/>
          <p:cNvSpPr/>
          <p:nvPr/>
        </p:nvSpPr>
        <p:spPr>
          <a:xfrm>
            <a:off x="10121900" y="6172199"/>
            <a:ext cx="1714500"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2" name="Rectángulo 131"/>
          <p:cNvSpPr/>
          <p:nvPr/>
        </p:nvSpPr>
        <p:spPr>
          <a:xfrm>
            <a:off x="10967245" y="5257799"/>
            <a:ext cx="869156"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3" name="Rectángulo 132"/>
          <p:cNvSpPr/>
          <p:nvPr/>
        </p:nvSpPr>
        <p:spPr>
          <a:xfrm>
            <a:off x="9817101" y="1048869"/>
            <a:ext cx="1562099"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4" name="Rectángulo 133"/>
          <p:cNvSpPr/>
          <p:nvPr/>
        </p:nvSpPr>
        <p:spPr>
          <a:xfrm>
            <a:off x="11379201" y="1048869"/>
            <a:ext cx="457200"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5" name="Rectángulo 134"/>
          <p:cNvSpPr/>
          <p:nvPr/>
        </p:nvSpPr>
        <p:spPr>
          <a:xfrm>
            <a:off x="10830111" y="1855694"/>
            <a:ext cx="1006289"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6" name="Rectángulo 135"/>
          <p:cNvSpPr/>
          <p:nvPr/>
        </p:nvSpPr>
        <p:spPr>
          <a:xfrm>
            <a:off x="9558994" y="2971795"/>
            <a:ext cx="132967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7" name="Rectángulo 136"/>
          <p:cNvSpPr/>
          <p:nvPr/>
        </p:nvSpPr>
        <p:spPr>
          <a:xfrm>
            <a:off x="10886475" y="2971794"/>
            <a:ext cx="949926"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9" name="Rectángulo 138"/>
          <p:cNvSpPr/>
          <p:nvPr/>
        </p:nvSpPr>
        <p:spPr>
          <a:xfrm>
            <a:off x="4601881" y="1048867"/>
            <a:ext cx="1196789" cy="793376"/>
          </a:xfrm>
          <a:prstGeom prst="rect">
            <a:avLst/>
          </a:prstGeom>
          <a:solidFill>
            <a:srgbClr val="7030A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2" name="CuadroTexto 13"/>
          <p:cNvSpPr txBox="1">
            <a:spLocks noChangeArrowheads="1"/>
          </p:cNvSpPr>
          <p:nvPr/>
        </p:nvSpPr>
        <p:spPr bwMode="auto">
          <a:xfrm>
            <a:off x="4859060" y="1238416"/>
            <a:ext cx="673941" cy="369332"/>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n-US" sz="1800" dirty="0">
                <a:solidFill>
                  <a:srgbClr val="FFFF00"/>
                </a:solidFill>
              </a:rPr>
              <a:t>1,7</a:t>
            </a:r>
            <a:endParaRPr lang="es-CO" sz="1800" dirty="0">
              <a:solidFill>
                <a:srgbClr val="FFFF00"/>
              </a:solidFill>
            </a:endParaRPr>
          </a:p>
        </p:txBody>
      </p:sp>
      <p:sp>
        <p:nvSpPr>
          <p:cNvPr id="158" name="Rectángulo 157"/>
          <p:cNvSpPr/>
          <p:nvPr/>
        </p:nvSpPr>
        <p:spPr>
          <a:xfrm>
            <a:off x="5798669" y="1855696"/>
            <a:ext cx="1976720"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7" name="Rectángulo 116"/>
          <p:cNvSpPr/>
          <p:nvPr/>
        </p:nvSpPr>
        <p:spPr>
          <a:xfrm>
            <a:off x="5807282" y="1855696"/>
            <a:ext cx="1976720" cy="1116103"/>
          </a:xfrm>
          <a:prstGeom prst="rect">
            <a:avLst/>
          </a:prstGeom>
          <a:solidFill>
            <a:schemeClr val="accent6">
              <a:lumMod val="75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56" name="Rectángulo 155"/>
          <p:cNvSpPr/>
          <p:nvPr/>
        </p:nvSpPr>
        <p:spPr>
          <a:xfrm>
            <a:off x="4596845" y="1842242"/>
            <a:ext cx="1196789" cy="1129553"/>
          </a:xfrm>
          <a:prstGeom prst="rect">
            <a:avLst/>
          </a:prstGeom>
          <a:solidFill>
            <a:schemeClr val="accent6">
              <a:lumMod val="75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7" name="Rectángulo 156"/>
          <p:cNvSpPr/>
          <p:nvPr/>
        </p:nvSpPr>
        <p:spPr>
          <a:xfrm>
            <a:off x="5807282" y="1048868"/>
            <a:ext cx="2124637" cy="806826"/>
          </a:xfrm>
          <a:prstGeom prst="rect">
            <a:avLst/>
          </a:prstGeom>
          <a:solidFill>
            <a:schemeClr val="accent6">
              <a:lumMod val="75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09185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Effect transition="in" filter="fade">
                                      <p:cBhvr>
                                        <p:cTn id="9" dur="500"/>
                                        <p:tgtEl>
                                          <p:spTgt spid="10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300"/>
                                        <p:tgtEl>
                                          <p:spTgt spid="156"/>
                                        </p:tgtEl>
                                      </p:cBhvr>
                                    </p:animEffect>
                                  </p:childTnLst>
                                </p:cTn>
                              </p:par>
                            </p:childTnLst>
                          </p:cTn>
                        </p:par>
                        <p:par>
                          <p:cTn id="14" fill="hold">
                            <p:stCondLst>
                              <p:cond delay="800"/>
                            </p:stCondLst>
                            <p:childTnLst>
                              <p:par>
                                <p:cTn id="15" presetID="10" presetClass="entr" presetSubtype="0" fill="hold" grpId="0" nodeType="afterEffect">
                                  <p:stCondLst>
                                    <p:cond delay="0"/>
                                  </p:stCondLst>
                                  <p:childTnLst>
                                    <p:set>
                                      <p:cBhvr>
                                        <p:cTn id="16" dur="1" fill="hold">
                                          <p:stCondLst>
                                            <p:cond delay="0"/>
                                          </p:stCondLst>
                                        </p:cTn>
                                        <p:tgtEl>
                                          <p:spTgt spid="157"/>
                                        </p:tgtEl>
                                        <p:attrNameLst>
                                          <p:attrName>style.visibility</p:attrName>
                                        </p:attrNameLst>
                                      </p:cBhvr>
                                      <p:to>
                                        <p:strVal val="visible"/>
                                      </p:to>
                                    </p:set>
                                    <p:animEffect transition="in" filter="fade">
                                      <p:cBhvr>
                                        <p:cTn id="17" dur="300"/>
                                        <p:tgtEl>
                                          <p:spTgt spid="157"/>
                                        </p:tgtEl>
                                      </p:cBhvr>
                                    </p:animEffect>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117"/>
                                        </p:tgtEl>
                                        <p:attrNameLst>
                                          <p:attrName>style.visibility</p:attrName>
                                        </p:attrNameLst>
                                      </p:cBhvr>
                                      <p:to>
                                        <p:strVal val="visible"/>
                                      </p:to>
                                    </p:set>
                                    <p:animEffect transition="in" filter="fade">
                                      <p:cBhvr>
                                        <p:cTn id="21" dur="3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17" grpId="0" animBg="1"/>
      <p:bldP spid="156" grpId="0" animBg="1"/>
      <p:bldP spid="15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5978" y="1016000"/>
            <a:ext cx="6000800" cy="5702181"/>
          </a:xfrm>
          <a:prstGeom prst="rect">
            <a:avLst/>
          </a:prstGeom>
        </p:spPr>
      </p:pic>
      <p:sp>
        <p:nvSpPr>
          <p:cNvPr id="8" name="Título 1"/>
          <p:cNvSpPr txBox="1">
            <a:spLocks/>
          </p:cNvSpPr>
          <p:nvPr/>
        </p:nvSpPr>
        <p:spPr>
          <a:xfrm>
            <a:off x="2235731" y="165442"/>
            <a:ext cx="6092007" cy="667678"/>
          </a:xfrm>
          <a:prstGeom prst="rect">
            <a:avLst/>
          </a:prstGeom>
        </p:spPr>
        <p:txBody>
          <a:bodyPr vert="horz" lIns="91440" tIns="45720" rIns="91440" bIns="45720" rtlCol="0" anchor="t">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2800" b="1" dirty="0">
                <a:solidFill>
                  <a:srgbClr val="00B050"/>
                </a:solidFill>
              </a:rPr>
              <a:t>Zonificación de aptitud</a:t>
            </a:r>
            <a:r>
              <a:rPr lang="es-CO" sz="4000" b="1" dirty="0">
                <a:solidFill>
                  <a:srgbClr val="00B050"/>
                </a:solidFill>
                <a:effectLst>
                  <a:outerShdw blurRad="38100" dist="38100" dir="2700000" algn="tl">
                    <a:srgbClr val="000000">
                      <a:alpha val="43137"/>
                    </a:srgbClr>
                  </a:outerShdw>
                </a:effectLst>
              </a:rPr>
              <a:t/>
            </a:r>
            <a:br>
              <a:rPr lang="es-CO" sz="4000" b="1" dirty="0">
                <a:solidFill>
                  <a:srgbClr val="00B050"/>
                </a:solidFill>
                <a:effectLst>
                  <a:outerShdw blurRad="38100" dist="38100" dir="2700000" algn="tl">
                    <a:srgbClr val="000000">
                      <a:alpha val="43137"/>
                    </a:srgbClr>
                  </a:outerShdw>
                </a:effectLst>
              </a:rPr>
            </a:br>
            <a:r>
              <a:rPr lang="es-CO" sz="2000" b="1" dirty="0">
                <a:solidFill>
                  <a:srgbClr val="00B050"/>
                </a:solidFill>
              </a:rPr>
              <a:t>MARCO CONCEPTUAL</a:t>
            </a:r>
            <a:endParaRPr lang="es-CO" sz="1800" b="1" dirty="0">
              <a:solidFill>
                <a:srgbClr val="00B050"/>
              </a:solidFill>
            </a:endParaRPr>
          </a:p>
        </p:txBody>
      </p:sp>
      <p:sp>
        <p:nvSpPr>
          <p:cNvPr id="2" name="Llamada de flecha a la derecha 1"/>
          <p:cNvSpPr/>
          <p:nvPr/>
        </p:nvSpPr>
        <p:spPr>
          <a:xfrm>
            <a:off x="1519518" y="1073837"/>
            <a:ext cx="1855694" cy="5586506"/>
          </a:xfrm>
          <a:prstGeom prst="rightArrowCallout">
            <a:avLst/>
          </a:prstGeom>
          <a:solidFill>
            <a:srgbClr val="99CC00"/>
          </a:solidFill>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s-ES" b="1" dirty="0">
                <a:solidFill>
                  <a:prstClr val="black"/>
                </a:solidFill>
              </a:rPr>
              <a:t>TIPO DE UTILIZACION DE LA TIERRA</a:t>
            </a:r>
          </a:p>
          <a:p>
            <a:pPr algn="ctr"/>
            <a:r>
              <a:rPr lang="es-ES" dirty="0">
                <a:solidFill>
                  <a:prstClr val="black"/>
                </a:solidFill>
              </a:rPr>
              <a:t>Cadenas productivas</a:t>
            </a:r>
          </a:p>
        </p:txBody>
      </p:sp>
    </p:spTree>
    <p:extLst>
      <p:ext uri="{BB962C8B-B14F-4D97-AF65-F5344CB8AC3E}">
        <p14:creationId xmlns:p14="http://schemas.microsoft.com/office/powerpoint/2010/main" val="37766005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adroTexto 13"/>
          <p:cNvSpPr txBox="1">
            <a:spLocks noChangeArrowheads="1"/>
          </p:cNvSpPr>
          <p:nvPr/>
        </p:nvSpPr>
        <p:spPr bwMode="auto">
          <a:xfrm>
            <a:off x="375661" y="2189608"/>
            <a:ext cx="3828676" cy="2862322"/>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pPr algn="just"/>
            <a:r>
              <a:rPr lang="es-CO" sz="1800" dirty="0" smtClean="0">
                <a:solidFill>
                  <a:srgbClr val="36A455"/>
                </a:solidFill>
              </a:rPr>
              <a:t>Luego de la selección el algoritmo evalúa el área acumulada, si hay un exceso o defecto según el valor máximo ingresado por el usuario.</a:t>
            </a:r>
          </a:p>
          <a:p>
            <a:pPr algn="just"/>
            <a:endParaRPr lang="es-CO" sz="1800" dirty="0">
              <a:solidFill>
                <a:srgbClr val="36A455"/>
              </a:solidFill>
            </a:endParaRPr>
          </a:p>
          <a:p>
            <a:pPr algn="just"/>
            <a:r>
              <a:rPr lang="es-CO" sz="1800" dirty="0" smtClean="0">
                <a:solidFill>
                  <a:srgbClr val="36A455"/>
                </a:solidFill>
              </a:rPr>
              <a:t>Si existe un defecto se realiza una nueva selección de polígonos vecinos al área acumulada. </a:t>
            </a:r>
            <a:endParaRPr lang="es-CO" sz="1800" dirty="0">
              <a:solidFill>
                <a:srgbClr val="36A455"/>
              </a:solidFill>
            </a:endParaRPr>
          </a:p>
        </p:txBody>
      </p:sp>
      <p:sp>
        <p:nvSpPr>
          <p:cNvPr id="110" name="Rectángulo 109"/>
          <p:cNvSpPr/>
          <p:nvPr/>
        </p:nvSpPr>
        <p:spPr>
          <a:xfrm>
            <a:off x="4601881" y="1048871"/>
            <a:ext cx="1196789" cy="79337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1" name="Rectángulo 110"/>
          <p:cNvSpPr/>
          <p:nvPr/>
        </p:nvSpPr>
        <p:spPr>
          <a:xfrm>
            <a:off x="4601880" y="1842246"/>
            <a:ext cx="1196789" cy="112955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2" name="Rectángulo 111"/>
          <p:cNvSpPr/>
          <p:nvPr/>
        </p:nvSpPr>
        <p:spPr>
          <a:xfrm>
            <a:off x="4601879" y="2971799"/>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3" name="Rectángulo 112"/>
          <p:cNvSpPr/>
          <p:nvPr/>
        </p:nvSpPr>
        <p:spPr>
          <a:xfrm>
            <a:off x="4601879" y="4114800"/>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4" name="Rectángulo 113"/>
          <p:cNvSpPr/>
          <p:nvPr/>
        </p:nvSpPr>
        <p:spPr>
          <a:xfrm>
            <a:off x="4601878" y="5257801"/>
            <a:ext cx="1398497"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5" name="Rectángulo 114"/>
          <p:cNvSpPr/>
          <p:nvPr/>
        </p:nvSpPr>
        <p:spPr>
          <a:xfrm>
            <a:off x="4601878" y="6172200"/>
            <a:ext cx="1398497" cy="47064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6" name="Rectángulo 115"/>
          <p:cNvSpPr/>
          <p:nvPr/>
        </p:nvSpPr>
        <p:spPr>
          <a:xfrm>
            <a:off x="5798669" y="1048872"/>
            <a:ext cx="2124637"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8" name="Rectángulo 117"/>
          <p:cNvSpPr/>
          <p:nvPr/>
        </p:nvSpPr>
        <p:spPr>
          <a:xfrm>
            <a:off x="6000375" y="2971799"/>
            <a:ext cx="155986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9" name="Rectángulo 118"/>
          <p:cNvSpPr/>
          <p:nvPr/>
        </p:nvSpPr>
        <p:spPr>
          <a:xfrm>
            <a:off x="6000374" y="4114796"/>
            <a:ext cx="2191873" cy="114300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0" name="Rectángulo 119"/>
          <p:cNvSpPr/>
          <p:nvPr/>
        </p:nvSpPr>
        <p:spPr>
          <a:xfrm>
            <a:off x="6000374" y="5257801"/>
            <a:ext cx="1716463"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1" name="Rectángulo 120"/>
          <p:cNvSpPr/>
          <p:nvPr/>
        </p:nvSpPr>
        <p:spPr>
          <a:xfrm>
            <a:off x="7923306" y="1048872"/>
            <a:ext cx="1893795"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2" name="Rectángulo 121"/>
          <p:cNvSpPr/>
          <p:nvPr/>
        </p:nvSpPr>
        <p:spPr>
          <a:xfrm>
            <a:off x="7775389" y="1855695"/>
            <a:ext cx="1675278"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3" name="Rectángulo 122"/>
          <p:cNvSpPr/>
          <p:nvPr/>
        </p:nvSpPr>
        <p:spPr>
          <a:xfrm>
            <a:off x="7560235" y="2971795"/>
            <a:ext cx="1999691" cy="114299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4" name="Rectángulo 123"/>
          <p:cNvSpPr/>
          <p:nvPr/>
        </p:nvSpPr>
        <p:spPr>
          <a:xfrm>
            <a:off x="8180761" y="4114799"/>
            <a:ext cx="1795092"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5" name="Rectángulo 124"/>
          <p:cNvSpPr/>
          <p:nvPr/>
        </p:nvSpPr>
        <p:spPr>
          <a:xfrm>
            <a:off x="9975853" y="4114799"/>
            <a:ext cx="1860548"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6" name="Rectángulo 125"/>
          <p:cNvSpPr/>
          <p:nvPr/>
        </p:nvSpPr>
        <p:spPr>
          <a:xfrm>
            <a:off x="7716837" y="5257800"/>
            <a:ext cx="1843089"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7" name="Rectángulo 126"/>
          <p:cNvSpPr/>
          <p:nvPr/>
        </p:nvSpPr>
        <p:spPr>
          <a:xfrm>
            <a:off x="6000374" y="6172199"/>
            <a:ext cx="1559861"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8" name="Rectángulo 127"/>
          <p:cNvSpPr/>
          <p:nvPr/>
        </p:nvSpPr>
        <p:spPr>
          <a:xfrm>
            <a:off x="9450667" y="1855694"/>
            <a:ext cx="1379444"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9" name="Rectángulo 128"/>
          <p:cNvSpPr/>
          <p:nvPr/>
        </p:nvSpPr>
        <p:spPr>
          <a:xfrm>
            <a:off x="9558993" y="5257800"/>
            <a:ext cx="1408251"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0" name="Rectángulo 129"/>
          <p:cNvSpPr/>
          <p:nvPr/>
        </p:nvSpPr>
        <p:spPr>
          <a:xfrm>
            <a:off x="7560235" y="6172199"/>
            <a:ext cx="2561665"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1" name="Rectángulo 130"/>
          <p:cNvSpPr/>
          <p:nvPr/>
        </p:nvSpPr>
        <p:spPr>
          <a:xfrm>
            <a:off x="10121900" y="6172199"/>
            <a:ext cx="1714500"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2" name="Rectángulo 131"/>
          <p:cNvSpPr/>
          <p:nvPr/>
        </p:nvSpPr>
        <p:spPr>
          <a:xfrm>
            <a:off x="10967245" y="5257799"/>
            <a:ext cx="869156"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3" name="Rectángulo 132"/>
          <p:cNvSpPr/>
          <p:nvPr/>
        </p:nvSpPr>
        <p:spPr>
          <a:xfrm>
            <a:off x="9817101" y="1048869"/>
            <a:ext cx="1562099"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4" name="Rectángulo 133"/>
          <p:cNvSpPr/>
          <p:nvPr/>
        </p:nvSpPr>
        <p:spPr>
          <a:xfrm>
            <a:off x="11379201" y="1048869"/>
            <a:ext cx="457200"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5" name="Rectángulo 134"/>
          <p:cNvSpPr/>
          <p:nvPr/>
        </p:nvSpPr>
        <p:spPr>
          <a:xfrm>
            <a:off x="10830111" y="1855694"/>
            <a:ext cx="1006289"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6" name="Rectángulo 135"/>
          <p:cNvSpPr/>
          <p:nvPr/>
        </p:nvSpPr>
        <p:spPr>
          <a:xfrm>
            <a:off x="9558994" y="2971795"/>
            <a:ext cx="132967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7" name="Rectángulo 136"/>
          <p:cNvSpPr/>
          <p:nvPr/>
        </p:nvSpPr>
        <p:spPr>
          <a:xfrm>
            <a:off x="10886475" y="2971794"/>
            <a:ext cx="949926"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9" name="Rectángulo 138"/>
          <p:cNvSpPr/>
          <p:nvPr/>
        </p:nvSpPr>
        <p:spPr>
          <a:xfrm>
            <a:off x="4601881" y="1048867"/>
            <a:ext cx="1196789" cy="793376"/>
          </a:xfrm>
          <a:prstGeom prst="rect">
            <a:avLst/>
          </a:prstGeom>
          <a:solidFill>
            <a:srgbClr val="7030A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2" name="CuadroTexto 13"/>
          <p:cNvSpPr txBox="1">
            <a:spLocks noChangeArrowheads="1"/>
          </p:cNvSpPr>
          <p:nvPr/>
        </p:nvSpPr>
        <p:spPr bwMode="auto">
          <a:xfrm>
            <a:off x="4859060" y="1238416"/>
            <a:ext cx="673941" cy="369332"/>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n-US" sz="1800" dirty="0">
                <a:solidFill>
                  <a:srgbClr val="FFFF00"/>
                </a:solidFill>
              </a:rPr>
              <a:t>1,7</a:t>
            </a:r>
            <a:endParaRPr lang="es-CO" sz="1800" dirty="0">
              <a:solidFill>
                <a:srgbClr val="FFFF00"/>
              </a:solidFill>
            </a:endParaRPr>
          </a:p>
        </p:txBody>
      </p:sp>
      <p:sp>
        <p:nvSpPr>
          <p:cNvPr id="158" name="Rectángulo 157"/>
          <p:cNvSpPr/>
          <p:nvPr/>
        </p:nvSpPr>
        <p:spPr>
          <a:xfrm>
            <a:off x="5798669" y="1855696"/>
            <a:ext cx="1976720"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7" name="Rectángulo 116"/>
          <p:cNvSpPr/>
          <p:nvPr/>
        </p:nvSpPr>
        <p:spPr>
          <a:xfrm>
            <a:off x="5807282" y="1855696"/>
            <a:ext cx="1976720" cy="1116103"/>
          </a:xfrm>
          <a:prstGeom prst="rect">
            <a:avLst/>
          </a:prstGeom>
          <a:solidFill>
            <a:schemeClr val="accent6">
              <a:lumMod val="75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56" name="Rectángulo 155"/>
          <p:cNvSpPr/>
          <p:nvPr/>
        </p:nvSpPr>
        <p:spPr>
          <a:xfrm>
            <a:off x="4596845" y="1842242"/>
            <a:ext cx="1196789" cy="1129553"/>
          </a:xfrm>
          <a:prstGeom prst="rect">
            <a:avLst/>
          </a:prstGeom>
          <a:solidFill>
            <a:schemeClr val="accent6">
              <a:lumMod val="75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7" name="Rectángulo 156"/>
          <p:cNvSpPr/>
          <p:nvPr/>
        </p:nvSpPr>
        <p:spPr>
          <a:xfrm>
            <a:off x="5807282" y="1048868"/>
            <a:ext cx="2124637" cy="806826"/>
          </a:xfrm>
          <a:prstGeom prst="rect">
            <a:avLst/>
          </a:prstGeom>
          <a:solidFill>
            <a:schemeClr val="accent6">
              <a:lumMod val="75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CuadroTexto 13"/>
          <p:cNvSpPr txBox="1">
            <a:spLocks noChangeArrowheads="1"/>
          </p:cNvSpPr>
          <p:nvPr/>
        </p:nvSpPr>
        <p:spPr bwMode="auto">
          <a:xfrm>
            <a:off x="4867611" y="2189608"/>
            <a:ext cx="673941" cy="369332"/>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n-US" sz="1800" dirty="0">
                <a:solidFill>
                  <a:srgbClr val="FF0000"/>
                </a:solidFill>
              </a:rPr>
              <a:t>2,3</a:t>
            </a:r>
            <a:endParaRPr lang="es-CO" sz="1800" dirty="0">
              <a:solidFill>
                <a:srgbClr val="FF0000"/>
              </a:solidFill>
            </a:endParaRPr>
          </a:p>
        </p:txBody>
      </p:sp>
      <p:sp>
        <p:nvSpPr>
          <p:cNvPr id="39" name="CuadroTexto 13"/>
          <p:cNvSpPr txBox="1">
            <a:spLocks noChangeArrowheads="1"/>
          </p:cNvSpPr>
          <p:nvPr/>
        </p:nvSpPr>
        <p:spPr bwMode="auto">
          <a:xfrm>
            <a:off x="6483321" y="2189608"/>
            <a:ext cx="673941" cy="369332"/>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1800" dirty="0">
                <a:solidFill>
                  <a:srgbClr val="FF0000"/>
                </a:solidFill>
              </a:rPr>
              <a:t>3,6</a:t>
            </a:r>
          </a:p>
        </p:txBody>
      </p:sp>
      <p:sp>
        <p:nvSpPr>
          <p:cNvPr id="40" name="CuadroTexto 13"/>
          <p:cNvSpPr txBox="1">
            <a:spLocks noChangeArrowheads="1"/>
          </p:cNvSpPr>
          <p:nvPr/>
        </p:nvSpPr>
        <p:spPr bwMode="auto">
          <a:xfrm>
            <a:off x="6573325" y="1238416"/>
            <a:ext cx="673941" cy="369332"/>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n-US" sz="1800" dirty="0">
                <a:solidFill>
                  <a:srgbClr val="FF0000"/>
                </a:solidFill>
              </a:rPr>
              <a:t>2,8</a:t>
            </a:r>
            <a:endParaRPr lang="es-CO" sz="1800" dirty="0">
              <a:solidFill>
                <a:srgbClr val="FF0000"/>
              </a:solidFill>
            </a:endParaRPr>
          </a:p>
        </p:txBody>
      </p:sp>
      <p:sp>
        <p:nvSpPr>
          <p:cNvPr id="41" name="CuadroTexto 13"/>
          <p:cNvSpPr txBox="1">
            <a:spLocks noChangeArrowheads="1"/>
          </p:cNvSpPr>
          <p:nvPr/>
        </p:nvSpPr>
        <p:spPr bwMode="auto">
          <a:xfrm>
            <a:off x="6483321" y="3739589"/>
            <a:ext cx="3828676" cy="1200329"/>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1800" dirty="0" smtClean="0">
                <a:solidFill>
                  <a:srgbClr val="009834"/>
                </a:solidFill>
              </a:rPr>
              <a:t>En este caso hay un exceso en el área. La magnitud acumulada supera las 7ha.</a:t>
            </a:r>
          </a:p>
          <a:p>
            <a:r>
              <a:rPr lang="es-CO" sz="1800" dirty="0" smtClean="0">
                <a:solidFill>
                  <a:srgbClr val="009834"/>
                </a:solidFill>
              </a:rPr>
              <a:t>La suma es de 10,4.</a:t>
            </a:r>
            <a:endParaRPr lang="es-CO" sz="1800" dirty="0">
              <a:solidFill>
                <a:srgbClr val="009834"/>
              </a:solidFill>
            </a:endParaRPr>
          </a:p>
        </p:txBody>
      </p:sp>
    </p:spTree>
    <p:extLst>
      <p:ext uri="{BB962C8B-B14F-4D97-AF65-F5344CB8AC3E}">
        <p14:creationId xmlns:p14="http://schemas.microsoft.com/office/powerpoint/2010/main" val="90939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157"/>
                                        </p:tgtEl>
                                        <p:attrNameLst>
                                          <p:attrName>style.color</p:attrName>
                                        </p:attrNameLst>
                                      </p:cBhvr>
                                      <p:to>
                                        <a:schemeClr val="bg1"/>
                                      </p:to>
                                    </p:animClr>
                                    <p:animClr clrSpc="rgb" dir="cw">
                                      <p:cBhvr>
                                        <p:cTn id="7" dur="250" autoRev="1" fill="remove"/>
                                        <p:tgtEl>
                                          <p:spTgt spid="157"/>
                                        </p:tgtEl>
                                        <p:attrNameLst>
                                          <p:attrName>fillcolor</p:attrName>
                                        </p:attrNameLst>
                                      </p:cBhvr>
                                      <p:to>
                                        <a:schemeClr val="bg1"/>
                                      </p:to>
                                    </p:animClr>
                                    <p:set>
                                      <p:cBhvr>
                                        <p:cTn id="8" dur="250" autoRev="1" fill="remove"/>
                                        <p:tgtEl>
                                          <p:spTgt spid="157"/>
                                        </p:tgtEl>
                                        <p:attrNameLst>
                                          <p:attrName>fill.type</p:attrName>
                                        </p:attrNameLst>
                                      </p:cBhvr>
                                      <p:to>
                                        <p:strVal val="solid"/>
                                      </p:to>
                                    </p:set>
                                    <p:set>
                                      <p:cBhvr>
                                        <p:cTn id="9" dur="250" autoRev="1" fill="remove"/>
                                        <p:tgtEl>
                                          <p:spTgt spid="157"/>
                                        </p:tgtEl>
                                        <p:attrNameLst>
                                          <p:attrName>fill.on</p:attrName>
                                        </p:attrNameLst>
                                      </p:cBhvr>
                                      <p:to>
                                        <p:strVal val="true"/>
                                      </p:to>
                                    </p:set>
                                  </p:childTnLst>
                                </p:cTn>
                              </p:par>
                            </p:childTnLst>
                          </p:cTn>
                        </p:par>
                        <p:par>
                          <p:cTn id="10" fill="hold">
                            <p:stCondLst>
                              <p:cond delay="500"/>
                            </p:stCondLst>
                            <p:childTnLst>
                              <p:par>
                                <p:cTn id="11" presetID="27" presetClass="emph" presetSubtype="0" fill="remove" grpId="0" nodeType="afterEffect">
                                  <p:stCondLst>
                                    <p:cond delay="0"/>
                                  </p:stCondLst>
                                  <p:childTnLst>
                                    <p:animClr clrSpc="rgb" dir="cw">
                                      <p:cBhvr override="childStyle">
                                        <p:cTn id="12" dur="250" autoRev="1" fill="remove"/>
                                        <p:tgtEl>
                                          <p:spTgt spid="156"/>
                                        </p:tgtEl>
                                        <p:attrNameLst>
                                          <p:attrName>style.color</p:attrName>
                                        </p:attrNameLst>
                                      </p:cBhvr>
                                      <p:to>
                                        <a:schemeClr val="bg1"/>
                                      </p:to>
                                    </p:animClr>
                                    <p:animClr clrSpc="rgb" dir="cw">
                                      <p:cBhvr>
                                        <p:cTn id="13" dur="250" autoRev="1" fill="remove"/>
                                        <p:tgtEl>
                                          <p:spTgt spid="156"/>
                                        </p:tgtEl>
                                        <p:attrNameLst>
                                          <p:attrName>fillcolor</p:attrName>
                                        </p:attrNameLst>
                                      </p:cBhvr>
                                      <p:to>
                                        <a:schemeClr val="bg1"/>
                                      </p:to>
                                    </p:animClr>
                                    <p:set>
                                      <p:cBhvr>
                                        <p:cTn id="14" dur="250" autoRev="1" fill="remove"/>
                                        <p:tgtEl>
                                          <p:spTgt spid="156"/>
                                        </p:tgtEl>
                                        <p:attrNameLst>
                                          <p:attrName>fill.type</p:attrName>
                                        </p:attrNameLst>
                                      </p:cBhvr>
                                      <p:to>
                                        <p:strVal val="solid"/>
                                      </p:to>
                                    </p:set>
                                    <p:set>
                                      <p:cBhvr>
                                        <p:cTn id="15" dur="250" autoRev="1" fill="remove"/>
                                        <p:tgtEl>
                                          <p:spTgt spid="156"/>
                                        </p:tgtEl>
                                        <p:attrNameLst>
                                          <p:attrName>fill.on</p:attrName>
                                        </p:attrNameLst>
                                      </p:cBhvr>
                                      <p:to>
                                        <p:strVal val="true"/>
                                      </p:to>
                                    </p:set>
                                  </p:childTnLst>
                                </p:cTn>
                              </p:par>
                            </p:childTnLst>
                          </p:cTn>
                        </p:par>
                        <p:par>
                          <p:cTn id="16" fill="hold">
                            <p:stCondLst>
                              <p:cond delay="1000"/>
                            </p:stCondLst>
                            <p:childTnLst>
                              <p:par>
                                <p:cTn id="17" presetID="27" presetClass="emph" presetSubtype="0" fill="remove" grpId="0" nodeType="afterEffect">
                                  <p:stCondLst>
                                    <p:cond delay="0"/>
                                  </p:stCondLst>
                                  <p:childTnLst>
                                    <p:animClr clrSpc="rgb" dir="cw">
                                      <p:cBhvr override="childStyle">
                                        <p:cTn id="18" dur="250" autoRev="1" fill="remove"/>
                                        <p:tgtEl>
                                          <p:spTgt spid="117"/>
                                        </p:tgtEl>
                                        <p:attrNameLst>
                                          <p:attrName>style.color</p:attrName>
                                        </p:attrNameLst>
                                      </p:cBhvr>
                                      <p:to>
                                        <a:schemeClr val="bg1"/>
                                      </p:to>
                                    </p:animClr>
                                    <p:animClr clrSpc="rgb" dir="cw">
                                      <p:cBhvr>
                                        <p:cTn id="19" dur="250" autoRev="1" fill="remove"/>
                                        <p:tgtEl>
                                          <p:spTgt spid="117"/>
                                        </p:tgtEl>
                                        <p:attrNameLst>
                                          <p:attrName>fillcolor</p:attrName>
                                        </p:attrNameLst>
                                      </p:cBhvr>
                                      <p:to>
                                        <a:schemeClr val="bg1"/>
                                      </p:to>
                                    </p:animClr>
                                    <p:set>
                                      <p:cBhvr>
                                        <p:cTn id="20" dur="250" autoRev="1" fill="remove"/>
                                        <p:tgtEl>
                                          <p:spTgt spid="117"/>
                                        </p:tgtEl>
                                        <p:attrNameLst>
                                          <p:attrName>fill.type</p:attrName>
                                        </p:attrNameLst>
                                      </p:cBhvr>
                                      <p:to>
                                        <p:strVal val="solid"/>
                                      </p:to>
                                    </p:set>
                                    <p:set>
                                      <p:cBhvr>
                                        <p:cTn id="21" dur="250" autoRev="1" fill="remove"/>
                                        <p:tgtEl>
                                          <p:spTgt spid="117"/>
                                        </p:tgtEl>
                                        <p:attrNameLst>
                                          <p:attrName>fill.on</p:attrName>
                                        </p:attrNameLst>
                                      </p:cBhvr>
                                      <p:to>
                                        <p:strVal val="true"/>
                                      </p:to>
                                    </p:set>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1000"/>
                                        <p:tgtEl>
                                          <p:spTgt spid="41"/>
                                        </p:tgtEl>
                                      </p:cBhvr>
                                    </p:animEffect>
                                    <p:anim calcmode="lin" valueType="num">
                                      <p:cBhvr>
                                        <p:cTn id="26" dur="1000" fill="hold"/>
                                        <p:tgtEl>
                                          <p:spTgt spid="41"/>
                                        </p:tgtEl>
                                        <p:attrNameLst>
                                          <p:attrName>ppt_x</p:attrName>
                                        </p:attrNameLst>
                                      </p:cBhvr>
                                      <p:tavLst>
                                        <p:tav tm="0">
                                          <p:val>
                                            <p:strVal val="#ppt_x"/>
                                          </p:val>
                                        </p:tav>
                                        <p:tav tm="100000">
                                          <p:val>
                                            <p:strVal val="#ppt_x"/>
                                          </p:val>
                                        </p:tav>
                                      </p:tavLst>
                                    </p:anim>
                                    <p:anim calcmode="lin" valueType="num">
                                      <p:cBhvr>
                                        <p:cTn id="2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56" grpId="0" animBg="1"/>
      <p:bldP spid="157" grpId="0" animBg="1"/>
      <p:bldP spid="4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adroTexto 13"/>
          <p:cNvSpPr txBox="1">
            <a:spLocks noChangeArrowheads="1"/>
          </p:cNvSpPr>
          <p:nvPr/>
        </p:nvSpPr>
        <p:spPr bwMode="auto">
          <a:xfrm>
            <a:off x="402050" y="1855694"/>
            <a:ext cx="3828676" cy="1200329"/>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pPr algn="just"/>
            <a:r>
              <a:rPr lang="es-CO" sz="2400" dirty="0" smtClean="0">
                <a:solidFill>
                  <a:srgbClr val="36A455"/>
                </a:solidFill>
              </a:rPr>
              <a:t>El polígono con la mayor área debe ser deseleccionado.</a:t>
            </a:r>
            <a:endParaRPr lang="es-CO" sz="2400" dirty="0">
              <a:solidFill>
                <a:srgbClr val="36A455"/>
              </a:solidFill>
            </a:endParaRPr>
          </a:p>
        </p:txBody>
      </p:sp>
      <p:sp>
        <p:nvSpPr>
          <p:cNvPr id="110" name="Rectángulo 109"/>
          <p:cNvSpPr/>
          <p:nvPr/>
        </p:nvSpPr>
        <p:spPr>
          <a:xfrm>
            <a:off x="4601881" y="1048871"/>
            <a:ext cx="1196789" cy="79337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1" name="Rectángulo 110"/>
          <p:cNvSpPr/>
          <p:nvPr/>
        </p:nvSpPr>
        <p:spPr>
          <a:xfrm>
            <a:off x="4601880" y="1842246"/>
            <a:ext cx="1196789" cy="112955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2" name="Rectángulo 111"/>
          <p:cNvSpPr/>
          <p:nvPr/>
        </p:nvSpPr>
        <p:spPr>
          <a:xfrm>
            <a:off x="4601879" y="2971799"/>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3" name="Rectángulo 112"/>
          <p:cNvSpPr/>
          <p:nvPr/>
        </p:nvSpPr>
        <p:spPr>
          <a:xfrm>
            <a:off x="4601879" y="4114800"/>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4" name="Rectángulo 113"/>
          <p:cNvSpPr/>
          <p:nvPr/>
        </p:nvSpPr>
        <p:spPr>
          <a:xfrm>
            <a:off x="4601878" y="5257801"/>
            <a:ext cx="1398497"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5" name="Rectángulo 114"/>
          <p:cNvSpPr/>
          <p:nvPr/>
        </p:nvSpPr>
        <p:spPr>
          <a:xfrm>
            <a:off x="4601878" y="6172200"/>
            <a:ext cx="1398497" cy="47064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6" name="Rectángulo 115"/>
          <p:cNvSpPr/>
          <p:nvPr/>
        </p:nvSpPr>
        <p:spPr>
          <a:xfrm>
            <a:off x="5798669" y="1048872"/>
            <a:ext cx="2124637"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8" name="Rectángulo 117"/>
          <p:cNvSpPr/>
          <p:nvPr/>
        </p:nvSpPr>
        <p:spPr>
          <a:xfrm>
            <a:off x="6000375" y="2971799"/>
            <a:ext cx="155986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9" name="Rectángulo 118"/>
          <p:cNvSpPr/>
          <p:nvPr/>
        </p:nvSpPr>
        <p:spPr>
          <a:xfrm>
            <a:off x="6000374" y="4114796"/>
            <a:ext cx="2191873" cy="114300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0" name="Rectángulo 119"/>
          <p:cNvSpPr/>
          <p:nvPr/>
        </p:nvSpPr>
        <p:spPr>
          <a:xfrm>
            <a:off x="6000374" y="5257801"/>
            <a:ext cx="1716463"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1" name="Rectángulo 120"/>
          <p:cNvSpPr/>
          <p:nvPr/>
        </p:nvSpPr>
        <p:spPr>
          <a:xfrm>
            <a:off x="7923306" y="1048872"/>
            <a:ext cx="1893795"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2" name="Rectángulo 121"/>
          <p:cNvSpPr/>
          <p:nvPr/>
        </p:nvSpPr>
        <p:spPr>
          <a:xfrm>
            <a:off x="7775389" y="1855695"/>
            <a:ext cx="1675278"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3" name="Rectángulo 122"/>
          <p:cNvSpPr/>
          <p:nvPr/>
        </p:nvSpPr>
        <p:spPr>
          <a:xfrm>
            <a:off x="7560235" y="2971795"/>
            <a:ext cx="1999691" cy="114299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4" name="Rectángulo 123"/>
          <p:cNvSpPr/>
          <p:nvPr/>
        </p:nvSpPr>
        <p:spPr>
          <a:xfrm>
            <a:off x="8180761" y="4114799"/>
            <a:ext cx="1795092"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5" name="Rectángulo 124"/>
          <p:cNvSpPr/>
          <p:nvPr/>
        </p:nvSpPr>
        <p:spPr>
          <a:xfrm>
            <a:off x="9975853" y="4114799"/>
            <a:ext cx="1860548"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6" name="Rectángulo 125"/>
          <p:cNvSpPr/>
          <p:nvPr/>
        </p:nvSpPr>
        <p:spPr>
          <a:xfrm>
            <a:off x="7716837" y="5257800"/>
            <a:ext cx="1843089"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7" name="Rectángulo 126"/>
          <p:cNvSpPr/>
          <p:nvPr/>
        </p:nvSpPr>
        <p:spPr>
          <a:xfrm>
            <a:off x="6000374" y="6172199"/>
            <a:ext cx="1559861"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8" name="Rectángulo 127"/>
          <p:cNvSpPr/>
          <p:nvPr/>
        </p:nvSpPr>
        <p:spPr>
          <a:xfrm>
            <a:off x="9450667" y="1855694"/>
            <a:ext cx="1379444"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9" name="Rectángulo 128"/>
          <p:cNvSpPr/>
          <p:nvPr/>
        </p:nvSpPr>
        <p:spPr>
          <a:xfrm>
            <a:off x="9558993" y="5257800"/>
            <a:ext cx="1408251"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0" name="Rectángulo 129"/>
          <p:cNvSpPr/>
          <p:nvPr/>
        </p:nvSpPr>
        <p:spPr>
          <a:xfrm>
            <a:off x="7560235" y="6172199"/>
            <a:ext cx="2561665"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1" name="Rectángulo 130"/>
          <p:cNvSpPr/>
          <p:nvPr/>
        </p:nvSpPr>
        <p:spPr>
          <a:xfrm>
            <a:off x="10121900" y="6172199"/>
            <a:ext cx="1714500"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2" name="Rectángulo 131"/>
          <p:cNvSpPr/>
          <p:nvPr/>
        </p:nvSpPr>
        <p:spPr>
          <a:xfrm>
            <a:off x="10967245" y="5257799"/>
            <a:ext cx="869156"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3" name="Rectángulo 132"/>
          <p:cNvSpPr/>
          <p:nvPr/>
        </p:nvSpPr>
        <p:spPr>
          <a:xfrm>
            <a:off x="9817101" y="1048869"/>
            <a:ext cx="1562099"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4" name="Rectángulo 133"/>
          <p:cNvSpPr/>
          <p:nvPr/>
        </p:nvSpPr>
        <p:spPr>
          <a:xfrm>
            <a:off x="11379201" y="1048869"/>
            <a:ext cx="457200"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5" name="Rectángulo 134"/>
          <p:cNvSpPr/>
          <p:nvPr/>
        </p:nvSpPr>
        <p:spPr>
          <a:xfrm>
            <a:off x="10830111" y="1855694"/>
            <a:ext cx="1006289"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6" name="Rectángulo 135"/>
          <p:cNvSpPr/>
          <p:nvPr/>
        </p:nvSpPr>
        <p:spPr>
          <a:xfrm>
            <a:off x="9558994" y="2971795"/>
            <a:ext cx="132967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7" name="Rectángulo 136"/>
          <p:cNvSpPr/>
          <p:nvPr/>
        </p:nvSpPr>
        <p:spPr>
          <a:xfrm>
            <a:off x="10886475" y="2971794"/>
            <a:ext cx="949926"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9" name="Rectángulo 138"/>
          <p:cNvSpPr/>
          <p:nvPr/>
        </p:nvSpPr>
        <p:spPr>
          <a:xfrm>
            <a:off x="4601881" y="1048867"/>
            <a:ext cx="1196789" cy="793376"/>
          </a:xfrm>
          <a:prstGeom prst="rect">
            <a:avLst/>
          </a:prstGeom>
          <a:solidFill>
            <a:srgbClr val="7030A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2" name="CuadroTexto 13"/>
          <p:cNvSpPr txBox="1">
            <a:spLocks noChangeArrowheads="1"/>
          </p:cNvSpPr>
          <p:nvPr/>
        </p:nvSpPr>
        <p:spPr bwMode="auto">
          <a:xfrm>
            <a:off x="4859060" y="1238416"/>
            <a:ext cx="673941" cy="369332"/>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n-US" sz="1800" dirty="0">
                <a:solidFill>
                  <a:srgbClr val="FFFF00"/>
                </a:solidFill>
              </a:rPr>
              <a:t>1,7</a:t>
            </a:r>
            <a:endParaRPr lang="es-CO" sz="1800" dirty="0">
              <a:solidFill>
                <a:srgbClr val="FFFF00"/>
              </a:solidFill>
            </a:endParaRPr>
          </a:p>
        </p:txBody>
      </p:sp>
      <p:sp>
        <p:nvSpPr>
          <p:cNvPr id="158" name="Rectángulo 157"/>
          <p:cNvSpPr/>
          <p:nvPr/>
        </p:nvSpPr>
        <p:spPr>
          <a:xfrm>
            <a:off x="5798669" y="1855696"/>
            <a:ext cx="1976720"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7" name="Rectángulo 116"/>
          <p:cNvSpPr/>
          <p:nvPr/>
        </p:nvSpPr>
        <p:spPr>
          <a:xfrm>
            <a:off x="5807282" y="1855696"/>
            <a:ext cx="1976720" cy="1116103"/>
          </a:xfrm>
          <a:prstGeom prst="rect">
            <a:avLst/>
          </a:prstGeom>
          <a:solidFill>
            <a:schemeClr val="accent6">
              <a:lumMod val="75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56" name="Rectángulo 155"/>
          <p:cNvSpPr/>
          <p:nvPr/>
        </p:nvSpPr>
        <p:spPr>
          <a:xfrm>
            <a:off x="4596845" y="1842242"/>
            <a:ext cx="1196789" cy="1129553"/>
          </a:xfrm>
          <a:prstGeom prst="rect">
            <a:avLst/>
          </a:prstGeom>
          <a:solidFill>
            <a:schemeClr val="accent6">
              <a:lumMod val="75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7" name="Rectángulo 156"/>
          <p:cNvSpPr/>
          <p:nvPr/>
        </p:nvSpPr>
        <p:spPr>
          <a:xfrm>
            <a:off x="5807282" y="1048868"/>
            <a:ext cx="2124637" cy="806826"/>
          </a:xfrm>
          <a:prstGeom prst="rect">
            <a:avLst/>
          </a:prstGeom>
          <a:solidFill>
            <a:schemeClr val="accent6">
              <a:lumMod val="75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CuadroTexto 13"/>
          <p:cNvSpPr txBox="1">
            <a:spLocks noChangeArrowheads="1"/>
          </p:cNvSpPr>
          <p:nvPr/>
        </p:nvSpPr>
        <p:spPr bwMode="auto">
          <a:xfrm>
            <a:off x="4867611" y="2189608"/>
            <a:ext cx="673941" cy="369332"/>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n-US" sz="1800" dirty="0">
                <a:solidFill>
                  <a:srgbClr val="FF0000"/>
                </a:solidFill>
              </a:rPr>
              <a:t>2,3</a:t>
            </a:r>
            <a:endParaRPr lang="es-CO" sz="1800" dirty="0">
              <a:solidFill>
                <a:srgbClr val="FF0000"/>
              </a:solidFill>
            </a:endParaRPr>
          </a:p>
        </p:txBody>
      </p:sp>
      <p:sp>
        <p:nvSpPr>
          <p:cNvPr id="39" name="CuadroTexto 13"/>
          <p:cNvSpPr txBox="1">
            <a:spLocks noChangeArrowheads="1"/>
          </p:cNvSpPr>
          <p:nvPr/>
        </p:nvSpPr>
        <p:spPr bwMode="auto">
          <a:xfrm>
            <a:off x="6483321" y="2189608"/>
            <a:ext cx="673941" cy="369332"/>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1800" dirty="0">
                <a:solidFill>
                  <a:srgbClr val="FF0000"/>
                </a:solidFill>
              </a:rPr>
              <a:t>3,6</a:t>
            </a:r>
          </a:p>
        </p:txBody>
      </p:sp>
      <p:sp>
        <p:nvSpPr>
          <p:cNvPr id="40" name="CuadroTexto 13"/>
          <p:cNvSpPr txBox="1">
            <a:spLocks noChangeArrowheads="1"/>
          </p:cNvSpPr>
          <p:nvPr/>
        </p:nvSpPr>
        <p:spPr bwMode="auto">
          <a:xfrm>
            <a:off x="6573325" y="1238416"/>
            <a:ext cx="673941" cy="369332"/>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n-US" sz="1800" dirty="0">
                <a:solidFill>
                  <a:srgbClr val="FF0000"/>
                </a:solidFill>
              </a:rPr>
              <a:t>2,8</a:t>
            </a:r>
            <a:endParaRPr lang="es-CO" sz="1800" dirty="0">
              <a:solidFill>
                <a:srgbClr val="FF0000"/>
              </a:solidFill>
            </a:endParaRPr>
          </a:p>
        </p:txBody>
      </p:sp>
      <p:sp>
        <p:nvSpPr>
          <p:cNvPr id="42" name="CuadroTexto 13"/>
          <p:cNvSpPr txBox="1">
            <a:spLocks noChangeArrowheads="1"/>
          </p:cNvSpPr>
          <p:nvPr/>
        </p:nvSpPr>
        <p:spPr bwMode="auto">
          <a:xfrm>
            <a:off x="402050" y="3809136"/>
            <a:ext cx="3828676" cy="1754326"/>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pPr algn="just"/>
            <a:r>
              <a:rPr lang="es-CO" sz="1800" dirty="0" smtClean="0">
                <a:solidFill>
                  <a:srgbClr val="36A455"/>
                </a:solidFill>
              </a:rPr>
              <a:t>Una nueva reevaluación le indica al algoritmo que el área cumulada cumple la condición y que se está por debajo del valor máximo ingresado por el usuario (6,7 hectáreas).</a:t>
            </a:r>
            <a:endParaRPr lang="es-CO" sz="1800" dirty="0">
              <a:solidFill>
                <a:srgbClr val="36A455"/>
              </a:solidFill>
            </a:endParaRPr>
          </a:p>
        </p:txBody>
      </p:sp>
    </p:spTree>
    <p:extLst>
      <p:ext uri="{BB962C8B-B14F-4D97-AF65-F5344CB8AC3E}">
        <p14:creationId xmlns:p14="http://schemas.microsoft.com/office/powerpoint/2010/main" val="285919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117"/>
                                        </p:tgtEl>
                                        <p:attrNameLst>
                                          <p:attrName>style.color</p:attrName>
                                        </p:attrNameLst>
                                      </p:cBhvr>
                                      <p:to>
                                        <a:schemeClr val="bg1"/>
                                      </p:to>
                                    </p:animClr>
                                    <p:animClr clrSpc="rgb" dir="cw">
                                      <p:cBhvr>
                                        <p:cTn id="7" dur="250" autoRev="1" fill="remove"/>
                                        <p:tgtEl>
                                          <p:spTgt spid="117"/>
                                        </p:tgtEl>
                                        <p:attrNameLst>
                                          <p:attrName>fillcolor</p:attrName>
                                        </p:attrNameLst>
                                      </p:cBhvr>
                                      <p:to>
                                        <a:schemeClr val="bg1"/>
                                      </p:to>
                                    </p:animClr>
                                    <p:set>
                                      <p:cBhvr>
                                        <p:cTn id="8" dur="250" autoRev="1" fill="remove"/>
                                        <p:tgtEl>
                                          <p:spTgt spid="117"/>
                                        </p:tgtEl>
                                        <p:attrNameLst>
                                          <p:attrName>fill.type</p:attrName>
                                        </p:attrNameLst>
                                      </p:cBhvr>
                                      <p:to>
                                        <p:strVal val="solid"/>
                                      </p:to>
                                    </p:set>
                                    <p:set>
                                      <p:cBhvr>
                                        <p:cTn id="9" dur="250" autoRev="1" fill="remove"/>
                                        <p:tgtEl>
                                          <p:spTgt spid="117"/>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childTnLst>
                          </p:cTn>
                        </p:par>
                        <p:par>
                          <p:cTn id="14" fill="hold">
                            <p:stCondLst>
                              <p:cond delay="1000"/>
                            </p:stCondLst>
                            <p:childTnLst>
                              <p:par>
                                <p:cTn id="15" presetID="2" presetClass="exit" presetSubtype="4" fill="hold" grpId="1" nodeType="afterEffect">
                                  <p:stCondLst>
                                    <p:cond delay="0"/>
                                  </p:stCondLst>
                                  <p:childTnLst>
                                    <p:anim calcmode="lin" valueType="num">
                                      <p:cBhvr additive="base">
                                        <p:cTn id="16" dur="500"/>
                                        <p:tgtEl>
                                          <p:spTgt spid="117"/>
                                        </p:tgtEl>
                                        <p:attrNameLst>
                                          <p:attrName>ppt_x</p:attrName>
                                        </p:attrNameLst>
                                      </p:cBhvr>
                                      <p:tavLst>
                                        <p:tav tm="0">
                                          <p:val>
                                            <p:strVal val="ppt_x"/>
                                          </p:val>
                                        </p:tav>
                                        <p:tav tm="100000">
                                          <p:val>
                                            <p:strVal val="ppt_x"/>
                                          </p:val>
                                        </p:tav>
                                      </p:tavLst>
                                    </p:anim>
                                    <p:anim calcmode="lin" valueType="num">
                                      <p:cBhvr additive="base">
                                        <p:cTn id="17" dur="500"/>
                                        <p:tgtEl>
                                          <p:spTgt spid="117"/>
                                        </p:tgtEl>
                                        <p:attrNameLst>
                                          <p:attrName>ppt_y</p:attrName>
                                        </p:attrNameLst>
                                      </p:cBhvr>
                                      <p:tavLst>
                                        <p:tav tm="0">
                                          <p:val>
                                            <p:strVal val="ppt_y"/>
                                          </p:val>
                                        </p:tav>
                                        <p:tav tm="100000">
                                          <p:val>
                                            <p:strVal val="1+ppt_h/2"/>
                                          </p:val>
                                        </p:tav>
                                      </p:tavLst>
                                    </p:anim>
                                    <p:set>
                                      <p:cBhvr>
                                        <p:cTn id="18" dur="1" fill="hold">
                                          <p:stCondLst>
                                            <p:cond delay="499"/>
                                          </p:stCondLst>
                                        </p:cTn>
                                        <p:tgtEl>
                                          <p:spTgt spid="117"/>
                                        </p:tgtEl>
                                        <p:attrNameLst>
                                          <p:attrName>style.visibility</p:attrName>
                                        </p:attrNameLst>
                                      </p:cBhvr>
                                      <p:to>
                                        <p:strVal val="hidden"/>
                                      </p:to>
                                    </p:set>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anim calcmode="lin" valueType="num">
                                      <p:cBhvr>
                                        <p:cTn id="23" dur="1000" fill="hold"/>
                                        <p:tgtEl>
                                          <p:spTgt spid="42"/>
                                        </p:tgtEl>
                                        <p:attrNameLst>
                                          <p:attrName>ppt_x</p:attrName>
                                        </p:attrNameLst>
                                      </p:cBhvr>
                                      <p:tavLst>
                                        <p:tav tm="0">
                                          <p:val>
                                            <p:strVal val="#ppt_x"/>
                                          </p:val>
                                        </p:tav>
                                        <p:tav tm="100000">
                                          <p:val>
                                            <p:strVal val="#ppt_x"/>
                                          </p:val>
                                        </p:tav>
                                      </p:tavLst>
                                    </p:anim>
                                    <p:anim calcmode="lin" valueType="num">
                                      <p:cBhvr>
                                        <p:cTn id="24" dur="1000" fill="hold"/>
                                        <p:tgtEl>
                                          <p:spTgt spid="42"/>
                                        </p:tgtEl>
                                        <p:attrNameLst>
                                          <p:attrName>ppt_y</p:attrName>
                                        </p:attrNameLst>
                                      </p:cBhvr>
                                      <p:tavLst>
                                        <p:tav tm="0">
                                          <p:val>
                                            <p:strVal val="#ppt_y+.1"/>
                                          </p:val>
                                        </p:tav>
                                        <p:tav tm="100000">
                                          <p:val>
                                            <p:strVal val="#ppt_y"/>
                                          </p:val>
                                        </p:tav>
                                      </p:tavLst>
                                    </p:anim>
                                  </p:childTnLst>
                                </p:cTn>
                              </p:par>
                              <p:par>
                                <p:cTn id="25" presetID="3" presetClass="emph" presetSubtype="2" fill="hold" grpId="0" nodeType="withEffect">
                                  <p:stCondLst>
                                    <p:cond delay="0"/>
                                  </p:stCondLst>
                                  <p:childTnLst>
                                    <p:animClr clrSpc="rgb" dir="cw">
                                      <p:cBhvr override="childStyle">
                                        <p:cTn id="26" dur="1500" fill="hold"/>
                                        <p:tgtEl>
                                          <p:spTgt spid="40"/>
                                        </p:tgtEl>
                                        <p:attrNameLst>
                                          <p:attrName>style.color</p:attrName>
                                        </p:attrNameLst>
                                      </p:cBhvr>
                                      <p:to>
                                        <a:srgbClr val="FFFF00"/>
                                      </p:to>
                                    </p:animClr>
                                  </p:childTnLst>
                                </p:cTn>
                              </p:par>
                              <p:par>
                                <p:cTn id="27" presetID="3" presetClass="emph" presetSubtype="2" fill="hold" grpId="0" nodeType="withEffect">
                                  <p:stCondLst>
                                    <p:cond delay="0"/>
                                  </p:stCondLst>
                                  <p:childTnLst>
                                    <p:animClr clrSpc="rgb" dir="cw">
                                      <p:cBhvr override="childStyle">
                                        <p:cTn id="28" dur="1500" fill="hold"/>
                                        <p:tgtEl>
                                          <p:spTgt spid="38"/>
                                        </p:tgtEl>
                                        <p:attrNameLst>
                                          <p:attrName>style.color</p:attrName>
                                        </p:attrNameLst>
                                      </p:cBhvr>
                                      <p:to>
                                        <a:srgbClr val="FFFF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7" grpId="1" animBg="1"/>
      <p:bldP spid="38" grpId="0"/>
      <p:bldP spid="39" grpId="0"/>
      <p:bldP spid="40" grpId="0"/>
      <p:bldP spid="4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adroTexto 13"/>
          <p:cNvSpPr txBox="1">
            <a:spLocks noChangeArrowheads="1"/>
          </p:cNvSpPr>
          <p:nvPr/>
        </p:nvSpPr>
        <p:spPr bwMode="auto">
          <a:xfrm>
            <a:off x="411218" y="2189608"/>
            <a:ext cx="3828676" cy="1200329"/>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pPr algn="just"/>
            <a:r>
              <a:rPr lang="es-CO" sz="2400" dirty="0" smtClean="0">
                <a:solidFill>
                  <a:srgbClr val="009834"/>
                </a:solidFill>
              </a:rPr>
              <a:t>El algoritmo establece de este modo el primer grupo.</a:t>
            </a:r>
            <a:endParaRPr lang="es-CO" sz="2400" dirty="0">
              <a:solidFill>
                <a:srgbClr val="009834"/>
              </a:solidFill>
            </a:endParaRPr>
          </a:p>
        </p:txBody>
      </p:sp>
      <p:sp>
        <p:nvSpPr>
          <p:cNvPr id="103" name="CuadroTexto 13"/>
          <p:cNvSpPr txBox="1">
            <a:spLocks noChangeArrowheads="1"/>
          </p:cNvSpPr>
          <p:nvPr/>
        </p:nvSpPr>
        <p:spPr bwMode="auto">
          <a:xfrm>
            <a:off x="411218" y="3873154"/>
            <a:ext cx="3828676" cy="923330"/>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pPr algn="just"/>
            <a:r>
              <a:rPr lang="es-CO" sz="1800" dirty="0" smtClean="0">
                <a:solidFill>
                  <a:srgbClr val="009834"/>
                </a:solidFill>
              </a:rPr>
              <a:t>Note que en este primer grupo 2 de los polígonos eran considerados como origen.</a:t>
            </a:r>
            <a:endParaRPr lang="es-CO" sz="1800" dirty="0">
              <a:solidFill>
                <a:srgbClr val="009834"/>
              </a:solidFill>
            </a:endParaRPr>
          </a:p>
        </p:txBody>
      </p:sp>
      <p:sp>
        <p:nvSpPr>
          <p:cNvPr id="110" name="Rectángulo 109"/>
          <p:cNvSpPr/>
          <p:nvPr/>
        </p:nvSpPr>
        <p:spPr>
          <a:xfrm>
            <a:off x="4601881" y="1048871"/>
            <a:ext cx="1196789" cy="79337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1" name="Rectángulo 110"/>
          <p:cNvSpPr/>
          <p:nvPr/>
        </p:nvSpPr>
        <p:spPr>
          <a:xfrm>
            <a:off x="4601880" y="1842246"/>
            <a:ext cx="1196789" cy="112955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2" name="Rectángulo 111"/>
          <p:cNvSpPr/>
          <p:nvPr/>
        </p:nvSpPr>
        <p:spPr>
          <a:xfrm>
            <a:off x="4601879" y="2971799"/>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3" name="Rectángulo 112"/>
          <p:cNvSpPr/>
          <p:nvPr/>
        </p:nvSpPr>
        <p:spPr>
          <a:xfrm>
            <a:off x="4601879" y="4114800"/>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4" name="Rectángulo 113"/>
          <p:cNvSpPr/>
          <p:nvPr/>
        </p:nvSpPr>
        <p:spPr>
          <a:xfrm>
            <a:off x="4601878" y="5257801"/>
            <a:ext cx="1398497"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5" name="Rectángulo 114"/>
          <p:cNvSpPr/>
          <p:nvPr/>
        </p:nvSpPr>
        <p:spPr>
          <a:xfrm>
            <a:off x="4601878" y="6172200"/>
            <a:ext cx="1398497" cy="47064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6" name="Rectángulo 115"/>
          <p:cNvSpPr/>
          <p:nvPr/>
        </p:nvSpPr>
        <p:spPr>
          <a:xfrm>
            <a:off x="5798669" y="1048872"/>
            <a:ext cx="2124637"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8" name="Rectángulo 117"/>
          <p:cNvSpPr/>
          <p:nvPr/>
        </p:nvSpPr>
        <p:spPr>
          <a:xfrm>
            <a:off x="6000375" y="2971799"/>
            <a:ext cx="155986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9" name="Rectángulo 118"/>
          <p:cNvSpPr/>
          <p:nvPr/>
        </p:nvSpPr>
        <p:spPr>
          <a:xfrm>
            <a:off x="6000374" y="4114796"/>
            <a:ext cx="2191873" cy="114300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0" name="Rectángulo 119"/>
          <p:cNvSpPr/>
          <p:nvPr/>
        </p:nvSpPr>
        <p:spPr>
          <a:xfrm>
            <a:off x="6000374" y="5257801"/>
            <a:ext cx="1716463"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1" name="Rectángulo 120"/>
          <p:cNvSpPr/>
          <p:nvPr/>
        </p:nvSpPr>
        <p:spPr>
          <a:xfrm>
            <a:off x="7923306" y="1048872"/>
            <a:ext cx="1893795"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2" name="Rectángulo 121"/>
          <p:cNvSpPr/>
          <p:nvPr/>
        </p:nvSpPr>
        <p:spPr>
          <a:xfrm>
            <a:off x="7775389" y="1855695"/>
            <a:ext cx="1675278"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3" name="Rectángulo 122"/>
          <p:cNvSpPr/>
          <p:nvPr/>
        </p:nvSpPr>
        <p:spPr>
          <a:xfrm>
            <a:off x="7560235" y="2971795"/>
            <a:ext cx="1999691" cy="114299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4" name="Rectángulo 123"/>
          <p:cNvSpPr/>
          <p:nvPr/>
        </p:nvSpPr>
        <p:spPr>
          <a:xfrm>
            <a:off x="8180761" y="4114799"/>
            <a:ext cx="1795092"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5" name="Rectángulo 124"/>
          <p:cNvSpPr/>
          <p:nvPr/>
        </p:nvSpPr>
        <p:spPr>
          <a:xfrm>
            <a:off x="9975853" y="4114799"/>
            <a:ext cx="1860548"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6" name="Rectángulo 125"/>
          <p:cNvSpPr/>
          <p:nvPr/>
        </p:nvSpPr>
        <p:spPr>
          <a:xfrm>
            <a:off x="7716837" y="5257800"/>
            <a:ext cx="1843089"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7" name="Rectángulo 126"/>
          <p:cNvSpPr/>
          <p:nvPr/>
        </p:nvSpPr>
        <p:spPr>
          <a:xfrm>
            <a:off x="6000374" y="6172199"/>
            <a:ext cx="1559861"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8" name="Rectángulo 127"/>
          <p:cNvSpPr/>
          <p:nvPr/>
        </p:nvSpPr>
        <p:spPr>
          <a:xfrm>
            <a:off x="9450667" y="1855694"/>
            <a:ext cx="1379444"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9" name="Rectángulo 128"/>
          <p:cNvSpPr/>
          <p:nvPr/>
        </p:nvSpPr>
        <p:spPr>
          <a:xfrm>
            <a:off x="9558993" y="5257800"/>
            <a:ext cx="1408251"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0" name="Rectángulo 129"/>
          <p:cNvSpPr/>
          <p:nvPr/>
        </p:nvSpPr>
        <p:spPr>
          <a:xfrm>
            <a:off x="7560235" y="6172199"/>
            <a:ext cx="2561665"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1" name="Rectángulo 130"/>
          <p:cNvSpPr/>
          <p:nvPr/>
        </p:nvSpPr>
        <p:spPr>
          <a:xfrm>
            <a:off x="10121900" y="6172199"/>
            <a:ext cx="1714500"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2" name="Rectángulo 131"/>
          <p:cNvSpPr/>
          <p:nvPr/>
        </p:nvSpPr>
        <p:spPr>
          <a:xfrm>
            <a:off x="10967245" y="5257799"/>
            <a:ext cx="869156"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3" name="Rectángulo 132"/>
          <p:cNvSpPr/>
          <p:nvPr/>
        </p:nvSpPr>
        <p:spPr>
          <a:xfrm>
            <a:off x="9817101" y="1048869"/>
            <a:ext cx="1562099"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4" name="Rectángulo 133"/>
          <p:cNvSpPr/>
          <p:nvPr/>
        </p:nvSpPr>
        <p:spPr>
          <a:xfrm>
            <a:off x="11379201" y="1048869"/>
            <a:ext cx="457200"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5" name="Rectángulo 134"/>
          <p:cNvSpPr/>
          <p:nvPr/>
        </p:nvSpPr>
        <p:spPr>
          <a:xfrm>
            <a:off x="10830111" y="1855694"/>
            <a:ext cx="1006289"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6" name="Rectángulo 135"/>
          <p:cNvSpPr/>
          <p:nvPr/>
        </p:nvSpPr>
        <p:spPr>
          <a:xfrm>
            <a:off x="9558994" y="2971795"/>
            <a:ext cx="132967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7" name="Rectángulo 136"/>
          <p:cNvSpPr/>
          <p:nvPr/>
        </p:nvSpPr>
        <p:spPr>
          <a:xfrm>
            <a:off x="10886475" y="2971794"/>
            <a:ext cx="949926"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9" name="Rectángulo 138"/>
          <p:cNvSpPr/>
          <p:nvPr/>
        </p:nvSpPr>
        <p:spPr>
          <a:xfrm>
            <a:off x="4601881" y="1048867"/>
            <a:ext cx="1196789" cy="793376"/>
          </a:xfrm>
          <a:prstGeom prst="rect">
            <a:avLst/>
          </a:prstGeom>
          <a:solidFill>
            <a:srgbClr val="7030A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2" name="CuadroTexto 13"/>
          <p:cNvSpPr txBox="1">
            <a:spLocks noChangeArrowheads="1"/>
          </p:cNvSpPr>
          <p:nvPr/>
        </p:nvSpPr>
        <p:spPr bwMode="auto">
          <a:xfrm>
            <a:off x="4859060" y="1238416"/>
            <a:ext cx="673941" cy="369332"/>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n-US" sz="1800" dirty="0">
                <a:solidFill>
                  <a:srgbClr val="FFFF00"/>
                </a:solidFill>
              </a:rPr>
              <a:t>1,7</a:t>
            </a:r>
            <a:endParaRPr lang="es-CO" sz="1800" dirty="0">
              <a:solidFill>
                <a:srgbClr val="FFFF00"/>
              </a:solidFill>
            </a:endParaRPr>
          </a:p>
        </p:txBody>
      </p:sp>
      <p:sp>
        <p:nvSpPr>
          <p:cNvPr id="158" name="Rectángulo 157"/>
          <p:cNvSpPr/>
          <p:nvPr/>
        </p:nvSpPr>
        <p:spPr>
          <a:xfrm>
            <a:off x="5798669" y="1855696"/>
            <a:ext cx="1976720"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56" name="Rectángulo 155"/>
          <p:cNvSpPr/>
          <p:nvPr/>
        </p:nvSpPr>
        <p:spPr>
          <a:xfrm>
            <a:off x="4596845" y="1842242"/>
            <a:ext cx="1196789" cy="1129553"/>
          </a:xfrm>
          <a:prstGeom prst="rect">
            <a:avLst/>
          </a:prstGeom>
          <a:solidFill>
            <a:schemeClr val="accent6">
              <a:lumMod val="75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7" name="Rectángulo 156"/>
          <p:cNvSpPr/>
          <p:nvPr/>
        </p:nvSpPr>
        <p:spPr>
          <a:xfrm>
            <a:off x="5807282" y="1048868"/>
            <a:ext cx="2124637" cy="806826"/>
          </a:xfrm>
          <a:prstGeom prst="rect">
            <a:avLst/>
          </a:prstGeom>
          <a:solidFill>
            <a:schemeClr val="accent6">
              <a:lumMod val="75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CuadroTexto 13"/>
          <p:cNvSpPr txBox="1">
            <a:spLocks noChangeArrowheads="1"/>
          </p:cNvSpPr>
          <p:nvPr/>
        </p:nvSpPr>
        <p:spPr bwMode="auto">
          <a:xfrm>
            <a:off x="4867611" y="2189608"/>
            <a:ext cx="673941" cy="369332"/>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n-US" sz="1800" dirty="0">
                <a:solidFill>
                  <a:srgbClr val="FFFF00"/>
                </a:solidFill>
              </a:rPr>
              <a:t>2,3</a:t>
            </a:r>
            <a:endParaRPr lang="es-CO" sz="1800" dirty="0">
              <a:solidFill>
                <a:srgbClr val="FFFF00"/>
              </a:solidFill>
            </a:endParaRPr>
          </a:p>
        </p:txBody>
      </p:sp>
      <p:sp>
        <p:nvSpPr>
          <p:cNvPr id="43" name="CuadroTexto 13"/>
          <p:cNvSpPr txBox="1">
            <a:spLocks noChangeArrowheads="1"/>
          </p:cNvSpPr>
          <p:nvPr/>
        </p:nvSpPr>
        <p:spPr bwMode="auto">
          <a:xfrm>
            <a:off x="6573325" y="1238416"/>
            <a:ext cx="673941" cy="369332"/>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n-US" sz="1800" dirty="0">
                <a:solidFill>
                  <a:srgbClr val="FFFF00"/>
                </a:solidFill>
              </a:rPr>
              <a:t>2,8</a:t>
            </a:r>
            <a:endParaRPr lang="es-CO" sz="1800" dirty="0">
              <a:solidFill>
                <a:srgbClr val="FFFF00"/>
              </a:solidFill>
            </a:endParaRPr>
          </a:p>
        </p:txBody>
      </p:sp>
      <p:sp>
        <p:nvSpPr>
          <p:cNvPr id="44" name="CuadroTexto 13"/>
          <p:cNvSpPr txBox="1">
            <a:spLocks noChangeArrowheads="1"/>
          </p:cNvSpPr>
          <p:nvPr/>
        </p:nvSpPr>
        <p:spPr bwMode="auto">
          <a:xfrm>
            <a:off x="4735205" y="1161472"/>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n-US" sz="2800" dirty="0">
                <a:solidFill>
                  <a:schemeClr val="accent1">
                    <a:lumMod val="50000"/>
                  </a:schemeClr>
                </a:solidFill>
              </a:rPr>
              <a:t>6,7</a:t>
            </a:r>
            <a:endParaRPr lang="es-CO" sz="2800" dirty="0">
              <a:solidFill>
                <a:schemeClr val="accent1">
                  <a:lumMod val="50000"/>
                </a:schemeClr>
              </a:solidFill>
            </a:endParaRPr>
          </a:p>
        </p:txBody>
      </p:sp>
    </p:spTree>
    <p:extLst>
      <p:ext uri="{BB962C8B-B14F-4D97-AF65-F5344CB8AC3E}">
        <p14:creationId xmlns:p14="http://schemas.microsoft.com/office/powerpoint/2010/main" val="415012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139"/>
                                        </p:tgtEl>
                                        <p:attrNameLst>
                                          <p:attrName>fillcolor</p:attrName>
                                        </p:attrNameLst>
                                      </p:cBhvr>
                                      <p:to>
                                        <a:srgbClr val="0FC6CF"/>
                                      </p:to>
                                    </p:animClr>
                                    <p:set>
                                      <p:cBhvr>
                                        <p:cTn id="7" dur="2000" fill="hold"/>
                                        <p:tgtEl>
                                          <p:spTgt spid="139"/>
                                        </p:tgtEl>
                                        <p:attrNameLst>
                                          <p:attrName>fill.type</p:attrName>
                                        </p:attrNameLst>
                                      </p:cBhvr>
                                      <p:to>
                                        <p:strVal val="solid"/>
                                      </p:to>
                                    </p:set>
                                    <p:set>
                                      <p:cBhvr>
                                        <p:cTn id="8" dur="2000" fill="hold"/>
                                        <p:tgtEl>
                                          <p:spTgt spid="139"/>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7"/>
                                        </p:tgtEl>
                                        <p:attrNameLst>
                                          <p:attrName>fillcolor</p:attrName>
                                        </p:attrNameLst>
                                      </p:cBhvr>
                                      <p:to>
                                        <a:srgbClr val="0FC6CF"/>
                                      </p:to>
                                    </p:animClr>
                                    <p:set>
                                      <p:cBhvr>
                                        <p:cTn id="11" dur="2000" fill="hold"/>
                                        <p:tgtEl>
                                          <p:spTgt spid="157"/>
                                        </p:tgtEl>
                                        <p:attrNameLst>
                                          <p:attrName>fill.type</p:attrName>
                                        </p:attrNameLst>
                                      </p:cBhvr>
                                      <p:to>
                                        <p:strVal val="solid"/>
                                      </p:to>
                                    </p:set>
                                    <p:set>
                                      <p:cBhvr>
                                        <p:cTn id="12" dur="2000" fill="hold"/>
                                        <p:tgtEl>
                                          <p:spTgt spid="15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6"/>
                                        </p:tgtEl>
                                        <p:attrNameLst>
                                          <p:attrName>fillcolor</p:attrName>
                                        </p:attrNameLst>
                                      </p:cBhvr>
                                      <p:to>
                                        <a:srgbClr val="0FC6CF"/>
                                      </p:to>
                                    </p:animClr>
                                    <p:set>
                                      <p:cBhvr>
                                        <p:cTn id="15" dur="2000" fill="hold"/>
                                        <p:tgtEl>
                                          <p:spTgt spid="156"/>
                                        </p:tgtEl>
                                        <p:attrNameLst>
                                          <p:attrName>fill.type</p:attrName>
                                        </p:attrNameLst>
                                      </p:cBhvr>
                                      <p:to>
                                        <p:strVal val="solid"/>
                                      </p:to>
                                    </p:set>
                                    <p:set>
                                      <p:cBhvr>
                                        <p:cTn id="16" dur="2000" fill="hold"/>
                                        <p:tgtEl>
                                          <p:spTgt spid="156"/>
                                        </p:tgtEl>
                                        <p:attrNameLst>
                                          <p:attrName>fill.on</p:attrName>
                                        </p:attrNameLst>
                                      </p:cBhvr>
                                      <p:to>
                                        <p:strVal val="true"/>
                                      </p:to>
                                    </p:set>
                                  </p:childTnLst>
                                </p:cTn>
                              </p:par>
                              <p:par>
                                <p:cTn id="17" presetID="10" presetClass="exit" presetSubtype="0" fill="hold" grpId="0" nodeType="withEffect">
                                  <p:stCondLst>
                                    <p:cond delay="0"/>
                                  </p:stCondLst>
                                  <p:childTnLst>
                                    <p:animEffect transition="out" filter="fade">
                                      <p:cBhvr>
                                        <p:cTn id="18" dur="1200"/>
                                        <p:tgtEl>
                                          <p:spTgt spid="43"/>
                                        </p:tgtEl>
                                      </p:cBhvr>
                                    </p:animEffect>
                                    <p:set>
                                      <p:cBhvr>
                                        <p:cTn id="19" dur="1" fill="hold">
                                          <p:stCondLst>
                                            <p:cond delay="1199"/>
                                          </p:stCondLst>
                                        </p:cTn>
                                        <p:tgtEl>
                                          <p:spTgt spid="43"/>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1200"/>
                                        <p:tgtEl>
                                          <p:spTgt spid="41"/>
                                        </p:tgtEl>
                                      </p:cBhvr>
                                    </p:animEffect>
                                    <p:set>
                                      <p:cBhvr>
                                        <p:cTn id="22" dur="1" fill="hold">
                                          <p:stCondLst>
                                            <p:cond delay="1199"/>
                                          </p:stCondLst>
                                        </p:cTn>
                                        <p:tgtEl>
                                          <p:spTgt spid="41"/>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1200"/>
                                        <p:tgtEl>
                                          <p:spTgt spid="102"/>
                                        </p:tgtEl>
                                      </p:cBhvr>
                                    </p:animEffect>
                                    <p:set>
                                      <p:cBhvr>
                                        <p:cTn id="25" dur="1" fill="hold">
                                          <p:stCondLst>
                                            <p:cond delay="1199"/>
                                          </p:stCondLst>
                                        </p:cTn>
                                        <p:tgtEl>
                                          <p:spTgt spid="102"/>
                                        </p:tgtEl>
                                        <p:attrNameLst>
                                          <p:attrName>style.visibility</p:attrName>
                                        </p:attrNameLst>
                                      </p:cBhvr>
                                      <p:to>
                                        <p:strVal val="hidden"/>
                                      </p:to>
                                    </p:se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41" grpId="0"/>
      <p:bldP spid="43" grpId="0"/>
      <p:bldP spid="4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adroTexto 13"/>
          <p:cNvSpPr txBox="1">
            <a:spLocks noChangeArrowheads="1"/>
          </p:cNvSpPr>
          <p:nvPr/>
        </p:nvSpPr>
        <p:spPr bwMode="auto">
          <a:xfrm>
            <a:off x="371661" y="2413745"/>
            <a:ext cx="3828676" cy="2308324"/>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pPr algn="just"/>
            <a:r>
              <a:rPr lang="es-CO" sz="2400" dirty="0" smtClean="0">
                <a:solidFill>
                  <a:srgbClr val="009834"/>
                </a:solidFill>
              </a:rPr>
              <a:t>El algoritmo toma esto en consideración y por esto toma el siguiente polígono origen libre según el orden del campo OBJECTID.</a:t>
            </a:r>
            <a:endParaRPr lang="es-CO" sz="2400" dirty="0">
              <a:solidFill>
                <a:srgbClr val="009834"/>
              </a:solidFill>
            </a:endParaRPr>
          </a:p>
        </p:txBody>
      </p:sp>
      <p:sp>
        <p:nvSpPr>
          <p:cNvPr id="110" name="Rectángulo 109"/>
          <p:cNvSpPr/>
          <p:nvPr/>
        </p:nvSpPr>
        <p:spPr>
          <a:xfrm>
            <a:off x="4601881" y="1048871"/>
            <a:ext cx="1196789" cy="79337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1" name="Rectángulo 110"/>
          <p:cNvSpPr/>
          <p:nvPr/>
        </p:nvSpPr>
        <p:spPr>
          <a:xfrm>
            <a:off x="4601880" y="1842246"/>
            <a:ext cx="1196789" cy="112955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2" name="Rectángulo 111"/>
          <p:cNvSpPr/>
          <p:nvPr/>
        </p:nvSpPr>
        <p:spPr>
          <a:xfrm>
            <a:off x="4601879" y="2971799"/>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3" name="Rectángulo 112"/>
          <p:cNvSpPr/>
          <p:nvPr/>
        </p:nvSpPr>
        <p:spPr>
          <a:xfrm>
            <a:off x="4601879" y="4114800"/>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4" name="Rectángulo 113"/>
          <p:cNvSpPr/>
          <p:nvPr/>
        </p:nvSpPr>
        <p:spPr>
          <a:xfrm>
            <a:off x="4601878" y="5257801"/>
            <a:ext cx="1398497"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5" name="Rectángulo 114"/>
          <p:cNvSpPr/>
          <p:nvPr/>
        </p:nvSpPr>
        <p:spPr>
          <a:xfrm>
            <a:off x="4601878" y="6172200"/>
            <a:ext cx="1398497" cy="47064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6" name="Rectángulo 115"/>
          <p:cNvSpPr/>
          <p:nvPr/>
        </p:nvSpPr>
        <p:spPr>
          <a:xfrm>
            <a:off x="5798669" y="1048872"/>
            <a:ext cx="2124637"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8" name="Rectángulo 117"/>
          <p:cNvSpPr/>
          <p:nvPr/>
        </p:nvSpPr>
        <p:spPr>
          <a:xfrm>
            <a:off x="6000375" y="2971799"/>
            <a:ext cx="155986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9" name="Rectángulo 118"/>
          <p:cNvSpPr/>
          <p:nvPr/>
        </p:nvSpPr>
        <p:spPr>
          <a:xfrm>
            <a:off x="6000374" y="4114796"/>
            <a:ext cx="2191873" cy="114300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0" name="Rectángulo 119"/>
          <p:cNvSpPr/>
          <p:nvPr/>
        </p:nvSpPr>
        <p:spPr>
          <a:xfrm>
            <a:off x="6000374" y="5257801"/>
            <a:ext cx="1716463"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1" name="Rectángulo 120"/>
          <p:cNvSpPr/>
          <p:nvPr/>
        </p:nvSpPr>
        <p:spPr>
          <a:xfrm>
            <a:off x="7923306" y="1048872"/>
            <a:ext cx="1893795"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2" name="Rectángulo 121"/>
          <p:cNvSpPr/>
          <p:nvPr/>
        </p:nvSpPr>
        <p:spPr>
          <a:xfrm>
            <a:off x="7775389" y="1855695"/>
            <a:ext cx="1675278"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3" name="Rectángulo 122"/>
          <p:cNvSpPr/>
          <p:nvPr/>
        </p:nvSpPr>
        <p:spPr>
          <a:xfrm>
            <a:off x="7560235" y="2971795"/>
            <a:ext cx="1999691" cy="114299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4" name="Rectángulo 123"/>
          <p:cNvSpPr/>
          <p:nvPr/>
        </p:nvSpPr>
        <p:spPr>
          <a:xfrm>
            <a:off x="8180761" y="4114799"/>
            <a:ext cx="1795092"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5" name="Rectángulo 124"/>
          <p:cNvSpPr/>
          <p:nvPr/>
        </p:nvSpPr>
        <p:spPr>
          <a:xfrm>
            <a:off x="9975853" y="4114799"/>
            <a:ext cx="1860548"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6" name="Rectángulo 125"/>
          <p:cNvSpPr/>
          <p:nvPr/>
        </p:nvSpPr>
        <p:spPr>
          <a:xfrm>
            <a:off x="7716837" y="5257800"/>
            <a:ext cx="1843089"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7" name="Rectángulo 126"/>
          <p:cNvSpPr/>
          <p:nvPr/>
        </p:nvSpPr>
        <p:spPr>
          <a:xfrm>
            <a:off x="6000374" y="6172199"/>
            <a:ext cx="1559861"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8" name="Rectángulo 127"/>
          <p:cNvSpPr/>
          <p:nvPr/>
        </p:nvSpPr>
        <p:spPr>
          <a:xfrm>
            <a:off x="9450667" y="1855694"/>
            <a:ext cx="1379444"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9" name="Rectángulo 128"/>
          <p:cNvSpPr/>
          <p:nvPr/>
        </p:nvSpPr>
        <p:spPr>
          <a:xfrm>
            <a:off x="9558993" y="5257800"/>
            <a:ext cx="1408251"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0" name="Rectángulo 129"/>
          <p:cNvSpPr/>
          <p:nvPr/>
        </p:nvSpPr>
        <p:spPr>
          <a:xfrm>
            <a:off x="7560235" y="6172199"/>
            <a:ext cx="2561665"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1" name="Rectángulo 130"/>
          <p:cNvSpPr/>
          <p:nvPr/>
        </p:nvSpPr>
        <p:spPr>
          <a:xfrm>
            <a:off x="10121900" y="6172199"/>
            <a:ext cx="1714500"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2" name="Rectángulo 131"/>
          <p:cNvSpPr/>
          <p:nvPr/>
        </p:nvSpPr>
        <p:spPr>
          <a:xfrm>
            <a:off x="10967245" y="5257799"/>
            <a:ext cx="869156"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3" name="Rectángulo 132"/>
          <p:cNvSpPr/>
          <p:nvPr/>
        </p:nvSpPr>
        <p:spPr>
          <a:xfrm>
            <a:off x="9817101" y="1048869"/>
            <a:ext cx="1562099"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4" name="Rectángulo 133"/>
          <p:cNvSpPr/>
          <p:nvPr/>
        </p:nvSpPr>
        <p:spPr>
          <a:xfrm>
            <a:off x="11379201" y="1048869"/>
            <a:ext cx="457200"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5" name="Rectángulo 134"/>
          <p:cNvSpPr/>
          <p:nvPr/>
        </p:nvSpPr>
        <p:spPr>
          <a:xfrm>
            <a:off x="10830111" y="1855694"/>
            <a:ext cx="1006289"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6" name="Rectángulo 135"/>
          <p:cNvSpPr/>
          <p:nvPr/>
        </p:nvSpPr>
        <p:spPr>
          <a:xfrm>
            <a:off x="9558994" y="2971795"/>
            <a:ext cx="132967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7" name="Rectángulo 136"/>
          <p:cNvSpPr/>
          <p:nvPr/>
        </p:nvSpPr>
        <p:spPr>
          <a:xfrm>
            <a:off x="10886475" y="2971794"/>
            <a:ext cx="949926"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58" name="Rectángulo 157"/>
          <p:cNvSpPr/>
          <p:nvPr/>
        </p:nvSpPr>
        <p:spPr>
          <a:xfrm>
            <a:off x="5798669" y="1855696"/>
            <a:ext cx="1976720"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38" name="Rectángulo 37"/>
          <p:cNvSpPr/>
          <p:nvPr/>
        </p:nvSpPr>
        <p:spPr>
          <a:xfrm>
            <a:off x="4601877" y="1035418"/>
            <a:ext cx="1196789" cy="793376"/>
          </a:xfrm>
          <a:prstGeom prst="rect">
            <a:avLst/>
          </a:prstGeom>
          <a:solidFill>
            <a:srgbClr val="0FC6CF"/>
          </a:solid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Rectángulo 38"/>
          <p:cNvSpPr/>
          <p:nvPr/>
        </p:nvSpPr>
        <p:spPr>
          <a:xfrm>
            <a:off x="4596841" y="1828793"/>
            <a:ext cx="1196789" cy="1129553"/>
          </a:xfrm>
          <a:prstGeom prst="rect">
            <a:avLst/>
          </a:prstGeom>
          <a:solidFill>
            <a:srgbClr val="0FC6CF"/>
          </a:solid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Rectángulo 39"/>
          <p:cNvSpPr/>
          <p:nvPr/>
        </p:nvSpPr>
        <p:spPr>
          <a:xfrm>
            <a:off x="5807278" y="1035419"/>
            <a:ext cx="2124637" cy="806826"/>
          </a:xfrm>
          <a:prstGeom prst="rect">
            <a:avLst/>
          </a:prstGeom>
          <a:solidFill>
            <a:srgbClr val="0FC6CF"/>
          </a:solid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Rectángulo 44"/>
          <p:cNvSpPr/>
          <p:nvPr/>
        </p:nvSpPr>
        <p:spPr>
          <a:xfrm>
            <a:off x="4601879" y="2971795"/>
            <a:ext cx="1398497" cy="1143001"/>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08908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adroTexto 13"/>
          <p:cNvSpPr txBox="1">
            <a:spLocks noChangeArrowheads="1"/>
          </p:cNvSpPr>
          <p:nvPr/>
        </p:nvSpPr>
        <p:spPr bwMode="auto">
          <a:xfrm>
            <a:off x="356972" y="2507457"/>
            <a:ext cx="3828676" cy="2031325"/>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pPr algn="just"/>
            <a:r>
              <a:rPr lang="es-CO" sz="1800" dirty="0" smtClean="0">
                <a:solidFill>
                  <a:srgbClr val="009834"/>
                </a:solidFill>
              </a:rPr>
              <a:t>El proceso continua con la lógica descrita, generando las selecciones de los polígonos vecinos, evaluando que el área acumulada esté dentro del máximo permitido y si hay un exceso o defecto de la misma.</a:t>
            </a:r>
            <a:endParaRPr lang="es-CO" sz="1800" dirty="0">
              <a:solidFill>
                <a:srgbClr val="009834"/>
              </a:solidFill>
            </a:endParaRPr>
          </a:p>
        </p:txBody>
      </p:sp>
      <p:sp>
        <p:nvSpPr>
          <p:cNvPr id="112" name="Rectángulo 111"/>
          <p:cNvSpPr/>
          <p:nvPr/>
        </p:nvSpPr>
        <p:spPr>
          <a:xfrm>
            <a:off x="4601879" y="2971799"/>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3" name="Rectángulo 112"/>
          <p:cNvSpPr/>
          <p:nvPr/>
        </p:nvSpPr>
        <p:spPr>
          <a:xfrm>
            <a:off x="4601879" y="4114800"/>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4" name="Rectángulo 113"/>
          <p:cNvSpPr/>
          <p:nvPr/>
        </p:nvSpPr>
        <p:spPr>
          <a:xfrm>
            <a:off x="4601878" y="5257801"/>
            <a:ext cx="1398497"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5" name="Rectángulo 114"/>
          <p:cNvSpPr/>
          <p:nvPr/>
        </p:nvSpPr>
        <p:spPr>
          <a:xfrm>
            <a:off x="4601878" y="6172200"/>
            <a:ext cx="1398497" cy="47064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8" name="Rectángulo 117"/>
          <p:cNvSpPr/>
          <p:nvPr/>
        </p:nvSpPr>
        <p:spPr>
          <a:xfrm>
            <a:off x="6000375" y="2971799"/>
            <a:ext cx="155986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9" name="Rectángulo 118"/>
          <p:cNvSpPr/>
          <p:nvPr/>
        </p:nvSpPr>
        <p:spPr>
          <a:xfrm>
            <a:off x="6000374" y="4114796"/>
            <a:ext cx="2191873" cy="114300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0" name="Rectángulo 119"/>
          <p:cNvSpPr/>
          <p:nvPr/>
        </p:nvSpPr>
        <p:spPr>
          <a:xfrm>
            <a:off x="6000374" y="5257801"/>
            <a:ext cx="1716463"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1" name="Rectángulo 120"/>
          <p:cNvSpPr/>
          <p:nvPr/>
        </p:nvSpPr>
        <p:spPr>
          <a:xfrm>
            <a:off x="7923306" y="1048872"/>
            <a:ext cx="1893795"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2" name="Rectángulo 121"/>
          <p:cNvSpPr/>
          <p:nvPr/>
        </p:nvSpPr>
        <p:spPr>
          <a:xfrm>
            <a:off x="7775389" y="1855695"/>
            <a:ext cx="1675278"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3" name="Rectángulo 122"/>
          <p:cNvSpPr/>
          <p:nvPr/>
        </p:nvSpPr>
        <p:spPr>
          <a:xfrm>
            <a:off x="7560235" y="2971795"/>
            <a:ext cx="1999691" cy="114299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4" name="Rectángulo 123"/>
          <p:cNvSpPr/>
          <p:nvPr/>
        </p:nvSpPr>
        <p:spPr>
          <a:xfrm>
            <a:off x="8180761" y="4114799"/>
            <a:ext cx="1795092"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5" name="Rectángulo 124"/>
          <p:cNvSpPr/>
          <p:nvPr/>
        </p:nvSpPr>
        <p:spPr>
          <a:xfrm>
            <a:off x="9975853" y="4114799"/>
            <a:ext cx="1860548"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6" name="Rectángulo 125"/>
          <p:cNvSpPr/>
          <p:nvPr/>
        </p:nvSpPr>
        <p:spPr>
          <a:xfrm>
            <a:off x="7716837" y="5257800"/>
            <a:ext cx="1843089"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7" name="Rectángulo 126"/>
          <p:cNvSpPr/>
          <p:nvPr/>
        </p:nvSpPr>
        <p:spPr>
          <a:xfrm>
            <a:off x="6000374" y="6172199"/>
            <a:ext cx="1559861"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8" name="Rectángulo 127"/>
          <p:cNvSpPr/>
          <p:nvPr/>
        </p:nvSpPr>
        <p:spPr>
          <a:xfrm>
            <a:off x="9450667" y="1855694"/>
            <a:ext cx="1379444"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9" name="Rectángulo 128"/>
          <p:cNvSpPr/>
          <p:nvPr/>
        </p:nvSpPr>
        <p:spPr>
          <a:xfrm>
            <a:off x="9558993" y="5257800"/>
            <a:ext cx="1408251"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0" name="Rectángulo 129"/>
          <p:cNvSpPr/>
          <p:nvPr/>
        </p:nvSpPr>
        <p:spPr>
          <a:xfrm>
            <a:off x="7560235" y="6172199"/>
            <a:ext cx="2561665"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1" name="Rectángulo 130"/>
          <p:cNvSpPr/>
          <p:nvPr/>
        </p:nvSpPr>
        <p:spPr>
          <a:xfrm>
            <a:off x="10121900" y="6172199"/>
            <a:ext cx="1714500"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2" name="Rectángulo 131"/>
          <p:cNvSpPr/>
          <p:nvPr/>
        </p:nvSpPr>
        <p:spPr>
          <a:xfrm>
            <a:off x="10967245" y="5257799"/>
            <a:ext cx="869156"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3" name="Rectángulo 132"/>
          <p:cNvSpPr/>
          <p:nvPr/>
        </p:nvSpPr>
        <p:spPr>
          <a:xfrm>
            <a:off x="9817101" y="1048869"/>
            <a:ext cx="1562099"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4" name="Rectángulo 133"/>
          <p:cNvSpPr/>
          <p:nvPr/>
        </p:nvSpPr>
        <p:spPr>
          <a:xfrm>
            <a:off x="11379201" y="1048869"/>
            <a:ext cx="457200"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5" name="Rectángulo 134"/>
          <p:cNvSpPr/>
          <p:nvPr/>
        </p:nvSpPr>
        <p:spPr>
          <a:xfrm>
            <a:off x="10830111" y="1855694"/>
            <a:ext cx="1006289"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6" name="Rectángulo 135"/>
          <p:cNvSpPr/>
          <p:nvPr/>
        </p:nvSpPr>
        <p:spPr>
          <a:xfrm>
            <a:off x="9558994" y="2971795"/>
            <a:ext cx="132967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7" name="Rectángulo 136"/>
          <p:cNvSpPr/>
          <p:nvPr/>
        </p:nvSpPr>
        <p:spPr>
          <a:xfrm>
            <a:off x="10886475" y="2971794"/>
            <a:ext cx="949926"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58" name="Rectángulo 157"/>
          <p:cNvSpPr/>
          <p:nvPr/>
        </p:nvSpPr>
        <p:spPr>
          <a:xfrm>
            <a:off x="5798669" y="1855696"/>
            <a:ext cx="1976720"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45" name="Rectángulo 44"/>
          <p:cNvSpPr/>
          <p:nvPr/>
        </p:nvSpPr>
        <p:spPr>
          <a:xfrm>
            <a:off x="4601879" y="2971795"/>
            <a:ext cx="1398497" cy="1143001"/>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Rectángulo 36"/>
          <p:cNvSpPr/>
          <p:nvPr/>
        </p:nvSpPr>
        <p:spPr>
          <a:xfrm>
            <a:off x="4601877" y="1035418"/>
            <a:ext cx="1196789" cy="793376"/>
          </a:xfrm>
          <a:prstGeom prst="rect">
            <a:avLst/>
          </a:prstGeom>
          <a:solidFill>
            <a:srgbClr val="0FC6CF"/>
          </a:solid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Rectángulo 40"/>
          <p:cNvSpPr/>
          <p:nvPr/>
        </p:nvSpPr>
        <p:spPr>
          <a:xfrm>
            <a:off x="4596841" y="1828793"/>
            <a:ext cx="1196789" cy="1129553"/>
          </a:xfrm>
          <a:prstGeom prst="rect">
            <a:avLst/>
          </a:prstGeom>
          <a:solidFill>
            <a:srgbClr val="0FC6CF"/>
          </a:solid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Rectángulo 41"/>
          <p:cNvSpPr/>
          <p:nvPr/>
        </p:nvSpPr>
        <p:spPr>
          <a:xfrm>
            <a:off x="5807278" y="1035419"/>
            <a:ext cx="2124637" cy="806826"/>
          </a:xfrm>
          <a:prstGeom prst="rect">
            <a:avLst/>
          </a:prstGeom>
          <a:solidFill>
            <a:srgbClr val="0FC6CF"/>
          </a:solid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3" name="Rectángulo 42"/>
          <p:cNvSpPr/>
          <p:nvPr/>
        </p:nvSpPr>
        <p:spPr>
          <a:xfrm>
            <a:off x="4610471" y="4101348"/>
            <a:ext cx="1398497" cy="1143001"/>
          </a:xfrm>
          <a:prstGeom prst="rect">
            <a:avLst/>
          </a:prstGeom>
          <a:solidFill>
            <a:srgbClr val="36A455"/>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rgbClr val="00B050"/>
              </a:solidFill>
            </a:endParaRPr>
          </a:p>
        </p:txBody>
      </p:sp>
      <p:sp>
        <p:nvSpPr>
          <p:cNvPr id="44" name="Rectángulo 43"/>
          <p:cNvSpPr/>
          <p:nvPr/>
        </p:nvSpPr>
        <p:spPr>
          <a:xfrm>
            <a:off x="6008967" y="2958347"/>
            <a:ext cx="1559860" cy="1143001"/>
          </a:xfrm>
          <a:prstGeom prst="rect">
            <a:avLst/>
          </a:prstGeom>
          <a:solidFill>
            <a:srgbClr val="36A455"/>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rgbClr val="00B050"/>
              </a:solidFill>
            </a:endParaRPr>
          </a:p>
        </p:txBody>
      </p:sp>
      <p:sp>
        <p:nvSpPr>
          <p:cNvPr id="46" name="Rectángulo 45"/>
          <p:cNvSpPr/>
          <p:nvPr/>
        </p:nvSpPr>
        <p:spPr>
          <a:xfrm>
            <a:off x="6008966" y="4101344"/>
            <a:ext cx="2191873" cy="1143006"/>
          </a:xfrm>
          <a:prstGeom prst="rect">
            <a:avLst/>
          </a:prstGeom>
          <a:solidFill>
            <a:srgbClr val="36A455"/>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rgbClr val="00B050"/>
              </a:solidFill>
            </a:endParaRPr>
          </a:p>
        </p:txBody>
      </p:sp>
      <p:sp>
        <p:nvSpPr>
          <p:cNvPr id="47" name="Rectángulo 46"/>
          <p:cNvSpPr/>
          <p:nvPr/>
        </p:nvSpPr>
        <p:spPr>
          <a:xfrm>
            <a:off x="5807261" y="1842244"/>
            <a:ext cx="1976720" cy="1116103"/>
          </a:xfrm>
          <a:prstGeom prst="rect">
            <a:avLst/>
          </a:prstGeom>
          <a:solidFill>
            <a:srgbClr val="36A455"/>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rgbClr val="00B050"/>
              </a:solidFill>
            </a:endParaRPr>
          </a:p>
        </p:txBody>
      </p:sp>
      <p:sp>
        <p:nvSpPr>
          <p:cNvPr id="48" name="CuadroTexto 13"/>
          <p:cNvSpPr txBox="1">
            <a:spLocks noChangeArrowheads="1"/>
          </p:cNvSpPr>
          <p:nvPr/>
        </p:nvSpPr>
        <p:spPr bwMode="auto">
          <a:xfrm>
            <a:off x="4961282" y="3338454"/>
            <a:ext cx="673941" cy="369332"/>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n-US" sz="1800" dirty="0">
                <a:solidFill>
                  <a:srgbClr val="FFFF00"/>
                </a:solidFill>
              </a:rPr>
              <a:t>2,7</a:t>
            </a:r>
            <a:endParaRPr lang="es-CO" sz="1800" dirty="0">
              <a:solidFill>
                <a:srgbClr val="FFFF00"/>
              </a:solidFill>
            </a:endParaRPr>
          </a:p>
        </p:txBody>
      </p:sp>
      <p:sp>
        <p:nvSpPr>
          <p:cNvPr id="49" name="CuadroTexto 13"/>
          <p:cNvSpPr txBox="1">
            <a:spLocks noChangeArrowheads="1"/>
          </p:cNvSpPr>
          <p:nvPr/>
        </p:nvSpPr>
        <p:spPr bwMode="auto">
          <a:xfrm>
            <a:off x="6445791" y="2215629"/>
            <a:ext cx="673941" cy="369332"/>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n-US" sz="1800" dirty="0">
                <a:solidFill>
                  <a:srgbClr val="FF0000"/>
                </a:solidFill>
              </a:rPr>
              <a:t>3,6</a:t>
            </a:r>
            <a:endParaRPr lang="es-CO" sz="1800" dirty="0">
              <a:solidFill>
                <a:srgbClr val="FF0000"/>
              </a:solidFill>
            </a:endParaRPr>
          </a:p>
        </p:txBody>
      </p:sp>
      <p:sp>
        <p:nvSpPr>
          <p:cNvPr id="50" name="CuadroTexto 13"/>
          <p:cNvSpPr txBox="1">
            <a:spLocks noChangeArrowheads="1"/>
          </p:cNvSpPr>
          <p:nvPr/>
        </p:nvSpPr>
        <p:spPr bwMode="auto">
          <a:xfrm>
            <a:off x="6430983" y="3339559"/>
            <a:ext cx="673941" cy="369332"/>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1800" dirty="0">
                <a:solidFill>
                  <a:srgbClr val="FF0000"/>
                </a:solidFill>
              </a:rPr>
              <a:t>3</a:t>
            </a:r>
          </a:p>
        </p:txBody>
      </p:sp>
      <p:sp>
        <p:nvSpPr>
          <p:cNvPr id="51" name="CuadroTexto 13"/>
          <p:cNvSpPr txBox="1">
            <a:spLocks noChangeArrowheads="1"/>
          </p:cNvSpPr>
          <p:nvPr/>
        </p:nvSpPr>
        <p:spPr bwMode="auto">
          <a:xfrm>
            <a:off x="6716338" y="4493801"/>
            <a:ext cx="673941" cy="369332"/>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1800" dirty="0">
                <a:solidFill>
                  <a:srgbClr val="FF0000"/>
                </a:solidFill>
              </a:rPr>
              <a:t>4,1</a:t>
            </a:r>
          </a:p>
        </p:txBody>
      </p:sp>
      <p:sp>
        <p:nvSpPr>
          <p:cNvPr id="52" name="CuadroTexto 13"/>
          <p:cNvSpPr txBox="1">
            <a:spLocks noChangeArrowheads="1"/>
          </p:cNvSpPr>
          <p:nvPr/>
        </p:nvSpPr>
        <p:spPr bwMode="auto">
          <a:xfrm>
            <a:off x="4972748" y="4508884"/>
            <a:ext cx="673941" cy="369332"/>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n-US" sz="1800" dirty="0">
                <a:solidFill>
                  <a:srgbClr val="FF0000"/>
                </a:solidFill>
              </a:rPr>
              <a:t>2,6</a:t>
            </a:r>
            <a:endParaRPr lang="es-CO" sz="1800" dirty="0">
              <a:solidFill>
                <a:srgbClr val="FF0000"/>
              </a:solidFill>
            </a:endParaRPr>
          </a:p>
        </p:txBody>
      </p:sp>
    </p:spTree>
    <p:extLst>
      <p:ext uri="{BB962C8B-B14F-4D97-AF65-F5344CB8AC3E}">
        <p14:creationId xmlns:p14="http://schemas.microsoft.com/office/powerpoint/2010/main" val="56823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grpId="0" nodeType="withEffect">
                                  <p:stCondLst>
                                    <p:cond delay="0"/>
                                  </p:stCondLst>
                                  <p:childTnLst>
                                    <p:animEffect transition="out" filter="fade">
                                      <p:cBhvr>
                                        <p:cTn id="6" dur="1000"/>
                                        <p:tgtEl>
                                          <p:spTgt spid="37"/>
                                        </p:tgtEl>
                                      </p:cBhvr>
                                    </p:animEffect>
                                    <p:anim calcmode="lin" valueType="num">
                                      <p:cBhvr>
                                        <p:cTn id="7" dur="1000"/>
                                        <p:tgtEl>
                                          <p:spTgt spid="37"/>
                                        </p:tgtEl>
                                        <p:attrNameLst>
                                          <p:attrName>ppt_x</p:attrName>
                                        </p:attrNameLst>
                                      </p:cBhvr>
                                      <p:tavLst>
                                        <p:tav tm="0">
                                          <p:val>
                                            <p:strVal val="ppt_x"/>
                                          </p:val>
                                        </p:tav>
                                        <p:tav tm="100000">
                                          <p:val>
                                            <p:strVal val="ppt_x"/>
                                          </p:val>
                                        </p:tav>
                                      </p:tavLst>
                                    </p:anim>
                                    <p:anim calcmode="lin" valueType="num">
                                      <p:cBhvr>
                                        <p:cTn id="8" dur="1000"/>
                                        <p:tgtEl>
                                          <p:spTgt spid="37"/>
                                        </p:tgtEl>
                                        <p:attrNameLst>
                                          <p:attrName>ppt_y</p:attrName>
                                        </p:attrNameLst>
                                      </p:cBhvr>
                                      <p:tavLst>
                                        <p:tav tm="0">
                                          <p:val>
                                            <p:strVal val="ppt_y"/>
                                          </p:val>
                                        </p:tav>
                                        <p:tav tm="100000">
                                          <p:val>
                                            <p:strVal val="ppt_y+.1"/>
                                          </p:val>
                                        </p:tav>
                                      </p:tavLst>
                                    </p:anim>
                                    <p:set>
                                      <p:cBhvr>
                                        <p:cTn id="9" dur="1" fill="hold">
                                          <p:stCondLst>
                                            <p:cond delay="999"/>
                                          </p:stCondLst>
                                        </p:cTn>
                                        <p:tgtEl>
                                          <p:spTgt spid="37"/>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42"/>
                                        </p:tgtEl>
                                      </p:cBhvr>
                                    </p:animEffect>
                                    <p:anim calcmode="lin" valueType="num">
                                      <p:cBhvr>
                                        <p:cTn id="12" dur="1000"/>
                                        <p:tgtEl>
                                          <p:spTgt spid="42"/>
                                        </p:tgtEl>
                                        <p:attrNameLst>
                                          <p:attrName>ppt_x</p:attrName>
                                        </p:attrNameLst>
                                      </p:cBhvr>
                                      <p:tavLst>
                                        <p:tav tm="0">
                                          <p:val>
                                            <p:strVal val="ppt_x"/>
                                          </p:val>
                                        </p:tav>
                                        <p:tav tm="100000">
                                          <p:val>
                                            <p:strVal val="ppt_x"/>
                                          </p:val>
                                        </p:tav>
                                      </p:tavLst>
                                    </p:anim>
                                    <p:anim calcmode="lin" valueType="num">
                                      <p:cBhvr>
                                        <p:cTn id="13" dur="1000"/>
                                        <p:tgtEl>
                                          <p:spTgt spid="42"/>
                                        </p:tgtEl>
                                        <p:attrNameLst>
                                          <p:attrName>ppt_y</p:attrName>
                                        </p:attrNameLst>
                                      </p:cBhvr>
                                      <p:tavLst>
                                        <p:tav tm="0">
                                          <p:val>
                                            <p:strVal val="ppt_y"/>
                                          </p:val>
                                        </p:tav>
                                        <p:tav tm="100000">
                                          <p:val>
                                            <p:strVal val="ppt_y+.1"/>
                                          </p:val>
                                        </p:tav>
                                      </p:tavLst>
                                    </p:anim>
                                    <p:set>
                                      <p:cBhvr>
                                        <p:cTn id="14" dur="1" fill="hold">
                                          <p:stCondLst>
                                            <p:cond delay="999"/>
                                          </p:stCondLst>
                                        </p:cTn>
                                        <p:tgtEl>
                                          <p:spTgt spid="42"/>
                                        </p:tgtEl>
                                        <p:attrNameLst>
                                          <p:attrName>style.visibility</p:attrName>
                                        </p:attrNameLst>
                                      </p:cBhvr>
                                      <p:to>
                                        <p:strVal val="hidden"/>
                                      </p:to>
                                    </p:set>
                                  </p:childTnLst>
                                </p:cTn>
                              </p:par>
                              <p:par>
                                <p:cTn id="15" presetID="42" presetClass="exit" presetSubtype="0" fill="hold" grpId="0" nodeType="withEffect">
                                  <p:stCondLst>
                                    <p:cond delay="0"/>
                                  </p:stCondLst>
                                  <p:childTnLst>
                                    <p:animEffect transition="out" filter="fade">
                                      <p:cBhvr>
                                        <p:cTn id="16" dur="1000"/>
                                        <p:tgtEl>
                                          <p:spTgt spid="41"/>
                                        </p:tgtEl>
                                      </p:cBhvr>
                                    </p:animEffect>
                                    <p:anim calcmode="lin" valueType="num">
                                      <p:cBhvr>
                                        <p:cTn id="17" dur="1000"/>
                                        <p:tgtEl>
                                          <p:spTgt spid="41"/>
                                        </p:tgtEl>
                                        <p:attrNameLst>
                                          <p:attrName>ppt_x</p:attrName>
                                        </p:attrNameLst>
                                      </p:cBhvr>
                                      <p:tavLst>
                                        <p:tav tm="0">
                                          <p:val>
                                            <p:strVal val="ppt_x"/>
                                          </p:val>
                                        </p:tav>
                                        <p:tav tm="100000">
                                          <p:val>
                                            <p:strVal val="ppt_x"/>
                                          </p:val>
                                        </p:tav>
                                      </p:tavLst>
                                    </p:anim>
                                    <p:anim calcmode="lin" valueType="num">
                                      <p:cBhvr>
                                        <p:cTn id="18" dur="1000"/>
                                        <p:tgtEl>
                                          <p:spTgt spid="41"/>
                                        </p:tgtEl>
                                        <p:attrNameLst>
                                          <p:attrName>ppt_y</p:attrName>
                                        </p:attrNameLst>
                                      </p:cBhvr>
                                      <p:tavLst>
                                        <p:tav tm="0">
                                          <p:val>
                                            <p:strVal val="ppt_y"/>
                                          </p:val>
                                        </p:tav>
                                        <p:tav tm="100000">
                                          <p:val>
                                            <p:strVal val="ppt_y+.1"/>
                                          </p:val>
                                        </p:tav>
                                      </p:tavLst>
                                    </p:anim>
                                    <p:set>
                                      <p:cBhvr>
                                        <p:cTn id="19" dur="1" fill="hold">
                                          <p:stCondLst>
                                            <p:cond delay="999"/>
                                          </p:stCondLst>
                                        </p:cTn>
                                        <p:tgtEl>
                                          <p:spTgt spid="41"/>
                                        </p:tgtEl>
                                        <p:attrNameLst>
                                          <p:attrName>style.visibility</p:attrName>
                                        </p:attrNameLst>
                                      </p:cBhvr>
                                      <p:to>
                                        <p:strVal val="hidden"/>
                                      </p:to>
                                    </p:set>
                                  </p:childTnLst>
                                </p:cTn>
                              </p:par>
                            </p:childTnLst>
                          </p:cTn>
                        </p:par>
                        <p:par>
                          <p:cTn id="20" fill="hold">
                            <p:stCondLst>
                              <p:cond delay="1000"/>
                            </p:stCondLst>
                            <p:childTnLst>
                              <p:par>
                                <p:cTn id="21" presetID="7" presetClass="emph" presetSubtype="2" fill="hold" nodeType="afterEffect">
                                  <p:stCondLst>
                                    <p:cond delay="0"/>
                                  </p:stCondLst>
                                  <p:childTnLst>
                                    <p:animClr clrSpc="rgb" dir="cw">
                                      <p:cBhvr>
                                        <p:cTn id="22" dur="2000" fill="hold"/>
                                        <p:tgtEl>
                                          <p:spTgt spid="45"/>
                                        </p:tgtEl>
                                        <p:attrNameLst>
                                          <p:attrName>stroke.color</p:attrName>
                                        </p:attrNameLst>
                                      </p:cBhvr>
                                      <p:to>
                                        <a:srgbClr val="FFFF00"/>
                                      </p:to>
                                    </p:animClr>
                                    <p:set>
                                      <p:cBhvr>
                                        <p:cTn id="23" dur="2000" fill="hold"/>
                                        <p:tgtEl>
                                          <p:spTgt spid="45"/>
                                        </p:tgtEl>
                                        <p:attrNameLst>
                                          <p:attrName>stroke.on</p:attrName>
                                        </p:attrNameLst>
                                      </p:cBhvr>
                                      <p:to>
                                        <p:strVal val="true"/>
                                      </p:to>
                                    </p:set>
                                  </p:childTnLst>
                                </p:cTn>
                              </p:par>
                              <p:par>
                                <p:cTn id="24" presetID="32" presetClass="emph" presetSubtype="0" fill="hold" grpId="0" nodeType="withEffect">
                                  <p:stCondLst>
                                    <p:cond delay="0"/>
                                  </p:stCondLst>
                                  <p:childTnLst>
                                    <p:animRot by="120000">
                                      <p:cBhvr>
                                        <p:cTn id="25" dur="100" fill="hold">
                                          <p:stCondLst>
                                            <p:cond delay="0"/>
                                          </p:stCondLst>
                                        </p:cTn>
                                        <p:tgtEl>
                                          <p:spTgt spid="45"/>
                                        </p:tgtEl>
                                        <p:attrNameLst>
                                          <p:attrName>r</p:attrName>
                                        </p:attrNameLst>
                                      </p:cBhvr>
                                    </p:animRot>
                                    <p:animRot by="-240000">
                                      <p:cBhvr>
                                        <p:cTn id="26" dur="200" fill="hold">
                                          <p:stCondLst>
                                            <p:cond delay="200"/>
                                          </p:stCondLst>
                                        </p:cTn>
                                        <p:tgtEl>
                                          <p:spTgt spid="45"/>
                                        </p:tgtEl>
                                        <p:attrNameLst>
                                          <p:attrName>r</p:attrName>
                                        </p:attrNameLst>
                                      </p:cBhvr>
                                    </p:animRot>
                                    <p:animRot by="240000">
                                      <p:cBhvr>
                                        <p:cTn id="27" dur="200" fill="hold">
                                          <p:stCondLst>
                                            <p:cond delay="400"/>
                                          </p:stCondLst>
                                        </p:cTn>
                                        <p:tgtEl>
                                          <p:spTgt spid="45"/>
                                        </p:tgtEl>
                                        <p:attrNameLst>
                                          <p:attrName>r</p:attrName>
                                        </p:attrNameLst>
                                      </p:cBhvr>
                                    </p:animRot>
                                    <p:animRot by="-240000">
                                      <p:cBhvr>
                                        <p:cTn id="28" dur="200" fill="hold">
                                          <p:stCondLst>
                                            <p:cond delay="600"/>
                                          </p:stCondLst>
                                        </p:cTn>
                                        <p:tgtEl>
                                          <p:spTgt spid="45"/>
                                        </p:tgtEl>
                                        <p:attrNameLst>
                                          <p:attrName>r</p:attrName>
                                        </p:attrNameLst>
                                      </p:cBhvr>
                                    </p:animRot>
                                    <p:animRot by="120000">
                                      <p:cBhvr>
                                        <p:cTn id="29" dur="200" fill="hold">
                                          <p:stCondLst>
                                            <p:cond delay="800"/>
                                          </p:stCondLst>
                                        </p:cTn>
                                        <p:tgtEl>
                                          <p:spTgt spid="45"/>
                                        </p:tgtEl>
                                        <p:attrNameLst>
                                          <p:attrName>r</p:attrName>
                                        </p:attrNameLst>
                                      </p:cBhvr>
                                    </p:animRot>
                                  </p:childTnLst>
                                </p:cTn>
                              </p:par>
                            </p:childTnLst>
                          </p:cTn>
                        </p:par>
                        <p:par>
                          <p:cTn id="30" fill="hold">
                            <p:stCondLst>
                              <p:cond delay="3000"/>
                            </p:stCondLst>
                            <p:childTnLst>
                              <p:par>
                                <p:cTn id="31" presetID="45" presetClass="entr" presetSubtype="0" fill="hold" grpId="0"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2000"/>
                                        <p:tgtEl>
                                          <p:spTgt spid="48"/>
                                        </p:tgtEl>
                                      </p:cBhvr>
                                    </p:animEffect>
                                    <p:anim calcmode="lin" valueType="num">
                                      <p:cBhvr>
                                        <p:cTn id="34" dur="2000" fill="hold"/>
                                        <p:tgtEl>
                                          <p:spTgt spid="48"/>
                                        </p:tgtEl>
                                        <p:attrNameLst>
                                          <p:attrName>ppt_w</p:attrName>
                                        </p:attrNameLst>
                                      </p:cBhvr>
                                      <p:tavLst>
                                        <p:tav tm="0" fmla="#ppt_w*sin(2.5*pi*$)">
                                          <p:val>
                                            <p:fltVal val="0"/>
                                          </p:val>
                                        </p:tav>
                                        <p:tav tm="100000">
                                          <p:val>
                                            <p:fltVal val="1"/>
                                          </p:val>
                                        </p:tav>
                                      </p:tavLst>
                                    </p:anim>
                                    <p:anim calcmode="lin" valueType="num">
                                      <p:cBhvr>
                                        <p:cTn id="35" dur="2000" fill="hold"/>
                                        <p:tgtEl>
                                          <p:spTgt spid="48"/>
                                        </p:tgtEl>
                                        <p:attrNameLst>
                                          <p:attrName>ppt_h</p:attrName>
                                        </p:attrNameLst>
                                      </p:cBhvr>
                                      <p:tavLst>
                                        <p:tav tm="0">
                                          <p:val>
                                            <p:strVal val="#ppt_h"/>
                                          </p:val>
                                        </p:tav>
                                        <p:tav tm="100000">
                                          <p:val>
                                            <p:strVal val="#ppt_h"/>
                                          </p:val>
                                        </p:tav>
                                      </p:tavLst>
                                    </p:anim>
                                  </p:childTnLst>
                                </p:cTn>
                              </p:par>
                            </p:childTnLst>
                          </p:cTn>
                        </p:par>
                        <p:par>
                          <p:cTn id="36" fill="hold">
                            <p:stCondLst>
                              <p:cond delay="5000"/>
                            </p:stCondLst>
                            <p:childTnLst>
                              <p:par>
                                <p:cTn id="37" presetID="10" presetClass="entr" presetSubtype="0"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par>
                          <p:cTn id="49" fill="hold">
                            <p:stCondLst>
                              <p:cond delay="5500"/>
                            </p:stCondLst>
                            <p:childTnLst>
                              <p:par>
                                <p:cTn id="50" presetID="16" presetClass="entr" presetSubtype="21" fill="hold" grpId="0" nodeType="after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barn(inVertical)">
                                      <p:cBhvr>
                                        <p:cTn id="52" dur="500"/>
                                        <p:tgtEl>
                                          <p:spTgt spid="52"/>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barn(inVertical)">
                                      <p:cBhvr>
                                        <p:cTn id="55" dur="500"/>
                                        <p:tgtEl>
                                          <p:spTgt spid="51"/>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barn(inVertical)">
                                      <p:cBhvr>
                                        <p:cTn id="58" dur="500"/>
                                        <p:tgtEl>
                                          <p:spTgt spid="50"/>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barn(inVertical)">
                                      <p:cBhvr>
                                        <p:cTn id="6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37" grpId="0" animBg="1"/>
      <p:bldP spid="41" grpId="0" animBg="1"/>
      <p:bldP spid="42" grpId="0" animBg="1"/>
      <p:bldP spid="43" grpId="0" animBg="1"/>
      <p:bldP spid="44" grpId="0" animBg="1"/>
      <p:bldP spid="46" grpId="0" animBg="1"/>
      <p:bldP spid="47" grpId="0" animBg="1"/>
      <p:bldP spid="48" grpId="0"/>
      <p:bldP spid="49" grpId="0"/>
      <p:bldP spid="50" grpId="0"/>
      <p:bldP spid="51" grpId="0"/>
      <p:bldP spid="5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ángulo 111"/>
          <p:cNvSpPr/>
          <p:nvPr/>
        </p:nvSpPr>
        <p:spPr>
          <a:xfrm>
            <a:off x="4601879" y="2971799"/>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3" name="Rectángulo 112"/>
          <p:cNvSpPr/>
          <p:nvPr/>
        </p:nvSpPr>
        <p:spPr>
          <a:xfrm>
            <a:off x="4601879" y="4114800"/>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4" name="Rectángulo 113"/>
          <p:cNvSpPr/>
          <p:nvPr/>
        </p:nvSpPr>
        <p:spPr>
          <a:xfrm>
            <a:off x="4601878" y="5257801"/>
            <a:ext cx="1398497"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5" name="Rectángulo 114"/>
          <p:cNvSpPr/>
          <p:nvPr/>
        </p:nvSpPr>
        <p:spPr>
          <a:xfrm>
            <a:off x="4601878" y="6172200"/>
            <a:ext cx="1398497" cy="47064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8" name="Rectángulo 117"/>
          <p:cNvSpPr/>
          <p:nvPr/>
        </p:nvSpPr>
        <p:spPr>
          <a:xfrm>
            <a:off x="6000375" y="2971799"/>
            <a:ext cx="155986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9" name="Rectángulo 118"/>
          <p:cNvSpPr/>
          <p:nvPr/>
        </p:nvSpPr>
        <p:spPr>
          <a:xfrm>
            <a:off x="6000374" y="4114796"/>
            <a:ext cx="2191873" cy="114300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0" name="Rectángulo 119"/>
          <p:cNvSpPr/>
          <p:nvPr/>
        </p:nvSpPr>
        <p:spPr>
          <a:xfrm>
            <a:off x="6000374" y="5257801"/>
            <a:ext cx="1716463"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1" name="Rectángulo 120"/>
          <p:cNvSpPr/>
          <p:nvPr/>
        </p:nvSpPr>
        <p:spPr>
          <a:xfrm>
            <a:off x="7923306" y="1048872"/>
            <a:ext cx="1893795"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2" name="Rectángulo 121"/>
          <p:cNvSpPr/>
          <p:nvPr/>
        </p:nvSpPr>
        <p:spPr>
          <a:xfrm>
            <a:off x="7775389" y="1855695"/>
            <a:ext cx="1675278"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3" name="Rectángulo 122"/>
          <p:cNvSpPr/>
          <p:nvPr/>
        </p:nvSpPr>
        <p:spPr>
          <a:xfrm>
            <a:off x="7560235" y="2971795"/>
            <a:ext cx="1999691" cy="114299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4" name="Rectángulo 123"/>
          <p:cNvSpPr/>
          <p:nvPr/>
        </p:nvSpPr>
        <p:spPr>
          <a:xfrm>
            <a:off x="8180761" y="4114799"/>
            <a:ext cx="1795092"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5" name="Rectángulo 124"/>
          <p:cNvSpPr/>
          <p:nvPr/>
        </p:nvSpPr>
        <p:spPr>
          <a:xfrm>
            <a:off x="9975853" y="4114799"/>
            <a:ext cx="1860548"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6" name="Rectángulo 125"/>
          <p:cNvSpPr/>
          <p:nvPr/>
        </p:nvSpPr>
        <p:spPr>
          <a:xfrm>
            <a:off x="7716837" y="5257800"/>
            <a:ext cx="1843089"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7" name="Rectángulo 126"/>
          <p:cNvSpPr/>
          <p:nvPr/>
        </p:nvSpPr>
        <p:spPr>
          <a:xfrm>
            <a:off x="6000374" y="6172199"/>
            <a:ext cx="1559861"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8" name="Rectángulo 127"/>
          <p:cNvSpPr/>
          <p:nvPr/>
        </p:nvSpPr>
        <p:spPr>
          <a:xfrm>
            <a:off x="9450667" y="1855694"/>
            <a:ext cx="1379444"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9" name="Rectángulo 128"/>
          <p:cNvSpPr/>
          <p:nvPr/>
        </p:nvSpPr>
        <p:spPr>
          <a:xfrm>
            <a:off x="9558993" y="5257800"/>
            <a:ext cx="1408251"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0" name="Rectángulo 129"/>
          <p:cNvSpPr/>
          <p:nvPr/>
        </p:nvSpPr>
        <p:spPr>
          <a:xfrm>
            <a:off x="7560235" y="6172199"/>
            <a:ext cx="2561665"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1" name="Rectángulo 130"/>
          <p:cNvSpPr/>
          <p:nvPr/>
        </p:nvSpPr>
        <p:spPr>
          <a:xfrm>
            <a:off x="10121900" y="6172199"/>
            <a:ext cx="1714500"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2" name="Rectángulo 131"/>
          <p:cNvSpPr/>
          <p:nvPr/>
        </p:nvSpPr>
        <p:spPr>
          <a:xfrm>
            <a:off x="10967245" y="5257799"/>
            <a:ext cx="869156"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3" name="Rectángulo 132"/>
          <p:cNvSpPr/>
          <p:nvPr/>
        </p:nvSpPr>
        <p:spPr>
          <a:xfrm>
            <a:off x="9817101" y="1048869"/>
            <a:ext cx="1562099"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4" name="Rectángulo 133"/>
          <p:cNvSpPr/>
          <p:nvPr/>
        </p:nvSpPr>
        <p:spPr>
          <a:xfrm>
            <a:off x="11379201" y="1048869"/>
            <a:ext cx="457200"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5" name="Rectángulo 134"/>
          <p:cNvSpPr/>
          <p:nvPr/>
        </p:nvSpPr>
        <p:spPr>
          <a:xfrm>
            <a:off x="10830111" y="1855694"/>
            <a:ext cx="1006289"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6" name="Rectángulo 135"/>
          <p:cNvSpPr/>
          <p:nvPr/>
        </p:nvSpPr>
        <p:spPr>
          <a:xfrm>
            <a:off x="9558994" y="2971795"/>
            <a:ext cx="132967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7" name="Rectángulo 136"/>
          <p:cNvSpPr/>
          <p:nvPr/>
        </p:nvSpPr>
        <p:spPr>
          <a:xfrm>
            <a:off x="10886475" y="2971794"/>
            <a:ext cx="949926"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58" name="Rectángulo 157"/>
          <p:cNvSpPr/>
          <p:nvPr/>
        </p:nvSpPr>
        <p:spPr>
          <a:xfrm>
            <a:off x="5798669" y="1855696"/>
            <a:ext cx="1976720"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45" name="Rectángulo 44"/>
          <p:cNvSpPr/>
          <p:nvPr/>
        </p:nvSpPr>
        <p:spPr>
          <a:xfrm>
            <a:off x="4601879" y="2971795"/>
            <a:ext cx="1398497" cy="1143001"/>
          </a:xfrm>
          <a:prstGeom prst="rect">
            <a:avLst/>
          </a:prstGeom>
          <a:solidFill>
            <a:srgbClr val="7030A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3" name="Rectángulo 42"/>
          <p:cNvSpPr/>
          <p:nvPr/>
        </p:nvSpPr>
        <p:spPr>
          <a:xfrm>
            <a:off x="4610471" y="4101348"/>
            <a:ext cx="1398497" cy="1143001"/>
          </a:xfrm>
          <a:prstGeom prst="rect">
            <a:avLst/>
          </a:prstGeom>
          <a:solidFill>
            <a:srgbClr val="36A455"/>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rgbClr val="00B050"/>
              </a:solidFill>
            </a:endParaRPr>
          </a:p>
        </p:txBody>
      </p:sp>
      <p:sp>
        <p:nvSpPr>
          <p:cNvPr id="44" name="Rectángulo 43"/>
          <p:cNvSpPr/>
          <p:nvPr/>
        </p:nvSpPr>
        <p:spPr>
          <a:xfrm>
            <a:off x="6008967" y="2958347"/>
            <a:ext cx="1559860" cy="1143001"/>
          </a:xfrm>
          <a:prstGeom prst="rect">
            <a:avLst/>
          </a:prstGeom>
          <a:solidFill>
            <a:srgbClr val="36A455"/>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rgbClr val="00B050"/>
              </a:solidFill>
            </a:endParaRPr>
          </a:p>
        </p:txBody>
      </p:sp>
      <p:sp>
        <p:nvSpPr>
          <p:cNvPr id="46" name="Rectángulo 45"/>
          <p:cNvSpPr/>
          <p:nvPr/>
        </p:nvSpPr>
        <p:spPr>
          <a:xfrm>
            <a:off x="6008966" y="4101344"/>
            <a:ext cx="2191873" cy="1143006"/>
          </a:xfrm>
          <a:prstGeom prst="rect">
            <a:avLst/>
          </a:prstGeom>
          <a:solidFill>
            <a:srgbClr val="36A455"/>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rgbClr val="00B050"/>
              </a:solidFill>
            </a:endParaRPr>
          </a:p>
        </p:txBody>
      </p:sp>
      <p:sp>
        <p:nvSpPr>
          <p:cNvPr id="47" name="Rectángulo 46"/>
          <p:cNvSpPr/>
          <p:nvPr/>
        </p:nvSpPr>
        <p:spPr>
          <a:xfrm>
            <a:off x="5807261" y="1842244"/>
            <a:ext cx="1976720" cy="1116103"/>
          </a:xfrm>
          <a:prstGeom prst="rect">
            <a:avLst/>
          </a:prstGeom>
          <a:solidFill>
            <a:srgbClr val="36A455"/>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solidFill>
                <a:srgbClr val="00B050"/>
              </a:solidFill>
            </a:endParaRPr>
          </a:p>
        </p:txBody>
      </p:sp>
      <p:sp>
        <p:nvSpPr>
          <p:cNvPr id="48" name="CuadroTexto 13"/>
          <p:cNvSpPr txBox="1">
            <a:spLocks noChangeArrowheads="1"/>
          </p:cNvSpPr>
          <p:nvPr/>
        </p:nvSpPr>
        <p:spPr bwMode="auto">
          <a:xfrm>
            <a:off x="4961282" y="3338454"/>
            <a:ext cx="673941" cy="369332"/>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n-US" sz="1800" dirty="0">
                <a:solidFill>
                  <a:srgbClr val="FFFF00"/>
                </a:solidFill>
              </a:rPr>
              <a:t>2,7</a:t>
            </a:r>
            <a:endParaRPr lang="es-CO" sz="1800" dirty="0">
              <a:solidFill>
                <a:srgbClr val="FFFF00"/>
              </a:solidFill>
            </a:endParaRPr>
          </a:p>
        </p:txBody>
      </p:sp>
      <p:sp>
        <p:nvSpPr>
          <p:cNvPr id="49" name="CuadroTexto 13"/>
          <p:cNvSpPr txBox="1">
            <a:spLocks noChangeArrowheads="1"/>
          </p:cNvSpPr>
          <p:nvPr/>
        </p:nvSpPr>
        <p:spPr bwMode="auto">
          <a:xfrm>
            <a:off x="6445791" y="2215629"/>
            <a:ext cx="673941" cy="369332"/>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n-US" sz="1800" dirty="0">
                <a:solidFill>
                  <a:srgbClr val="FF0000"/>
                </a:solidFill>
              </a:rPr>
              <a:t>3,6</a:t>
            </a:r>
            <a:endParaRPr lang="es-CO" sz="1800" dirty="0">
              <a:solidFill>
                <a:srgbClr val="FF0000"/>
              </a:solidFill>
            </a:endParaRPr>
          </a:p>
        </p:txBody>
      </p:sp>
      <p:sp>
        <p:nvSpPr>
          <p:cNvPr id="50" name="CuadroTexto 13"/>
          <p:cNvSpPr txBox="1">
            <a:spLocks noChangeArrowheads="1"/>
          </p:cNvSpPr>
          <p:nvPr/>
        </p:nvSpPr>
        <p:spPr bwMode="auto">
          <a:xfrm>
            <a:off x="6430983" y="3339559"/>
            <a:ext cx="673941" cy="369332"/>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1800" dirty="0">
                <a:solidFill>
                  <a:srgbClr val="FF0000"/>
                </a:solidFill>
              </a:rPr>
              <a:t>3</a:t>
            </a:r>
          </a:p>
        </p:txBody>
      </p:sp>
      <p:sp>
        <p:nvSpPr>
          <p:cNvPr id="51" name="CuadroTexto 13"/>
          <p:cNvSpPr txBox="1">
            <a:spLocks noChangeArrowheads="1"/>
          </p:cNvSpPr>
          <p:nvPr/>
        </p:nvSpPr>
        <p:spPr bwMode="auto">
          <a:xfrm>
            <a:off x="6716338" y="4493801"/>
            <a:ext cx="673941" cy="369332"/>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1800" dirty="0">
                <a:solidFill>
                  <a:srgbClr val="FF0000"/>
                </a:solidFill>
              </a:rPr>
              <a:t>4,1</a:t>
            </a:r>
          </a:p>
        </p:txBody>
      </p:sp>
      <p:sp>
        <p:nvSpPr>
          <p:cNvPr id="52" name="CuadroTexto 13"/>
          <p:cNvSpPr txBox="1">
            <a:spLocks noChangeArrowheads="1"/>
          </p:cNvSpPr>
          <p:nvPr/>
        </p:nvSpPr>
        <p:spPr bwMode="auto">
          <a:xfrm>
            <a:off x="4972748" y="4508884"/>
            <a:ext cx="673941" cy="369332"/>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n-US" sz="1800" dirty="0">
                <a:solidFill>
                  <a:srgbClr val="FF0000"/>
                </a:solidFill>
              </a:rPr>
              <a:t>2,6</a:t>
            </a:r>
            <a:endParaRPr lang="es-CO" sz="1800" dirty="0">
              <a:solidFill>
                <a:srgbClr val="FF0000"/>
              </a:solidFill>
            </a:endParaRPr>
          </a:p>
        </p:txBody>
      </p:sp>
      <p:sp>
        <p:nvSpPr>
          <p:cNvPr id="55" name="CuadroTexto 13"/>
          <p:cNvSpPr txBox="1">
            <a:spLocks noChangeArrowheads="1"/>
          </p:cNvSpPr>
          <p:nvPr/>
        </p:nvSpPr>
        <p:spPr bwMode="auto">
          <a:xfrm>
            <a:off x="4855062" y="3543294"/>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n-US" sz="2800" dirty="0">
                <a:solidFill>
                  <a:schemeClr val="bg2">
                    <a:lumMod val="50000"/>
                  </a:schemeClr>
                </a:solidFill>
              </a:rPr>
              <a:t>5,3</a:t>
            </a:r>
            <a:endParaRPr lang="es-CO" sz="2800" dirty="0">
              <a:solidFill>
                <a:schemeClr val="bg2">
                  <a:lumMod val="50000"/>
                </a:schemeClr>
              </a:solidFill>
            </a:endParaRPr>
          </a:p>
        </p:txBody>
      </p:sp>
      <p:sp>
        <p:nvSpPr>
          <p:cNvPr id="56" name="CuadroTexto 13"/>
          <p:cNvSpPr txBox="1">
            <a:spLocks noChangeArrowheads="1"/>
          </p:cNvSpPr>
          <p:nvPr/>
        </p:nvSpPr>
        <p:spPr bwMode="auto">
          <a:xfrm>
            <a:off x="405276" y="5244349"/>
            <a:ext cx="3828676" cy="369332"/>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pPr algn="just"/>
            <a:r>
              <a:rPr lang="es-CO" sz="1800" dirty="0" smtClean="0">
                <a:solidFill>
                  <a:srgbClr val="009834"/>
                </a:solidFill>
              </a:rPr>
              <a:t>Se establece el Segundo grupo</a:t>
            </a:r>
            <a:r>
              <a:rPr lang="en-US" sz="1800" dirty="0" smtClean="0">
                <a:solidFill>
                  <a:srgbClr val="009834"/>
                </a:solidFill>
              </a:rPr>
              <a:t>.</a:t>
            </a:r>
            <a:endParaRPr lang="es-CO" sz="1800" dirty="0">
              <a:solidFill>
                <a:srgbClr val="009834"/>
              </a:solidFill>
            </a:endParaRPr>
          </a:p>
        </p:txBody>
      </p:sp>
      <p:sp>
        <p:nvSpPr>
          <p:cNvPr id="42" name="CuadroTexto 13"/>
          <p:cNvSpPr txBox="1">
            <a:spLocks noChangeArrowheads="1"/>
          </p:cNvSpPr>
          <p:nvPr/>
        </p:nvSpPr>
        <p:spPr bwMode="auto">
          <a:xfrm>
            <a:off x="356972" y="2507457"/>
            <a:ext cx="3828676" cy="2031325"/>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pPr algn="just"/>
            <a:r>
              <a:rPr lang="es-CO" sz="1800" dirty="0" smtClean="0">
                <a:solidFill>
                  <a:srgbClr val="009834"/>
                </a:solidFill>
              </a:rPr>
              <a:t>El proceso continua con la lógica descrita, generando las selecciones de los polígonos vecinos, evaluando que el área acumulada esté dentro del máximo permitido y si hay un exceso o defecto de la misma.</a:t>
            </a:r>
            <a:endParaRPr lang="es-CO" sz="1800" dirty="0">
              <a:solidFill>
                <a:srgbClr val="009834"/>
              </a:solidFill>
            </a:endParaRPr>
          </a:p>
        </p:txBody>
      </p:sp>
    </p:spTree>
    <p:extLst>
      <p:ext uri="{BB962C8B-B14F-4D97-AF65-F5344CB8AC3E}">
        <p14:creationId xmlns:p14="http://schemas.microsoft.com/office/powerpoint/2010/main" val="35513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9"/>
                                        </p:tgtEl>
                                      </p:cBhvr>
                                    </p:animEffect>
                                    <p:set>
                                      <p:cBhvr>
                                        <p:cTn id="10" dur="1" fill="hold">
                                          <p:stCondLst>
                                            <p:cond delay="499"/>
                                          </p:stCondLst>
                                        </p:cTn>
                                        <p:tgtEl>
                                          <p:spTgt spid="49"/>
                                        </p:tgtEl>
                                        <p:attrNameLst>
                                          <p:attrName>style.visibility</p:attrName>
                                        </p:attrNameLst>
                                      </p:cBhvr>
                                      <p:to>
                                        <p:strVal val="hidden"/>
                                      </p:to>
                                    </p:se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4"/>
                                        </p:tgtEl>
                                      </p:cBhvr>
                                    </p:animEffect>
                                    <p:set>
                                      <p:cBhvr>
                                        <p:cTn id="14" dur="1" fill="hold">
                                          <p:stCondLst>
                                            <p:cond delay="499"/>
                                          </p:stCondLst>
                                        </p:cTn>
                                        <p:tgtEl>
                                          <p:spTgt spid="44"/>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50"/>
                                        </p:tgtEl>
                                      </p:cBhvr>
                                    </p:animEffect>
                                    <p:set>
                                      <p:cBhvr>
                                        <p:cTn id="17" dur="1" fill="hold">
                                          <p:stCondLst>
                                            <p:cond delay="499"/>
                                          </p:stCondLst>
                                        </p:cTn>
                                        <p:tgtEl>
                                          <p:spTgt spid="50"/>
                                        </p:tgtEl>
                                        <p:attrNameLst>
                                          <p:attrName>style.visibility</p:attrName>
                                        </p:attrNameLst>
                                      </p:cBhvr>
                                      <p:to>
                                        <p:strVal val="hidden"/>
                                      </p:to>
                                    </p:set>
                                  </p:childTnLst>
                                </p:cTn>
                              </p:par>
                            </p:childTnLst>
                          </p:cTn>
                        </p:par>
                        <p:par>
                          <p:cTn id="18" fill="hold">
                            <p:stCondLst>
                              <p:cond delay="1000"/>
                            </p:stCondLst>
                            <p:childTnLst>
                              <p:par>
                                <p:cTn id="19" presetID="10" presetClass="exit" presetSubtype="0" fill="hold" grpId="0" nodeType="afterEffect">
                                  <p:stCondLst>
                                    <p:cond delay="0"/>
                                  </p:stCondLst>
                                  <p:childTnLst>
                                    <p:animEffect transition="out" filter="fade">
                                      <p:cBhvr>
                                        <p:cTn id="20" dur="500"/>
                                        <p:tgtEl>
                                          <p:spTgt spid="46"/>
                                        </p:tgtEl>
                                      </p:cBhvr>
                                    </p:animEffect>
                                    <p:set>
                                      <p:cBhvr>
                                        <p:cTn id="21" dur="1" fill="hold">
                                          <p:stCondLst>
                                            <p:cond delay="499"/>
                                          </p:stCondLst>
                                        </p:cTn>
                                        <p:tgtEl>
                                          <p:spTgt spid="4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51"/>
                                        </p:tgtEl>
                                      </p:cBhvr>
                                    </p:animEffect>
                                    <p:set>
                                      <p:cBhvr>
                                        <p:cTn id="24" dur="1" fill="hold">
                                          <p:stCondLst>
                                            <p:cond delay="499"/>
                                          </p:stCondLst>
                                        </p:cTn>
                                        <p:tgtEl>
                                          <p:spTgt spid="51"/>
                                        </p:tgtEl>
                                        <p:attrNameLst>
                                          <p:attrName>style.visibility</p:attrName>
                                        </p:attrNameLst>
                                      </p:cBhvr>
                                      <p:to>
                                        <p:strVal val="hidden"/>
                                      </p:to>
                                    </p:set>
                                  </p:childTnLst>
                                </p:cTn>
                              </p:par>
                            </p:childTnLst>
                          </p:cTn>
                        </p:par>
                        <p:par>
                          <p:cTn id="25" fill="hold">
                            <p:stCondLst>
                              <p:cond delay="1500"/>
                            </p:stCondLst>
                            <p:childTnLst>
                              <p:par>
                                <p:cTn id="26" presetID="10" presetClass="exit" presetSubtype="0" fill="hold" grpId="0" nodeType="afterEffect">
                                  <p:stCondLst>
                                    <p:cond delay="500"/>
                                  </p:stCondLst>
                                  <p:childTnLst>
                                    <p:animEffect transition="out" filter="fade">
                                      <p:cBhvr>
                                        <p:cTn id="27" dur="500"/>
                                        <p:tgtEl>
                                          <p:spTgt spid="52"/>
                                        </p:tgtEl>
                                      </p:cBhvr>
                                    </p:animEffect>
                                    <p:set>
                                      <p:cBhvr>
                                        <p:cTn id="28" dur="1" fill="hold">
                                          <p:stCondLst>
                                            <p:cond delay="499"/>
                                          </p:stCondLst>
                                        </p:cTn>
                                        <p:tgtEl>
                                          <p:spTgt spid="52"/>
                                        </p:tgtEl>
                                        <p:attrNameLst>
                                          <p:attrName>style.visibility</p:attrName>
                                        </p:attrNameLst>
                                      </p:cBhvr>
                                      <p:to>
                                        <p:strVal val="hidden"/>
                                      </p:to>
                                    </p:set>
                                  </p:childTnLst>
                                </p:cTn>
                              </p:par>
                              <p:par>
                                <p:cTn id="29" presetID="10" presetClass="exit" presetSubtype="0" fill="hold" grpId="0" nodeType="withEffect">
                                  <p:stCondLst>
                                    <p:cond delay="500"/>
                                  </p:stCondLst>
                                  <p:childTnLst>
                                    <p:animEffect transition="out" filter="fade">
                                      <p:cBhvr>
                                        <p:cTn id="30" dur="500"/>
                                        <p:tgtEl>
                                          <p:spTgt spid="48"/>
                                        </p:tgtEl>
                                      </p:cBhvr>
                                    </p:animEffect>
                                    <p:set>
                                      <p:cBhvr>
                                        <p:cTn id="31" dur="1" fill="hold">
                                          <p:stCondLst>
                                            <p:cond delay="499"/>
                                          </p:stCondLst>
                                        </p:cTn>
                                        <p:tgtEl>
                                          <p:spTgt spid="48"/>
                                        </p:tgtEl>
                                        <p:attrNameLst>
                                          <p:attrName>style.visibility</p:attrName>
                                        </p:attrNameLst>
                                      </p:cBhvr>
                                      <p:to>
                                        <p:strVal val="hidden"/>
                                      </p:to>
                                    </p:set>
                                  </p:childTnLst>
                                </p:cTn>
                              </p:par>
                            </p:childTnLst>
                          </p:cTn>
                        </p:par>
                        <p:par>
                          <p:cTn id="32" fill="hold">
                            <p:stCondLst>
                              <p:cond delay="2500"/>
                            </p:stCondLst>
                            <p:childTnLst>
                              <p:par>
                                <p:cTn id="33" presetID="1" presetClass="emph" presetSubtype="2" fill="hold" nodeType="afterEffect">
                                  <p:stCondLst>
                                    <p:cond delay="0"/>
                                  </p:stCondLst>
                                  <p:childTnLst>
                                    <p:animClr clrSpc="rgb" dir="cw">
                                      <p:cBhvr>
                                        <p:cTn id="34" dur="2000" fill="hold"/>
                                        <p:tgtEl>
                                          <p:spTgt spid="45"/>
                                        </p:tgtEl>
                                        <p:attrNameLst>
                                          <p:attrName>fillcolor</p:attrName>
                                        </p:attrNameLst>
                                      </p:cBhvr>
                                      <p:to>
                                        <a:srgbClr val="FF3399"/>
                                      </p:to>
                                    </p:animClr>
                                    <p:set>
                                      <p:cBhvr>
                                        <p:cTn id="35" dur="2000" fill="hold"/>
                                        <p:tgtEl>
                                          <p:spTgt spid="45"/>
                                        </p:tgtEl>
                                        <p:attrNameLst>
                                          <p:attrName>fill.type</p:attrName>
                                        </p:attrNameLst>
                                      </p:cBhvr>
                                      <p:to>
                                        <p:strVal val="solid"/>
                                      </p:to>
                                    </p:set>
                                    <p:set>
                                      <p:cBhvr>
                                        <p:cTn id="36" dur="2000" fill="hold"/>
                                        <p:tgtEl>
                                          <p:spTgt spid="45"/>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43"/>
                                        </p:tgtEl>
                                        <p:attrNameLst>
                                          <p:attrName>fillcolor</p:attrName>
                                        </p:attrNameLst>
                                      </p:cBhvr>
                                      <p:to>
                                        <a:srgbClr val="FF3399"/>
                                      </p:to>
                                    </p:animClr>
                                    <p:set>
                                      <p:cBhvr>
                                        <p:cTn id="39" dur="2000" fill="hold"/>
                                        <p:tgtEl>
                                          <p:spTgt spid="43"/>
                                        </p:tgtEl>
                                        <p:attrNameLst>
                                          <p:attrName>fill.type</p:attrName>
                                        </p:attrNameLst>
                                      </p:cBhvr>
                                      <p:to>
                                        <p:strVal val="solid"/>
                                      </p:to>
                                    </p:set>
                                    <p:set>
                                      <p:cBhvr>
                                        <p:cTn id="40" dur="2000" fill="hold"/>
                                        <p:tgtEl>
                                          <p:spTgt spid="43"/>
                                        </p:tgtEl>
                                        <p:attrNameLst>
                                          <p:attrName>fill.on</p:attrName>
                                        </p:attrNameLst>
                                      </p:cBhvr>
                                      <p:to>
                                        <p:strVal val="true"/>
                                      </p:to>
                                    </p:se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6" grpId="0" animBg="1"/>
      <p:bldP spid="47" grpId="0" animBg="1"/>
      <p:bldP spid="48" grpId="0"/>
      <p:bldP spid="49" grpId="0"/>
      <p:bldP spid="50" grpId="0"/>
      <p:bldP spid="51" grpId="0"/>
      <p:bldP spid="52" grpId="0"/>
      <p:bldP spid="5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ángulo 125"/>
          <p:cNvSpPr/>
          <p:nvPr/>
        </p:nvSpPr>
        <p:spPr>
          <a:xfrm>
            <a:off x="7716837" y="5257800"/>
            <a:ext cx="1843089"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0" name="Rectángulo 129"/>
          <p:cNvSpPr/>
          <p:nvPr/>
        </p:nvSpPr>
        <p:spPr>
          <a:xfrm>
            <a:off x="7560235" y="6172199"/>
            <a:ext cx="2561665"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0" name="Rectángulo 119"/>
          <p:cNvSpPr/>
          <p:nvPr/>
        </p:nvSpPr>
        <p:spPr>
          <a:xfrm>
            <a:off x="6000374" y="5257801"/>
            <a:ext cx="1716463"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64" name="Rectángulo 63"/>
          <p:cNvSpPr/>
          <p:nvPr/>
        </p:nvSpPr>
        <p:spPr>
          <a:xfrm>
            <a:off x="6000374" y="5257801"/>
            <a:ext cx="1716463" cy="914399"/>
          </a:xfrm>
          <a:prstGeom prst="rect">
            <a:avLst/>
          </a:prstGeom>
          <a:solidFill>
            <a:srgbClr val="36A455"/>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rgbClr val="FF0000"/>
                </a:solidFill>
              </a:rPr>
              <a:t>2,6</a:t>
            </a:r>
          </a:p>
        </p:txBody>
      </p:sp>
      <p:sp>
        <p:nvSpPr>
          <p:cNvPr id="101" name="CuadroTexto 13"/>
          <p:cNvSpPr txBox="1">
            <a:spLocks noChangeArrowheads="1"/>
          </p:cNvSpPr>
          <p:nvPr/>
        </p:nvSpPr>
        <p:spPr bwMode="auto">
          <a:xfrm>
            <a:off x="481200" y="2413745"/>
            <a:ext cx="3828676" cy="1754326"/>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pPr algn="just"/>
            <a:r>
              <a:rPr lang="es-CO" sz="1800" dirty="0" smtClean="0">
                <a:solidFill>
                  <a:srgbClr val="009834"/>
                </a:solidFill>
              </a:rPr>
              <a:t>De este modo cada polígono origen libre continua en el proceso (Siempre y cuando no haya sido incluido en ningún grupo) y se prosigue generando los bloques de agrupación. </a:t>
            </a:r>
            <a:endParaRPr lang="es-CO" sz="1800" dirty="0">
              <a:solidFill>
                <a:srgbClr val="009834"/>
              </a:solidFill>
            </a:endParaRPr>
          </a:p>
        </p:txBody>
      </p:sp>
      <p:sp>
        <p:nvSpPr>
          <p:cNvPr id="114" name="Rectángulo 113"/>
          <p:cNvSpPr/>
          <p:nvPr/>
        </p:nvSpPr>
        <p:spPr>
          <a:xfrm>
            <a:off x="4601878" y="5257801"/>
            <a:ext cx="1398497"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5" name="Rectángulo 114"/>
          <p:cNvSpPr/>
          <p:nvPr/>
        </p:nvSpPr>
        <p:spPr>
          <a:xfrm>
            <a:off x="4601878" y="6172200"/>
            <a:ext cx="1398497" cy="47064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8" name="Rectángulo 117"/>
          <p:cNvSpPr/>
          <p:nvPr/>
        </p:nvSpPr>
        <p:spPr>
          <a:xfrm>
            <a:off x="6000375" y="2971799"/>
            <a:ext cx="155986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9" name="Rectángulo 118"/>
          <p:cNvSpPr/>
          <p:nvPr/>
        </p:nvSpPr>
        <p:spPr>
          <a:xfrm>
            <a:off x="6000374" y="4114796"/>
            <a:ext cx="2191873" cy="114300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1" name="Rectángulo 120"/>
          <p:cNvSpPr/>
          <p:nvPr/>
        </p:nvSpPr>
        <p:spPr>
          <a:xfrm>
            <a:off x="7923306" y="1048872"/>
            <a:ext cx="1893795"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2" name="Rectángulo 121"/>
          <p:cNvSpPr/>
          <p:nvPr/>
        </p:nvSpPr>
        <p:spPr>
          <a:xfrm>
            <a:off x="7775389" y="1855695"/>
            <a:ext cx="1675278"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3" name="Rectángulo 122"/>
          <p:cNvSpPr/>
          <p:nvPr/>
        </p:nvSpPr>
        <p:spPr>
          <a:xfrm>
            <a:off x="7560235" y="2971795"/>
            <a:ext cx="1999691" cy="114299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4" name="Rectángulo 123"/>
          <p:cNvSpPr/>
          <p:nvPr/>
        </p:nvSpPr>
        <p:spPr>
          <a:xfrm>
            <a:off x="8180761" y="4114799"/>
            <a:ext cx="1795092"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5" name="Rectángulo 124"/>
          <p:cNvSpPr/>
          <p:nvPr/>
        </p:nvSpPr>
        <p:spPr>
          <a:xfrm>
            <a:off x="9975853" y="4114799"/>
            <a:ext cx="1860548"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7" name="Rectángulo 126"/>
          <p:cNvSpPr/>
          <p:nvPr/>
        </p:nvSpPr>
        <p:spPr>
          <a:xfrm>
            <a:off x="6000374" y="6172199"/>
            <a:ext cx="1559861"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8" name="Rectángulo 127"/>
          <p:cNvSpPr/>
          <p:nvPr/>
        </p:nvSpPr>
        <p:spPr>
          <a:xfrm>
            <a:off x="9450667" y="1855694"/>
            <a:ext cx="1379444"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9" name="Rectángulo 128"/>
          <p:cNvSpPr/>
          <p:nvPr/>
        </p:nvSpPr>
        <p:spPr>
          <a:xfrm>
            <a:off x="9558993" y="5257800"/>
            <a:ext cx="1408251"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1" name="Rectángulo 130"/>
          <p:cNvSpPr/>
          <p:nvPr/>
        </p:nvSpPr>
        <p:spPr>
          <a:xfrm>
            <a:off x="10121900" y="6172199"/>
            <a:ext cx="1714500"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2" name="Rectángulo 131"/>
          <p:cNvSpPr/>
          <p:nvPr/>
        </p:nvSpPr>
        <p:spPr>
          <a:xfrm>
            <a:off x="10967245" y="5257799"/>
            <a:ext cx="869156"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3" name="Rectángulo 132"/>
          <p:cNvSpPr/>
          <p:nvPr/>
        </p:nvSpPr>
        <p:spPr>
          <a:xfrm>
            <a:off x="9817101" y="1048869"/>
            <a:ext cx="1562099"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4" name="Rectángulo 133"/>
          <p:cNvSpPr/>
          <p:nvPr/>
        </p:nvSpPr>
        <p:spPr>
          <a:xfrm>
            <a:off x="11379201" y="1048869"/>
            <a:ext cx="457200"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5" name="Rectángulo 134"/>
          <p:cNvSpPr/>
          <p:nvPr/>
        </p:nvSpPr>
        <p:spPr>
          <a:xfrm>
            <a:off x="10830111" y="1855694"/>
            <a:ext cx="1006289"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6" name="Rectángulo 135"/>
          <p:cNvSpPr/>
          <p:nvPr/>
        </p:nvSpPr>
        <p:spPr>
          <a:xfrm>
            <a:off x="9558994" y="2971795"/>
            <a:ext cx="132967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7" name="Rectángulo 136"/>
          <p:cNvSpPr/>
          <p:nvPr/>
        </p:nvSpPr>
        <p:spPr>
          <a:xfrm>
            <a:off x="10886475" y="2971794"/>
            <a:ext cx="949926"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58" name="Rectángulo 157"/>
          <p:cNvSpPr/>
          <p:nvPr/>
        </p:nvSpPr>
        <p:spPr>
          <a:xfrm>
            <a:off x="5798669" y="1855696"/>
            <a:ext cx="1976720"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56" name="CuadroTexto 13"/>
          <p:cNvSpPr txBox="1">
            <a:spLocks noChangeArrowheads="1"/>
          </p:cNvSpPr>
          <p:nvPr/>
        </p:nvSpPr>
        <p:spPr bwMode="auto">
          <a:xfrm>
            <a:off x="478814" y="5244349"/>
            <a:ext cx="3828676" cy="369332"/>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pPr algn="just"/>
            <a:r>
              <a:rPr lang="es-CO" sz="1800" dirty="0" smtClean="0">
                <a:solidFill>
                  <a:srgbClr val="009834"/>
                </a:solidFill>
              </a:rPr>
              <a:t>Se establece el tercer grupo.</a:t>
            </a:r>
            <a:endParaRPr lang="es-CO" sz="1800" dirty="0">
              <a:solidFill>
                <a:srgbClr val="009834"/>
              </a:solidFill>
            </a:endParaRPr>
          </a:p>
        </p:txBody>
      </p:sp>
      <p:sp>
        <p:nvSpPr>
          <p:cNvPr id="42" name="Rectángulo 41"/>
          <p:cNvSpPr/>
          <p:nvPr/>
        </p:nvSpPr>
        <p:spPr>
          <a:xfrm>
            <a:off x="4617753" y="4101348"/>
            <a:ext cx="1398497" cy="1143001"/>
          </a:xfrm>
          <a:prstGeom prst="rect">
            <a:avLst/>
          </a:prstGeom>
          <a:solidFill>
            <a:srgbClr val="FF3399"/>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57" name="Rectángulo 56"/>
          <p:cNvSpPr/>
          <p:nvPr/>
        </p:nvSpPr>
        <p:spPr>
          <a:xfrm>
            <a:off x="4617753" y="2958343"/>
            <a:ext cx="1398497" cy="1143001"/>
          </a:xfrm>
          <a:prstGeom prst="rect">
            <a:avLst/>
          </a:prstGeom>
          <a:solidFill>
            <a:srgbClr val="FF3399"/>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8" name="Rectángulo 57"/>
          <p:cNvSpPr/>
          <p:nvPr/>
        </p:nvSpPr>
        <p:spPr>
          <a:xfrm>
            <a:off x="4601878" y="5257797"/>
            <a:ext cx="1398497" cy="914399"/>
          </a:xfrm>
          <a:prstGeom prst="rect">
            <a:avLst/>
          </a:prstGeom>
          <a:solidFill>
            <a:srgbClr val="7030A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rgbClr val="FFFF00"/>
                </a:solidFill>
              </a:rPr>
              <a:t>2,1</a:t>
            </a:r>
          </a:p>
        </p:txBody>
      </p:sp>
      <p:sp>
        <p:nvSpPr>
          <p:cNvPr id="63" name="Rectángulo 62"/>
          <p:cNvSpPr/>
          <p:nvPr/>
        </p:nvSpPr>
        <p:spPr>
          <a:xfrm>
            <a:off x="4601878" y="6172200"/>
            <a:ext cx="1398497" cy="470648"/>
          </a:xfrm>
          <a:prstGeom prst="rect">
            <a:avLst/>
          </a:prstGeom>
          <a:solidFill>
            <a:srgbClr val="36A455"/>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rgbClr val="FF0000"/>
                </a:solidFill>
              </a:rPr>
              <a:t>1,1</a:t>
            </a:r>
          </a:p>
        </p:txBody>
      </p:sp>
      <p:sp>
        <p:nvSpPr>
          <p:cNvPr id="65" name="Rectángulo 64"/>
          <p:cNvSpPr/>
          <p:nvPr/>
        </p:nvSpPr>
        <p:spPr>
          <a:xfrm>
            <a:off x="6000374" y="6172199"/>
            <a:ext cx="1559861" cy="470650"/>
          </a:xfrm>
          <a:prstGeom prst="rect">
            <a:avLst/>
          </a:prstGeom>
          <a:solidFill>
            <a:srgbClr val="36A455"/>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rgbClr val="FF0000"/>
                </a:solidFill>
              </a:rPr>
              <a:t>1,2</a:t>
            </a:r>
          </a:p>
        </p:txBody>
      </p:sp>
      <p:sp>
        <p:nvSpPr>
          <p:cNvPr id="66" name="Rectángulo 65"/>
          <p:cNvSpPr/>
          <p:nvPr/>
        </p:nvSpPr>
        <p:spPr>
          <a:xfrm>
            <a:off x="6008966" y="4101344"/>
            <a:ext cx="2191873" cy="1143006"/>
          </a:xfrm>
          <a:prstGeom prst="rect">
            <a:avLst/>
          </a:prstGeom>
          <a:solidFill>
            <a:srgbClr val="36A455"/>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rgbClr val="FF0000"/>
                </a:solidFill>
              </a:rPr>
              <a:t>4,1</a:t>
            </a:r>
          </a:p>
        </p:txBody>
      </p:sp>
      <p:sp>
        <p:nvSpPr>
          <p:cNvPr id="71" name="CuadroTexto 13"/>
          <p:cNvSpPr txBox="1">
            <a:spLocks noChangeArrowheads="1"/>
          </p:cNvSpPr>
          <p:nvPr/>
        </p:nvSpPr>
        <p:spPr bwMode="auto">
          <a:xfrm>
            <a:off x="5513326" y="5567514"/>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n-US" sz="2800" dirty="0">
                <a:solidFill>
                  <a:srgbClr val="FF0000"/>
                </a:solidFill>
              </a:rPr>
              <a:t>7</a:t>
            </a:r>
            <a:endParaRPr lang="es-CO" sz="2800" dirty="0">
              <a:solidFill>
                <a:srgbClr val="FF0000"/>
              </a:solidFill>
            </a:endParaRPr>
          </a:p>
        </p:txBody>
      </p:sp>
    </p:spTree>
    <p:extLst>
      <p:ext uri="{BB962C8B-B14F-4D97-AF65-F5344CB8AC3E}">
        <p14:creationId xmlns:p14="http://schemas.microsoft.com/office/powerpoint/2010/main" val="329580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2"/>
                                        </p:tgtEl>
                                      </p:cBhvr>
                                    </p:animEffect>
                                    <p:set>
                                      <p:cBhvr>
                                        <p:cTn id="10" dur="1" fill="hold">
                                          <p:stCondLst>
                                            <p:cond delay="499"/>
                                          </p:stCondLst>
                                        </p:cTn>
                                        <p:tgtEl>
                                          <p:spTgt spid="4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1000"/>
                                        <p:tgtEl>
                                          <p:spTgt spid="58"/>
                                        </p:tgtEl>
                                      </p:cBhvr>
                                    </p:animEffect>
                                  </p:childTnLst>
                                </p:cTn>
                              </p:par>
                              <p:par>
                                <p:cTn id="15" presetID="32" presetClass="emph" presetSubtype="0" fill="hold" grpId="0" nodeType="withEffect">
                                  <p:stCondLst>
                                    <p:cond delay="1000"/>
                                  </p:stCondLst>
                                  <p:childTnLst>
                                    <p:animRot by="120000">
                                      <p:cBhvr>
                                        <p:cTn id="16" dur="100" fill="hold">
                                          <p:stCondLst>
                                            <p:cond delay="0"/>
                                          </p:stCondLst>
                                        </p:cTn>
                                        <p:tgtEl>
                                          <p:spTgt spid="58"/>
                                        </p:tgtEl>
                                        <p:attrNameLst>
                                          <p:attrName>r</p:attrName>
                                        </p:attrNameLst>
                                      </p:cBhvr>
                                    </p:animRot>
                                    <p:animRot by="-240000">
                                      <p:cBhvr>
                                        <p:cTn id="17" dur="200" fill="hold">
                                          <p:stCondLst>
                                            <p:cond delay="200"/>
                                          </p:stCondLst>
                                        </p:cTn>
                                        <p:tgtEl>
                                          <p:spTgt spid="58"/>
                                        </p:tgtEl>
                                        <p:attrNameLst>
                                          <p:attrName>r</p:attrName>
                                        </p:attrNameLst>
                                      </p:cBhvr>
                                    </p:animRot>
                                    <p:animRot by="240000">
                                      <p:cBhvr>
                                        <p:cTn id="18" dur="200" fill="hold">
                                          <p:stCondLst>
                                            <p:cond delay="400"/>
                                          </p:stCondLst>
                                        </p:cTn>
                                        <p:tgtEl>
                                          <p:spTgt spid="58"/>
                                        </p:tgtEl>
                                        <p:attrNameLst>
                                          <p:attrName>r</p:attrName>
                                        </p:attrNameLst>
                                      </p:cBhvr>
                                    </p:animRot>
                                    <p:animRot by="-240000">
                                      <p:cBhvr>
                                        <p:cTn id="19" dur="200" fill="hold">
                                          <p:stCondLst>
                                            <p:cond delay="600"/>
                                          </p:stCondLst>
                                        </p:cTn>
                                        <p:tgtEl>
                                          <p:spTgt spid="58"/>
                                        </p:tgtEl>
                                        <p:attrNameLst>
                                          <p:attrName>r</p:attrName>
                                        </p:attrNameLst>
                                      </p:cBhvr>
                                    </p:animRot>
                                    <p:animRot by="120000">
                                      <p:cBhvr>
                                        <p:cTn id="20" dur="200" fill="hold">
                                          <p:stCondLst>
                                            <p:cond delay="800"/>
                                          </p:stCondLst>
                                        </p:cTn>
                                        <p:tgtEl>
                                          <p:spTgt spid="58"/>
                                        </p:tgtEl>
                                        <p:attrNameLst>
                                          <p:attrName>r</p:attrName>
                                        </p:attrNameLst>
                                      </p:cBhvr>
                                    </p:animRot>
                                  </p:childTnLst>
                                </p:cTn>
                              </p:par>
                              <p:par>
                                <p:cTn id="21" presetID="7" presetClass="emph" presetSubtype="2" fill="hold" nodeType="withEffect">
                                  <p:stCondLst>
                                    <p:cond delay="1000"/>
                                  </p:stCondLst>
                                  <p:childTnLst>
                                    <p:animClr clrSpc="rgb" dir="cw">
                                      <p:cBhvr>
                                        <p:cTn id="22" dur="2000" fill="hold"/>
                                        <p:tgtEl>
                                          <p:spTgt spid="58"/>
                                        </p:tgtEl>
                                        <p:attrNameLst>
                                          <p:attrName>stroke.color</p:attrName>
                                        </p:attrNameLst>
                                      </p:cBhvr>
                                      <p:to>
                                        <a:srgbClr val="FFFF00"/>
                                      </p:to>
                                    </p:animClr>
                                    <p:set>
                                      <p:cBhvr>
                                        <p:cTn id="23" dur="2000" fill="hold"/>
                                        <p:tgtEl>
                                          <p:spTgt spid="58"/>
                                        </p:tgtEl>
                                        <p:attrNameLst>
                                          <p:attrName>stroke.on</p:attrName>
                                        </p:attrNameLst>
                                      </p:cBhvr>
                                      <p:to>
                                        <p:strVal val="true"/>
                                      </p:to>
                                    </p:set>
                                  </p:childTnLst>
                                </p:cTn>
                              </p:par>
                            </p:childTnLst>
                          </p:cTn>
                        </p:par>
                        <p:par>
                          <p:cTn id="24" fill="hold">
                            <p:stCondLst>
                              <p:cond delay="3500"/>
                            </p:stCondLst>
                            <p:childTnLst>
                              <p:par>
                                <p:cTn id="25" presetID="10" presetClass="entr" presetSubtype="0" fill="hold" grpId="1"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par>
                          <p:cTn id="28" fill="hold">
                            <p:stCondLst>
                              <p:cond delay="4000"/>
                            </p:stCondLst>
                            <p:childTnLst>
                              <p:par>
                                <p:cTn id="29" presetID="10" presetClass="entr" presetSubtype="0" fill="hold" grpId="0" nodeType="after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childTnLst>
                          </p:cTn>
                        </p:par>
                        <p:par>
                          <p:cTn id="32" fill="hold">
                            <p:stCondLst>
                              <p:cond delay="4500"/>
                            </p:stCondLst>
                            <p:childTnLst>
                              <p:par>
                                <p:cTn id="33" presetID="10" presetClass="entr" presetSubtype="0" fill="hold" grpId="0" nodeType="after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500"/>
                                        <p:tgtEl>
                                          <p:spTgt spid="65"/>
                                        </p:tgtEl>
                                      </p:cBhvr>
                                    </p:animEffect>
                                  </p:childTnLst>
                                </p:cTn>
                              </p:par>
                            </p:childTnLst>
                          </p:cTn>
                        </p:par>
                        <p:par>
                          <p:cTn id="36" fill="hold">
                            <p:stCondLst>
                              <p:cond delay="5000"/>
                            </p:stCondLst>
                            <p:childTnLst>
                              <p:par>
                                <p:cTn id="37" presetID="10" presetClass="entr" presetSubtype="0" fill="hold" grpId="0" nodeType="after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fade">
                                      <p:cBhvr>
                                        <p:cTn id="39" dur="500"/>
                                        <p:tgtEl>
                                          <p:spTgt spid="63"/>
                                        </p:tgtEl>
                                      </p:cBhvr>
                                    </p:animEffect>
                                  </p:childTnLst>
                                </p:cTn>
                              </p:par>
                            </p:childTnLst>
                          </p:cTn>
                        </p:par>
                        <p:par>
                          <p:cTn id="40" fill="hold">
                            <p:stCondLst>
                              <p:cond delay="5500"/>
                            </p:stCondLst>
                            <p:childTnLst>
                              <p:par>
                                <p:cTn id="41" presetID="10" presetClass="exit" presetSubtype="0" fill="hold" grpId="0" nodeType="afterEffect">
                                  <p:stCondLst>
                                    <p:cond delay="1000"/>
                                  </p:stCondLst>
                                  <p:childTnLst>
                                    <p:animEffect transition="out" filter="fade">
                                      <p:cBhvr>
                                        <p:cTn id="42" dur="500"/>
                                        <p:tgtEl>
                                          <p:spTgt spid="66"/>
                                        </p:tgtEl>
                                      </p:cBhvr>
                                    </p:animEffect>
                                    <p:set>
                                      <p:cBhvr>
                                        <p:cTn id="43" dur="1" fill="hold">
                                          <p:stCondLst>
                                            <p:cond delay="499"/>
                                          </p:stCondLst>
                                        </p:cTn>
                                        <p:tgtEl>
                                          <p:spTgt spid="66"/>
                                        </p:tgtEl>
                                        <p:attrNameLst>
                                          <p:attrName>style.visibility</p:attrName>
                                        </p:attrNameLst>
                                      </p:cBhvr>
                                      <p:to>
                                        <p:strVal val="hidden"/>
                                      </p:to>
                                    </p:set>
                                  </p:childTnLst>
                                </p:cTn>
                              </p:par>
                            </p:childTnLst>
                          </p:cTn>
                        </p:par>
                        <p:par>
                          <p:cTn id="44" fill="hold">
                            <p:stCondLst>
                              <p:cond delay="7000"/>
                            </p:stCondLst>
                            <p:childTnLst>
                              <p:par>
                                <p:cTn id="45" presetID="3" presetClass="emph" presetSubtype="2" fill="hold" grpId="2" nodeType="afterEffect">
                                  <p:stCondLst>
                                    <p:cond delay="1500"/>
                                  </p:stCondLst>
                                  <p:childTnLst>
                                    <p:animClr clrSpc="rgb" dir="cw">
                                      <p:cBhvr override="childStyle">
                                        <p:cTn id="46" dur="2000" fill="hold"/>
                                        <p:tgtEl>
                                          <p:spTgt spid="58"/>
                                        </p:tgtEl>
                                        <p:attrNameLst>
                                          <p:attrName>style.color</p:attrName>
                                        </p:attrNameLst>
                                      </p:cBhvr>
                                      <p:to>
                                        <a:srgbClr val="69C7B5"/>
                                      </p:to>
                                    </p:animClr>
                                  </p:childTnLst>
                                </p:cTn>
                              </p:par>
                              <p:par>
                                <p:cTn id="47" presetID="3" presetClass="emph" presetSubtype="2" fill="hold" grpId="1" nodeType="withEffect">
                                  <p:stCondLst>
                                    <p:cond delay="1500"/>
                                  </p:stCondLst>
                                  <p:childTnLst>
                                    <p:animClr clrSpc="rgb" dir="cw">
                                      <p:cBhvr override="childStyle">
                                        <p:cTn id="48" dur="2000" fill="hold"/>
                                        <p:tgtEl>
                                          <p:spTgt spid="64"/>
                                        </p:tgtEl>
                                        <p:attrNameLst>
                                          <p:attrName>style.color</p:attrName>
                                        </p:attrNameLst>
                                      </p:cBhvr>
                                      <p:to>
                                        <a:srgbClr val="69C7B5"/>
                                      </p:to>
                                    </p:animClr>
                                  </p:childTnLst>
                                </p:cTn>
                              </p:par>
                              <p:par>
                                <p:cTn id="49" presetID="3" presetClass="emph" presetSubtype="2" fill="hold" grpId="1" nodeType="withEffect">
                                  <p:stCondLst>
                                    <p:cond delay="1500"/>
                                  </p:stCondLst>
                                  <p:childTnLst>
                                    <p:animClr clrSpc="rgb" dir="cw">
                                      <p:cBhvr override="childStyle">
                                        <p:cTn id="50" dur="2000" fill="hold"/>
                                        <p:tgtEl>
                                          <p:spTgt spid="63"/>
                                        </p:tgtEl>
                                        <p:attrNameLst>
                                          <p:attrName>style.color</p:attrName>
                                        </p:attrNameLst>
                                      </p:cBhvr>
                                      <p:to>
                                        <a:srgbClr val="69C7B5"/>
                                      </p:to>
                                    </p:animClr>
                                  </p:childTnLst>
                                </p:cTn>
                              </p:par>
                              <p:par>
                                <p:cTn id="51" presetID="3" presetClass="emph" presetSubtype="2" fill="hold" grpId="1" nodeType="withEffect">
                                  <p:stCondLst>
                                    <p:cond delay="1500"/>
                                  </p:stCondLst>
                                  <p:childTnLst>
                                    <p:animClr clrSpc="rgb" dir="cw">
                                      <p:cBhvr override="childStyle">
                                        <p:cTn id="52" dur="2000" fill="hold"/>
                                        <p:tgtEl>
                                          <p:spTgt spid="65"/>
                                        </p:tgtEl>
                                        <p:attrNameLst>
                                          <p:attrName>style.color</p:attrName>
                                        </p:attrNameLst>
                                      </p:cBhvr>
                                      <p:to>
                                        <a:srgbClr val="69C7B5"/>
                                      </p:to>
                                    </p:animClr>
                                  </p:childTnLst>
                                </p:cTn>
                              </p:par>
                              <p:par>
                                <p:cTn id="53" presetID="1" presetClass="emph" presetSubtype="2" fill="hold" nodeType="withEffect">
                                  <p:stCondLst>
                                    <p:cond delay="1500"/>
                                  </p:stCondLst>
                                  <p:childTnLst>
                                    <p:animClr clrSpc="rgb" dir="cw">
                                      <p:cBhvr>
                                        <p:cTn id="54" dur="2000" fill="hold"/>
                                        <p:tgtEl>
                                          <p:spTgt spid="58"/>
                                        </p:tgtEl>
                                        <p:attrNameLst>
                                          <p:attrName>fillcolor</p:attrName>
                                        </p:attrNameLst>
                                      </p:cBhvr>
                                      <p:to>
                                        <a:srgbClr val="69C7B5"/>
                                      </p:to>
                                    </p:animClr>
                                    <p:set>
                                      <p:cBhvr>
                                        <p:cTn id="55" dur="2000" fill="hold"/>
                                        <p:tgtEl>
                                          <p:spTgt spid="58"/>
                                        </p:tgtEl>
                                        <p:attrNameLst>
                                          <p:attrName>fill.type</p:attrName>
                                        </p:attrNameLst>
                                      </p:cBhvr>
                                      <p:to>
                                        <p:strVal val="solid"/>
                                      </p:to>
                                    </p:set>
                                    <p:set>
                                      <p:cBhvr>
                                        <p:cTn id="56" dur="2000" fill="hold"/>
                                        <p:tgtEl>
                                          <p:spTgt spid="58"/>
                                        </p:tgtEl>
                                        <p:attrNameLst>
                                          <p:attrName>fill.on</p:attrName>
                                        </p:attrNameLst>
                                      </p:cBhvr>
                                      <p:to>
                                        <p:strVal val="true"/>
                                      </p:to>
                                    </p:set>
                                  </p:childTnLst>
                                </p:cTn>
                              </p:par>
                              <p:par>
                                <p:cTn id="57" presetID="1" presetClass="emph" presetSubtype="2" fill="hold" nodeType="withEffect">
                                  <p:stCondLst>
                                    <p:cond delay="1500"/>
                                  </p:stCondLst>
                                  <p:childTnLst>
                                    <p:animClr clrSpc="rgb" dir="cw">
                                      <p:cBhvr>
                                        <p:cTn id="58" dur="2000" fill="hold"/>
                                        <p:tgtEl>
                                          <p:spTgt spid="64"/>
                                        </p:tgtEl>
                                        <p:attrNameLst>
                                          <p:attrName>fillcolor</p:attrName>
                                        </p:attrNameLst>
                                      </p:cBhvr>
                                      <p:to>
                                        <a:srgbClr val="69C7B5"/>
                                      </p:to>
                                    </p:animClr>
                                    <p:set>
                                      <p:cBhvr>
                                        <p:cTn id="59" dur="2000" fill="hold"/>
                                        <p:tgtEl>
                                          <p:spTgt spid="64"/>
                                        </p:tgtEl>
                                        <p:attrNameLst>
                                          <p:attrName>fill.type</p:attrName>
                                        </p:attrNameLst>
                                      </p:cBhvr>
                                      <p:to>
                                        <p:strVal val="solid"/>
                                      </p:to>
                                    </p:set>
                                    <p:set>
                                      <p:cBhvr>
                                        <p:cTn id="60" dur="2000" fill="hold"/>
                                        <p:tgtEl>
                                          <p:spTgt spid="64"/>
                                        </p:tgtEl>
                                        <p:attrNameLst>
                                          <p:attrName>fill.on</p:attrName>
                                        </p:attrNameLst>
                                      </p:cBhvr>
                                      <p:to>
                                        <p:strVal val="true"/>
                                      </p:to>
                                    </p:set>
                                  </p:childTnLst>
                                </p:cTn>
                              </p:par>
                              <p:par>
                                <p:cTn id="61" presetID="1" presetClass="emph" presetSubtype="2" fill="hold" nodeType="withEffect">
                                  <p:stCondLst>
                                    <p:cond delay="1500"/>
                                  </p:stCondLst>
                                  <p:childTnLst>
                                    <p:animClr clrSpc="rgb" dir="cw">
                                      <p:cBhvr>
                                        <p:cTn id="62" dur="2000" fill="hold"/>
                                        <p:tgtEl>
                                          <p:spTgt spid="65"/>
                                        </p:tgtEl>
                                        <p:attrNameLst>
                                          <p:attrName>fillcolor</p:attrName>
                                        </p:attrNameLst>
                                      </p:cBhvr>
                                      <p:to>
                                        <a:srgbClr val="69C7B5"/>
                                      </p:to>
                                    </p:animClr>
                                    <p:set>
                                      <p:cBhvr>
                                        <p:cTn id="63" dur="2000" fill="hold"/>
                                        <p:tgtEl>
                                          <p:spTgt spid="65"/>
                                        </p:tgtEl>
                                        <p:attrNameLst>
                                          <p:attrName>fill.type</p:attrName>
                                        </p:attrNameLst>
                                      </p:cBhvr>
                                      <p:to>
                                        <p:strVal val="solid"/>
                                      </p:to>
                                    </p:set>
                                    <p:set>
                                      <p:cBhvr>
                                        <p:cTn id="64" dur="2000" fill="hold"/>
                                        <p:tgtEl>
                                          <p:spTgt spid="65"/>
                                        </p:tgtEl>
                                        <p:attrNameLst>
                                          <p:attrName>fill.on</p:attrName>
                                        </p:attrNameLst>
                                      </p:cBhvr>
                                      <p:to>
                                        <p:strVal val="true"/>
                                      </p:to>
                                    </p:set>
                                  </p:childTnLst>
                                </p:cTn>
                              </p:par>
                              <p:par>
                                <p:cTn id="65" presetID="1" presetClass="emph" presetSubtype="2" fill="hold" nodeType="withEffect">
                                  <p:stCondLst>
                                    <p:cond delay="1500"/>
                                  </p:stCondLst>
                                  <p:childTnLst>
                                    <p:animClr clrSpc="rgb" dir="cw">
                                      <p:cBhvr>
                                        <p:cTn id="66" dur="2000" fill="hold"/>
                                        <p:tgtEl>
                                          <p:spTgt spid="63"/>
                                        </p:tgtEl>
                                        <p:attrNameLst>
                                          <p:attrName>fillcolor</p:attrName>
                                        </p:attrNameLst>
                                      </p:cBhvr>
                                      <p:to>
                                        <a:srgbClr val="69C7B5"/>
                                      </p:to>
                                    </p:animClr>
                                    <p:set>
                                      <p:cBhvr>
                                        <p:cTn id="67" dur="2000" fill="hold"/>
                                        <p:tgtEl>
                                          <p:spTgt spid="63"/>
                                        </p:tgtEl>
                                        <p:attrNameLst>
                                          <p:attrName>fill.type</p:attrName>
                                        </p:attrNameLst>
                                      </p:cBhvr>
                                      <p:to>
                                        <p:strVal val="solid"/>
                                      </p:to>
                                    </p:set>
                                    <p:set>
                                      <p:cBhvr>
                                        <p:cTn id="68" dur="2000" fill="hold"/>
                                        <p:tgtEl>
                                          <p:spTgt spid="63"/>
                                        </p:tgtEl>
                                        <p:attrNameLst>
                                          <p:attrName>fill.on</p:attrName>
                                        </p:attrNameLst>
                                      </p:cBhvr>
                                      <p:to>
                                        <p:strVal val="true"/>
                                      </p:to>
                                    </p:set>
                                  </p:childTnLst>
                                </p:cTn>
                              </p:par>
                            </p:childTnLst>
                          </p:cTn>
                        </p:par>
                        <p:par>
                          <p:cTn id="69" fill="hold">
                            <p:stCondLst>
                              <p:cond delay="10500"/>
                            </p:stCondLst>
                            <p:childTnLst>
                              <p:par>
                                <p:cTn id="70" presetID="10" presetClass="entr" presetSubtype="0" fill="hold" grpId="0" nodeType="afterEffect">
                                  <p:stCondLst>
                                    <p:cond delay="1500"/>
                                  </p:stCondLst>
                                  <p:childTnLst>
                                    <p:set>
                                      <p:cBhvr>
                                        <p:cTn id="71" dur="1" fill="hold">
                                          <p:stCondLst>
                                            <p:cond delay="0"/>
                                          </p:stCondLst>
                                        </p:cTn>
                                        <p:tgtEl>
                                          <p:spTgt spid="71"/>
                                        </p:tgtEl>
                                        <p:attrNameLst>
                                          <p:attrName>style.visibility</p:attrName>
                                        </p:attrNameLst>
                                      </p:cBhvr>
                                      <p:to>
                                        <p:strVal val="visible"/>
                                      </p:to>
                                    </p:set>
                                    <p:animEffect transition="in" filter="fade">
                                      <p:cBhvr>
                                        <p:cTn id="7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4" grpId="1" animBg="1"/>
      <p:bldP spid="42" grpId="0" animBg="1"/>
      <p:bldP spid="57" grpId="0" animBg="1"/>
      <p:bldP spid="58" grpId="0" animBg="1"/>
      <p:bldP spid="58" grpId="1" animBg="1"/>
      <p:bldP spid="58" grpId="2" animBg="1"/>
      <p:bldP spid="63" grpId="0" animBg="1"/>
      <p:bldP spid="63" grpId="1" animBg="1"/>
      <p:bldP spid="65" grpId="0" animBg="1"/>
      <p:bldP spid="65" grpId="1" animBg="1"/>
      <p:bldP spid="66" grpId="0" animBg="1"/>
      <p:bldP spid="66" grpId="1" animBg="1"/>
      <p:bldP spid="7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ángulo 117"/>
          <p:cNvSpPr/>
          <p:nvPr/>
        </p:nvSpPr>
        <p:spPr>
          <a:xfrm>
            <a:off x="6000375" y="2971799"/>
            <a:ext cx="155986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9" name="Rectángulo 118"/>
          <p:cNvSpPr/>
          <p:nvPr/>
        </p:nvSpPr>
        <p:spPr>
          <a:xfrm>
            <a:off x="6000374" y="4114796"/>
            <a:ext cx="2191873" cy="114300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1" name="Rectángulo 120"/>
          <p:cNvSpPr/>
          <p:nvPr/>
        </p:nvSpPr>
        <p:spPr>
          <a:xfrm>
            <a:off x="7923306" y="1048872"/>
            <a:ext cx="1893795" cy="806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2" name="Rectángulo 121"/>
          <p:cNvSpPr/>
          <p:nvPr/>
        </p:nvSpPr>
        <p:spPr>
          <a:xfrm>
            <a:off x="7775389" y="1855695"/>
            <a:ext cx="1675278"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3" name="Rectángulo 122"/>
          <p:cNvSpPr/>
          <p:nvPr/>
        </p:nvSpPr>
        <p:spPr>
          <a:xfrm>
            <a:off x="7560235" y="2971795"/>
            <a:ext cx="1999691" cy="114299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4" name="Rectángulo 123"/>
          <p:cNvSpPr/>
          <p:nvPr/>
        </p:nvSpPr>
        <p:spPr>
          <a:xfrm>
            <a:off x="8180761" y="4114799"/>
            <a:ext cx="1795092"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5" name="Rectángulo 124"/>
          <p:cNvSpPr/>
          <p:nvPr/>
        </p:nvSpPr>
        <p:spPr>
          <a:xfrm>
            <a:off x="9975853" y="4114799"/>
            <a:ext cx="1860548" cy="1143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6" name="Rectángulo 125"/>
          <p:cNvSpPr/>
          <p:nvPr/>
        </p:nvSpPr>
        <p:spPr>
          <a:xfrm>
            <a:off x="7716837" y="5257800"/>
            <a:ext cx="1843089"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8" name="Rectángulo 127"/>
          <p:cNvSpPr/>
          <p:nvPr/>
        </p:nvSpPr>
        <p:spPr>
          <a:xfrm>
            <a:off x="9450667" y="1855694"/>
            <a:ext cx="1379444" cy="1116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9" name="Rectángulo 128"/>
          <p:cNvSpPr/>
          <p:nvPr/>
        </p:nvSpPr>
        <p:spPr>
          <a:xfrm>
            <a:off x="9558993" y="5257800"/>
            <a:ext cx="1408251" cy="914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0" name="Rectángulo 129"/>
          <p:cNvSpPr/>
          <p:nvPr/>
        </p:nvSpPr>
        <p:spPr>
          <a:xfrm>
            <a:off x="7560235" y="6172199"/>
            <a:ext cx="2561665" cy="470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1" name="Rectángulo 130"/>
          <p:cNvSpPr/>
          <p:nvPr/>
        </p:nvSpPr>
        <p:spPr>
          <a:xfrm>
            <a:off x="10121900" y="6172199"/>
            <a:ext cx="1714500" cy="470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2" name="Rectángulo 131"/>
          <p:cNvSpPr/>
          <p:nvPr/>
        </p:nvSpPr>
        <p:spPr>
          <a:xfrm>
            <a:off x="10967245" y="5257799"/>
            <a:ext cx="869156" cy="914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3" name="Rectángulo 132"/>
          <p:cNvSpPr/>
          <p:nvPr/>
        </p:nvSpPr>
        <p:spPr>
          <a:xfrm>
            <a:off x="9817101" y="1048869"/>
            <a:ext cx="1562099" cy="806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4" name="Rectángulo 133"/>
          <p:cNvSpPr/>
          <p:nvPr/>
        </p:nvSpPr>
        <p:spPr>
          <a:xfrm>
            <a:off x="11379201" y="1048869"/>
            <a:ext cx="457200" cy="806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5" name="Rectángulo 134"/>
          <p:cNvSpPr/>
          <p:nvPr/>
        </p:nvSpPr>
        <p:spPr>
          <a:xfrm>
            <a:off x="10830111" y="1855694"/>
            <a:ext cx="1006289" cy="1116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6" name="Rectángulo 135"/>
          <p:cNvSpPr/>
          <p:nvPr/>
        </p:nvSpPr>
        <p:spPr>
          <a:xfrm>
            <a:off x="9558994" y="2971795"/>
            <a:ext cx="132967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7" name="Rectángulo 136"/>
          <p:cNvSpPr/>
          <p:nvPr/>
        </p:nvSpPr>
        <p:spPr>
          <a:xfrm>
            <a:off x="10886475" y="2971794"/>
            <a:ext cx="949926" cy="1143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58" name="Rectángulo 157"/>
          <p:cNvSpPr/>
          <p:nvPr/>
        </p:nvSpPr>
        <p:spPr>
          <a:xfrm>
            <a:off x="5798669" y="1855696"/>
            <a:ext cx="1976720"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56" name="CuadroTexto 13"/>
          <p:cNvSpPr txBox="1">
            <a:spLocks noChangeArrowheads="1"/>
          </p:cNvSpPr>
          <p:nvPr/>
        </p:nvSpPr>
        <p:spPr bwMode="auto">
          <a:xfrm>
            <a:off x="513701" y="2862612"/>
            <a:ext cx="3905525" cy="1015663"/>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pPr algn="just"/>
            <a:r>
              <a:rPr lang="es-CO" dirty="0" smtClean="0">
                <a:solidFill>
                  <a:srgbClr val="009834"/>
                </a:solidFill>
              </a:rPr>
              <a:t>Se continua estableciendo los demás grupos restantes con los polígonos origen.</a:t>
            </a:r>
            <a:endParaRPr lang="es-CO" dirty="0">
              <a:solidFill>
                <a:srgbClr val="009834"/>
              </a:solidFill>
            </a:endParaRPr>
          </a:p>
        </p:txBody>
      </p:sp>
      <p:sp>
        <p:nvSpPr>
          <p:cNvPr id="39" name="Rectángulo 38"/>
          <p:cNvSpPr/>
          <p:nvPr/>
        </p:nvSpPr>
        <p:spPr>
          <a:xfrm>
            <a:off x="4593055" y="5271245"/>
            <a:ext cx="1398497" cy="914399"/>
          </a:xfrm>
          <a:prstGeom prst="rect">
            <a:avLst/>
          </a:prstGeom>
          <a:solidFill>
            <a:srgbClr val="69C7B5"/>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40" name="Rectángulo 39"/>
          <p:cNvSpPr/>
          <p:nvPr/>
        </p:nvSpPr>
        <p:spPr>
          <a:xfrm>
            <a:off x="4593055" y="6185644"/>
            <a:ext cx="1398497" cy="470648"/>
          </a:xfrm>
          <a:prstGeom prst="rect">
            <a:avLst/>
          </a:prstGeom>
          <a:solidFill>
            <a:srgbClr val="69C7B5"/>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41" name="Rectángulo 40"/>
          <p:cNvSpPr/>
          <p:nvPr/>
        </p:nvSpPr>
        <p:spPr>
          <a:xfrm>
            <a:off x="5991551" y="5271245"/>
            <a:ext cx="1716463" cy="914399"/>
          </a:xfrm>
          <a:prstGeom prst="rect">
            <a:avLst/>
          </a:prstGeom>
          <a:solidFill>
            <a:srgbClr val="69C7B5"/>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43" name="Rectángulo 42"/>
          <p:cNvSpPr/>
          <p:nvPr/>
        </p:nvSpPr>
        <p:spPr>
          <a:xfrm>
            <a:off x="5991551" y="6185643"/>
            <a:ext cx="1559861" cy="470650"/>
          </a:xfrm>
          <a:prstGeom prst="rect">
            <a:avLst/>
          </a:prstGeom>
          <a:solidFill>
            <a:srgbClr val="69C7B5"/>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44" name="CuadroTexto 13"/>
          <p:cNvSpPr txBox="1">
            <a:spLocks noChangeArrowheads="1"/>
          </p:cNvSpPr>
          <p:nvPr/>
        </p:nvSpPr>
        <p:spPr bwMode="auto">
          <a:xfrm>
            <a:off x="5513326" y="5567514"/>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800" dirty="0">
                <a:solidFill>
                  <a:srgbClr val="FF0000"/>
                </a:solidFill>
              </a:rPr>
              <a:t>7</a:t>
            </a:r>
          </a:p>
        </p:txBody>
      </p:sp>
      <p:sp>
        <p:nvSpPr>
          <p:cNvPr id="45" name="Rectángulo 44"/>
          <p:cNvSpPr/>
          <p:nvPr/>
        </p:nvSpPr>
        <p:spPr>
          <a:xfrm>
            <a:off x="9548210" y="5285000"/>
            <a:ext cx="1408251" cy="914397"/>
          </a:xfrm>
          <a:prstGeom prst="rect">
            <a:avLst/>
          </a:prstGeom>
          <a:solidFill>
            <a:srgbClr val="FB4335"/>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46" name="Rectángulo 45"/>
          <p:cNvSpPr/>
          <p:nvPr/>
        </p:nvSpPr>
        <p:spPr>
          <a:xfrm>
            <a:off x="7549452" y="6199399"/>
            <a:ext cx="2561665" cy="470650"/>
          </a:xfrm>
          <a:prstGeom prst="rect">
            <a:avLst/>
          </a:prstGeom>
          <a:solidFill>
            <a:srgbClr val="FB4335"/>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47" name="Rectángulo 46"/>
          <p:cNvSpPr/>
          <p:nvPr/>
        </p:nvSpPr>
        <p:spPr>
          <a:xfrm>
            <a:off x="10111117" y="6199399"/>
            <a:ext cx="1714500" cy="470650"/>
          </a:xfrm>
          <a:prstGeom prst="rect">
            <a:avLst/>
          </a:prstGeom>
          <a:solidFill>
            <a:srgbClr val="FB4335"/>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48" name="CuadroTexto 13"/>
          <p:cNvSpPr txBox="1">
            <a:spLocks noChangeArrowheads="1"/>
          </p:cNvSpPr>
          <p:nvPr/>
        </p:nvSpPr>
        <p:spPr bwMode="auto">
          <a:xfrm>
            <a:off x="9778597" y="5628072"/>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n-US" sz="2800" dirty="0">
                <a:solidFill>
                  <a:schemeClr val="bg1"/>
                </a:solidFill>
              </a:rPr>
              <a:t>5,7</a:t>
            </a:r>
            <a:endParaRPr lang="es-CO" sz="2800" dirty="0">
              <a:solidFill>
                <a:schemeClr val="bg1"/>
              </a:solidFill>
            </a:endParaRPr>
          </a:p>
        </p:txBody>
      </p:sp>
      <p:sp>
        <p:nvSpPr>
          <p:cNvPr id="49" name="Rectángulo 48"/>
          <p:cNvSpPr/>
          <p:nvPr/>
        </p:nvSpPr>
        <p:spPr>
          <a:xfrm>
            <a:off x="9977933" y="4141999"/>
            <a:ext cx="1860548" cy="1143001"/>
          </a:xfrm>
          <a:prstGeom prst="rect">
            <a:avLst/>
          </a:prstGeom>
          <a:solidFill>
            <a:schemeClr val="accent6">
              <a:lumMod val="60000"/>
              <a:lumOff val="40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50" name="Rectángulo 49"/>
          <p:cNvSpPr/>
          <p:nvPr/>
        </p:nvSpPr>
        <p:spPr>
          <a:xfrm>
            <a:off x="10969325" y="5284999"/>
            <a:ext cx="869156" cy="914397"/>
          </a:xfrm>
          <a:prstGeom prst="rect">
            <a:avLst/>
          </a:prstGeom>
          <a:solidFill>
            <a:schemeClr val="accent6">
              <a:lumMod val="60000"/>
              <a:lumOff val="40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51" name="Rectángulo 50"/>
          <p:cNvSpPr/>
          <p:nvPr/>
        </p:nvSpPr>
        <p:spPr>
          <a:xfrm>
            <a:off x="10888555" y="2998994"/>
            <a:ext cx="949926" cy="1143001"/>
          </a:xfrm>
          <a:prstGeom prst="rect">
            <a:avLst/>
          </a:prstGeom>
          <a:solidFill>
            <a:schemeClr val="accent6">
              <a:lumMod val="60000"/>
              <a:lumOff val="40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52" name="CuadroTexto 13"/>
          <p:cNvSpPr txBox="1">
            <a:spLocks noChangeArrowheads="1"/>
          </p:cNvSpPr>
          <p:nvPr/>
        </p:nvSpPr>
        <p:spPr bwMode="auto">
          <a:xfrm>
            <a:off x="10595963" y="4385155"/>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800" dirty="0">
                <a:solidFill>
                  <a:schemeClr val="bg1"/>
                </a:solidFill>
              </a:rPr>
              <a:t>6,5</a:t>
            </a:r>
          </a:p>
        </p:txBody>
      </p:sp>
      <p:sp>
        <p:nvSpPr>
          <p:cNvPr id="53" name="Rectángulo 52"/>
          <p:cNvSpPr/>
          <p:nvPr/>
        </p:nvSpPr>
        <p:spPr>
          <a:xfrm>
            <a:off x="9450666" y="1863989"/>
            <a:ext cx="1379444" cy="1116103"/>
          </a:xfrm>
          <a:prstGeom prst="rect">
            <a:avLst/>
          </a:prstGeom>
          <a:solidFill>
            <a:srgbClr val="CC00CC"/>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54" name="Rectángulo 53"/>
          <p:cNvSpPr/>
          <p:nvPr/>
        </p:nvSpPr>
        <p:spPr>
          <a:xfrm>
            <a:off x="11379200" y="1057164"/>
            <a:ext cx="457200" cy="806826"/>
          </a:xfrm>
          <a:prstGeom prst="rect">
            <a:avLst/>
          </a:prstGeom>
          <a:solidFill>
            <a:srgbClr val="CC00CC"/>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55" name="Rectángulo 54"/>
          <p:cNvSpPr/>
          <p:nvPr/>
        </p:nvSpPr>
        <p:spPr>
          <a:xfrm>
            <a:off x="10830110" y="1863989"/>
            <a:ext cx="1006289" cy="1116103"/>
          </a:xfrm>
          <a:prstGeom prst="rect">
            <a:avLst/>
          </a:prstGeom>
          <a:solidFill>
            <a:srgbClr val="CC00CC"/>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59" name="CuadroTexto 13"/>
          <p:cNvSpPr txBox="1">
            <a:spLocks noChangeArrowheads="1"/>
          </p:cNvSpPr>
          <p:nvPr/>
        </p:nvSpPr>
        <p:spPr bwMode="auto">
          <a:xfrm>
            <a:off x="9994300" y="2111795"/>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800" dirty="0">
                <a:solidFill>
                  <a:schemeClr val="bg1"/>
                </a:solidFill>
              </a:rPr>
              <a:t>5,3</a:t>
            </a:r>
          </a:p>
        </p:txBody>
      </p:sp>
      <p:sp>
        <p:nvSpPr>
          <p:cNvPr id="60" name="Rectángulo 59"/>
          <p:cNvSpPr/>
          <p:nvPr/>
        </p:nvSpPr>
        <p:spPr>
          <a:xfrm>
            <a:off x="7923306" y="1062469"/>
            <a:ext cx="1893795" cy="806826"/>
          </a:xfrm>
          <a:prstGeom prst="rect">
            <a:avLst/>
          </a:prstGeom>
          <a:solidFill>
            <a:srgbClr val="00B0F0"/>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61" name="Rectángulo 60"/>
          <p:cNvSpPr/>
          <p:nvPr/>
        </p:nvSpPr>
        <p:spPr>
          <a:xfrm>
            <a:off x="9817101" y="1062466"/>
            <a:ext cx="1562099" cy="806826"/>
          </a:xfrm>
          <a:prstGeom prst="rect">
            <a:avLst/>
          </a:prstGeom>
          <a:solidFill>
            <a:srgbClr val="00B0F0"/>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62" name="CuadroTexto 13"/>
          <p:cNvSpPr txBox="1">
            <a:spLocks noChangeArrowheads="1"/>
          </p:cNvSpPr>
          <p:nvPr/>
        </p:nvSpPr>
        <p:spPr bwMode="auto">
          <a:xfrm>
            <a:off x="9361169" y="1222178"/>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800" dirty="0">
                <a:solidFill>
                  <a:schemeClr val="bg1"/>
                </a:solidFill>
              </a:rPr>
              <a:t>4,6</a:t>
            </a:r>
          </a:p>
        </p:txBody>
      </p:sp>
    </p:spTree>
    <p:extLst>
      <p:ext uri="{BB962C8B-B14F-4D97-AF65-F5344CB8AC3E}">
        <p14:creationId xmlns:p14="http://schemas.microsoft.com/office/powerpoint/2010/main" val="179067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grpId="0" nodeType="withEffect">
                                  <p:stCondLst>
                                    <p:cond delay="0"/>
                                  </p:stCondLst>
                                  <p:childTnLst>
                                    <p:animEffect transition="out" filter="fade">
                                      <p:cBhvr>
                                        <p:cTn id="6" dur="1000"/>
                                        <p:tgtEl>
                                          <p:spTgt spid="39"/>
                                        </p:tgtEl>
                                      </p:cBhvr>
                                    </p:animEffect>
                                    <p:anim calcmode="lin" valueType="num">
                                      <p:cBhvr>
                                        <p:cTn id="7" dur="1000"/>
                                        <p:tgtEl>
                                          <p:spTgt spid="39"/>
                                        </p:tgtEl>
                                        <p:attrNameLst>
                                          <p:attrName>ppt_x</p:attrName>
                                        </p:attrNameLst>
                                      </p:cBhvr>
                                      <p:tavLst>
                                        <p:tav tm="0">
                                          <p:val>
                                            <p:strVal val="ppt_x"/>
                                          </p:val>
                                        </p:tav>
                                        <p:tav tm="100000">
                                          <p:val>
                                            <p:strVal val="ppt_x"/>
                                          </p:val>
                                        </p:tav>
                                      </p:tavLst>
                                    </p:anim>
                                    <p:anim calcmode="lin" valueType="num">
                                      <p:cBhvr>
                                        <p:cTn id="8" dur="1000"/>
                                        <p:tgtEl>
                                          <p:spTgt spid="39"/>
                                        </p:tgtEl>
                                        <p:attrNameLst>
                                          <p:attrName>ppt_y</p:attrName>
                                        </p:attrNameLst>
                                      </p:cBhvr>
                                      <p:tavLst>
                                        <p:tav tm="0">
                                          <p:val>
                                            <p:strVal val="ppt_y"/>
                                          </p:val>
                                        </p:tav>
                                        <p:tav tm="100000">
                                          <p:val>
                                            <p:strVal val="ppt_y+.1"/>
                                          </p:val>
                                        </p:tav>
                                      </p:tavLst>
                                    </p:anim>
                                    <p:set>
                                      <p:cBhvr>
                                        <p:cTn id="9" dur="1" fill="hold">
                                          <p:stCondLst>
                                            <p:cond delay="999"/>
                                          </p:stCondLst>
                                        </p:cTn>
                                        <p:tgtEl>
                                          <p:spTgt spid="39"/>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41"/>
                                        </p:tgtEl>
                                      </p:cBhvr>
                                    </p:animEffect>
                                    <p:anim calcmode="lin" valueType="num">
                                      <p:cBhvr>
                                        <p:cTn id="12" dur="1000"/>
                                        <p:tgtEl>
                                          <p:spTgt spid="41"/>
                                        </p:tgtEl>
                                        <p:attrNameLst>
                                          <p:attrName>ppt_x</p:attrName>
                                        </p:attrNameLst>
                                      </p:cBhvr>
                                      <p:tavLst>
                                        <p:tav tm="0">
                                          <p:val>
                                            <p:strVal val="ppt_x"/>
                                          </p:val>
                                        </p:tav>
                                        <p:tav tm="100000">
                                          <p:val>
                                            <p:strVal val="ppt_x"/>
                                          </p:val>
                                        </p:tav>
                                      </p:tavLst>
                                    </p:anim>
                                    <p:anim calcmode="lin" valueType="num">
                                      <p:cBhvr>
                                        <p:cTn id="13" dur="1000"/>
                                        <p:tgtEl>
                                          <p:spTgt spid="41"/>
                                        </p:tgtEl>
                                        <p:attrNameLst>
                                          <p:attrName>ppt_y</p:attrName>
                                        </p:attrNameLst>
                                      </p:cBhvr>
                                      <p:tavLst>
                                        <p:tav tm="0">
                                          <p:val>
                                            <p:strVal val="ppt_y"/>
                                          </p:val>
                                        </p:tav>
                                        <p:tav tm="100000">
                                          <p:val>
                                            <p:strVal val="ppt_y+.1"/>
                                          </p:val>
                                        </p:tav>
                                      </p:tavLst>
                                    </p:anim>
                                    <p:set>
                                      <p:cBhvr>
                                        <p:cTn id="14" dur="1" fill="hold">
                                          <p:stCondLst>
                                            <p:cond delay="999"/>
                                          </p:stCondLst>
                                        </p:cTn>
                                        <p:tgtEl>
                                          <p:spTgt spid="41"/>
                                        </p:tgtEl>
                                        <p:attrNameLst>
                                          <p:attrName>style.visibility</p:attrName>
                                        </p:attrNameLst>
                                      </p:cBhvr>
                                      <p:to>
                                        <p:strVal val="hidden"/>
                                      </p:to>
                                    </p:set>
                                  </p:childTnLst>
                                </p:cTn>
                              </p:par>
                              <p:par>
                                <p:cTn id="15" presetID="42" presetClass="exit" presetSubtype="0" fill="hold" grpId="0" nodeType="withEffect">
                                  <p:stCondLst>
                                    <p:cond delay="0"/>
                                  </p:stCondLst>
                                  <p:childTnLst>
                                    <p:animEffect transition="out" filter="fade">
                                      <p:cBhvr>
                                        <p:cTn id="16" dur="1000"/>
                                        <p:tgtEl>
                                          <p:spTgt spid="44"/>
                                        </p:tgtEl>
                                      </p:cBhvr>
                                    </p:animEffect>
                                    <p:anim calcmode="lin" valueType="num">
                                      <p:cBhvr>
                                        <p:cTn id="17" dur="1000"/>
                                        <p:tgtEl>
                                          <p:spTgt spid="44"/>
                                        </p:tgtEl>
                                        <p:attrNameLst>
                                          <p:attrName>ppt_x</p:attrName>
                                        </p:attrNameLst>
                                      </p:cBhvr>
                                      <p:tavLst>
                                        <p:tav tm="0">
                                          <p:val>
                                            <p:strVal val="ppt_x"/>
                                          </p:val>
                                        </p:tav>
                                        <p:tav tm="100000">
                                          <p:val>
                                            <p:strVal val="ppt_x"/>
                                          </p:val>
                                        </p:tav>
                                      </p:tavLst>
                                    </p:anim>
                                    <p:anim calcmode="lin" valueType="num">
                                      <p:cBhvr>
                                        <p:cTn id="18" dur="1000"/>
                                        <p:tgtEl>
                                          <p:spTgt spid="44"/>
                                        </p:tgtEl>
                                        <p:attrNameLst>
                                          <p:attrName>ppt_y</p:attrName>
                                        </p:attrNameLst>
                                      </p:cBhvr>
                                      <p:tavLst>
                                        <p:tav tm="0">
                                          <p:val>
                                            <p:strVal val="ppt_y"/>
                                          </p:val>
                                        </p:tav>
                                        <p:tav tm="100000">
                                          <p:val>
                                            <p:strVal val="ppt_y+.1"/>
                                          </p:val>
                                        </p:tav>
                                      </p:tavLst>
                                    </p:anim>
                                    <p:set>
                                      <p:cBhvr>
                                        <p:cTn id="19" dur="1" fill="hold">
                                          <p:stCondLst>
                                            <p:cond delay="999"/>
                                          </p:stCondLst>
                                        </p:cTn>
                                        <p:tgtEl>
                                          <p:spTgt spid="44"/>
                                        </p:tgtEl>
                                        <p:attrNameLst>
                                          <p:attrName>style.visibility</p:attrName>
                                        </p:attrNameLst>
                                      </p:cBhvr>
                                      <p:to>
                                        <p:strVal val="hidden"/>
                                      </p:to>
                                    </p:set>
                                  </p:childTnLst>
                                </p:cTn>
                              </p:par>
                              <p:par>
                                <p:cTn id="20" presetID="42" presetClass="exit" presetSubtype="0" fill="hold" grpId="0" nodeType="withEffect">
                                  <p:stCondLst>
                                    <p:cond delay="0"/>
                                  </p:stCondLst>
                                  <p:childTnLst>
                                    <p:animEffect transition="out" filter="fade">
                                      <p:cBhvr>
                                        <p:cTn id="21" dur="1000"/>
                                        <p:tgtEl>
                                          <p:spTgt spid="40"/>
                                        </p:tgtEl>
                                      </p:cBhvr>
                                    </p:animEffect>
                                    <p:anim calcmode="lin" valueType="num">
                                      <p:cBhvr>
                                        <p:cTn id="22" dur="1000"/>
                                        <p:tgtEl>
                                          <p:spTgt spid="40"/>
                                        </p:tgtEl>
                                        <p:attrNameLst>
                                          <p:attrName>ppt_x</p:attrName>
                                        </p:attrNameLst>
                                      </p:cBhvr>
                                      <p:tavLst>
                                        <p:tav tm="0">
                                          <p:val>
                                            <p:strVal val="ppt_x"/>
                                          </p:val>
                                        </p:tav>
                                        <p:tav tm="100000">
                                          <p:val>
                                            <p:strVal val="ppt_x"/>
                                          </p:val>
                                        </p:tav>
                                      </p:tavLst>
                                    </p:anim>
                                    <p:anim calcmode="lin" valueType="num">
                                      <p:cBhvr>
                                        <p:cTn id="23" dur="1000"/>
                                        <p:tgtEl>
                                          <p:spTgt spid="40"/>
                                        </p:tgtEl>
                                        <p:attrNameLst>
                                          <p:attrName>ppt_y</p:attrName>
                                        </p:attrNameLst>
                                      </p:cBhvr>
                                      <p:tavLst>
                                        <p:tav tm="0">
                                          <p:val>
                                            <p:strVal val="ppt_y"/>
                                          </p:val>
                                        </p:tav>
                                        <p:tav tm="100000">
                                          <p:val>
                                            <p:strVal val="ppt_y+.1"/>
                                          </p:val>
                                        </p:tav>
                                      </p:tavLst>
                                    </p:anim>
                                    <p:set>
                                      <p:cBhvr>
                                        <p:cTn id="24" dur="1" fill="hold">
                                          <p:stCondLst>
                                            <p:cond delay="999"/>
                                          </p:stCondLst>
                                        </p:cTn>
                                        <p:tgtEl>
                                          <p:spTgt spid="40"/>
                                        </p:tgtEl>
                                        <p:attrNameLst>
                                          <p:attrName>style.visibility</p:attrName>
                                        </p:attrNameLst>
                                      </p:cBhvr>
                                      <p:to>
                                        <p:strVal val="hidden"/>
                                      </p:to>
                                    </p:set>
                                  </p:childTnLst>
                                </p:cTn>
                              </p:par>
                              <p:par>
                                <p:cTn id="25" presetID="42" presetClass="exit" presetSubtype="0" fill="hold" grpId="0" nodeType="withEffect">
                                  <p:stCondLst>
                                    <p:cond delay="0"/>
                                  </p:stCondLst>
                                  <p:childTnLst>
                                    <p:animEffect transition="out" filter="fade">
                                      <p:cBhvr>
                                        <p:cTn id="26" dur="1000"/>
                                        <p:tgtEl>
                                          <p:spTgt spid="43"/>
                                        </p:tgtEl>
                                      </p:cBhvr>
                                    </p:animEffect>
                                    <p:anim calcmode="lin" valueType="num">
                                      <p:cBhvr>
                                        <p:cTn id="27" dur="1000"/>
                                        <p:tgtEl>
                                          <p:spTgt spid="43"/>
                                        </p:tgtEl>
                                        <p:attrNameLst>
                                          <p:attrName>ppt_x</p:attrName>
                                        </p:attrNameLst>
                                      </p:cBhvr>
                                      <p:tavLst>
                                        <p:tav tm="0">
                                          <p:val>
                                            <p:strVal val="ppt_x"/>
                                          </p:val>
                                        </p:tav>
                                        <p:tav tm="100000">
                                          <p:val>
                                            <p:strVal val="ppt_x"/>
                                          </p:val>
                                        </p:tav>
                                      </p:tavLst>
                                    </p:anim>
                                    <p:anim calcmode="lin" valueType="num">
                                      <p:cBhvr>
                                        <p:cTn id="28" dur="1000"/>
                                        <p:tgtEl>
                                          <p:spTgt spid="43"/>
                                        </p:tgtEl>
                                        <p:attrNameLst>
                                          <p:attrName>ppt_y</p:attrName>
                                        </p:attrNameLst>
                                      </p:cBhvr>
                                      <p:tavLst>
                                        <p:tav tm="0">
                                          <p:val>
                                            <p:strVal val="ppt_y"/>
                                          </p:val>
                                        </p:tav>
                                        <p:tav tm="100000">
                                          <p:val>
                                            <p:strVal val="ppt_y+.1"/>
                                          </p:val>
                                        </p:tav>
                                      </p:tavLst>
                                    </p:anim>
                                    <p:set>
                                      <p:cBhvr>
                                        <p:cTn id="29" dur="1" fill="hold">
                                          <p:stCondLst>
                                            <p:cond delay="999"/>
                                          </p:stCondLst>
                                        </p:cTn>
                                        <p:tgtEl>
                                          <p:spTgt spid="43"/>
                                        </p:tgtEl>
                                        <p:attrNameLst>
                                          <p:attrName>style.visibility</p:attrName>
                                        </p:attrNameLst>
                                      </p:cBhvr>
                                      <p:to>
                                        <p:strVal val="hidden"/>
                                      </p:to>
                                    </p:se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childTnLst>
                          </p:cTn>
                        </p:par>
                        <p:par>
                          <p:cTn id="43" fill="hold">
                            <p:stCondLst>
                              <p:cond delay="1500"/>
                            </p:stCondLst>
                            <p:childTnLst>
                              <p:par>
                                <p:cTn id="44" presetID="42" presetClass="exit" presetSubtype="0" fill="hold" grpId="1" nodeType="afterEffect">
                                  <p:stCondLst>
                                    <p:cond delay="0"/>
                                  </p:stCondLst>
                                  <p:childTnLst>
                                    <p:animEffect transition="out" filter="fade">
                                      <p:cBhvr>
                                        <p:cTn id="45" dur="1000"/>
                                        <p:tgtEl>
                                          <p:spTgt spid="48"/>
                                        </p:tgtEl>
                                      </p:cBhvr>
                                    </p:animEffect>
                                    <p:anim calcmode="lin" valueType="num">
                                      <p:cBhvr>
                                        <p:cTn id="46" dur="1000"/>
                                        <p:tgtEl>
                                          <p:spTgt spid="48"/>
                                        </p:tgtEl>
                                        <p:attrNameLst>
                                          <p:attrName>ppt_x</p:attrName>
                                        </p:attrNameLst>
                                      </p:cBhvr>
                                      <p:tavLst>
                                        <p:tav tm="0">
                                          <p:val>
                                            <p:strVal val="ppt_x"/>
                                          </p:val>
                                        </p:tav>
                                        <p:tav tm="100000">
                                          <p:val>
                                            <p:strVal val="ppt_x"/>
                                          </p:val>
                                        </p:tav>
                                      </p:tavLst>
                                    </p:anim>
                                    <p:anim calcmode="lin" valueType="num">
                                      <p:cBhvr>
                                        <p:cTn id="47" dur="1000"/>
                                        <p:tgtEl>
                                          <p:spTgt spid="48"/>
                                        </p:tgtEl>
                                        <p:attrNameLst>
                                          <p:attrName>ppt_y</p:attrName>
                                        </p:attrNameLst>
                                      </p:cBhvr>
                                      <p:tavLst>
                                        <p:tav tm="0">
                                          <p:val>
                                            <p:strVal val="ppt_y"/>
                                          </p:val>
                                        </p:tav>
                                        <p:tav tm="100000">
                                          <p:val>
                                            <p:strVal val="ppt_y+.1"/>
                                          </p:val>
                                        </p:tav>
                                      </p:tavLst>
                                    </p:anim>
                                    <p:set>
                                      <p:cBhvr>
                                        <p:cTn id="48" dur="1" fill="hold">
                                          <p:stCondLst>
                                            <p:cond delay="999"/>
                                          </p:stCondLst>
                                        </p:cTn>
                                        <p:tgtEl>
                                          <p:spTgt spid="48"/>
                                        </p:tgtEl>
                                        <p:attrNameLst>
                                          <p:attrName>style.visibility</p:attrName>
                                        </p:attrNameLst>
                                      </p:cBhvr>
                                      <p:to>
                                        <p:strVal val="hidden"/>
                                      </p:to>
                                    </p:set>
                                  </p:childTnLst>
                                </p:cTn>
                              </p:par>
                              <p:par>
                                <p:cTn id="49" presetID="42" presetClass="exit" presetSubtype="0" fill="hold" grpId="1" nodeType="withEffect">
                                  <p:stCondLst>
                                    <p:cond delay="0"/>
                                  </p:stCondLst>
                                  <p:childTnLst>
                                    <p:animEffect transition="out" filter="fade">
                                      <p:cBhvr>
                                        <p:cTn id="50" dur="1000"/>
                                        <p:tgtEl>
                                          <p:spTgt spid="45"/>
                                        </p:tgtEl>
                                      </p:cBhvr>
                                    </p:animEffect>
                                    <p:anim calcmode="lin" valueType="num">
                                      <p:cBhvr>
                                        <p:cTn id="51" dur="1000"/>
                                        <p:tgtEl>
                                          <p:spTgt spid="45"/>
                                        </p:tgtEl>
                                        <p:attrNameLst>
                                          <p:attrName>ppt_x</p:attrName>
                                        </p:attrNameLst>
                                      </p:cBhvr>
                                      <p:tavLst>
                                        <p:tav tm="0">
                                          <p:val>
                                            <p:strVal val="ppt_x"/>
                                          </p:val>
                                        </p:tav>
                                        <p:tav tm="100000">
                                          <p:val>
                                            <p:strVal val="ppt_x"/>
                                          </p:val>
                                        </p:tav>
                                      </p:tavLst>
                                    </p:anim>
                                    <p:anim calcmode="lin" valueType="num">
                                      <p:cBhvr>
                                        <p:cTn id="52" dur="1000"/>
                                        <p:tgtEl>
                                          <p:spTgt spid="45"/>
                                        </p:tgtEl>
                                        <p:attrNameLst>
                                          <p:attrName>ppt_y</p:attrName>
                                        </p:attrNameLst>
                                      </p:cBhvr>
                                      <p:tavLst>
                                        <p:tav tm="0">
                                          <p:val>
                                            <p:strVal val="ppt_y"/>
                                          </p:val>
                                        </p:tav>
                                        <p:tav tm="100000">
                                          <p:val>
                                            <p:strVal val="ppt_y+.1"/>
                                          </p:val>
                                        </p:tav>
                                      </p:tavLst>
                                    </p:anim>
                                    <p:set>
                                      <p:cBhvr>
                                        <p:cTn id="53" dur="1" fill="hold">
                                          <p:stCondLst>
                                            <p:cond delay="999"/>
                                          </p:stCondLst>
                                        </p:cTn>
                                        <p:tgtEl>
                                          <p:spTgt spid="45"/>
                                        </p:tgtEl>
                                        <p:attrNameLst>
                                          <p:attrName>style.visibility</p:attrName>
                                        </p:attrNameLst>
                                      </p:cBhvr>
                                      <p:to>
                                        <p:strVal val="hidden"/>
                                      </p:to>
                                    </p:set>
                                  </p:childTnLst>
                                </p:cTn>
                              </p:par>
                              <p:par>
                                <p:cTn id="54" presetID="42" presetClass="exit" presetSubtype="0" fill="hold" grpId="1" nodeType="withEffect">
                                  <p:stCondLst>
                                    <p:cond delay="0"/>
                                  </p:stCondLst>
                                  <p:childTnLst>
                                    <p:animEffect transition="out" filter="fade">
                                      <p:cBhvr>
                                        <p:cTn id="55" dur="1000"/>
                                        <p:tgtEl>
                                          <p:spTgt spid="47"/>
                                        </p:tgtEl>
                                      </p:cBhvr>
                                    </p:animEffect>
                                    <p:anim calcmode="lin" valueType="num">
                                      <p:cBhvr>
                                        <p:cTn id="56" dur="1000"/>
                                        <p:tgtEl>
                                          <p:spTgt spid="47"/>
                                        </p:tgtEl>
                                        <p:attrNameLst>
                                          <p:attrName>ppt_x</p:attrName>
                                        </p:attrNameLst>
                                      </p:cBhvr>
                                      <p:tavLst>
                                        <p:tav tm="0">
                                          <p:val>
                                            <p:strVal val="ppt_x"/>
                                          </p:val>
                                        </p:tav>
                                        <p:tav tm="100000">
                                          <p:val>
                                            <p:strVal val="ppt_x"/>
                                          </p:val>
                                        </p:tav>
                                      </p:tavLst>
                                    </p:anim>
                                    <p:anim calcmode="lin" valueType="num">
                                      <p:cBhvr>
                                        <p:cTn id="57" dur="1000"/>
                                        <p:tgtEl>
                                          <p:spTgt spid="47"/>
                                        </p:tgtEl>
                                        <p:attrNameLst>
                                          <p:attrName>ppt_y</p:attrName>
                                        </p:attrNameLst>
                                      </p:cBhvr>
                                      <p:tavLst>
                                        <p:tav tm="0">
                                          <p:val>
                                            <p:strVal val="ppt_y"/>
                                          </p:val>
                                        </p:tav>
                                        <p:tav tm="100000">
                                          <p:val>
                                            <p:strVal val="ppt_y+.1"/>
                                          </p:val>
                                        </p:tav>
                                      </p:tavLst>
                                    </p:anim>
                                    <p:set>
                                      <p:cBhvr>
                                        <p:cTn id="58" dur="1" fill="hold">
                                          <p:stCondLst>
                                            <p:cond delay="999"/>
                                          </p:stCondLst>
                                        </p:cTn>
                                        <p:tgtEl>
                                          <p:spTgt spid="47"/>
                                        </p:tgtEl>
                                        <p:attrNameLst>
                                          <p:attrName>style.visibility</p:attrName>
                                        </p:attrNameLst>
                                      </p:cBhvr>
                                      <p:to>
                                        <p:strVal val="hidden"/>
                                      </p:to>
                                    </p:set>
                                  </p:childTnLst>
                                </p:cTn>
                              </p:par>
                              <p:par>
                                <p:cTn id="59" presetID="42" presetClass="exit" presetSubtype="0" fill="hold" grpId="1" nodeType="withEffect">
                                  <p:stCondLst>
                                    <p:cond delay="0"/>
                                  </p:stCondLst>
                                  <p:childTnLst>
                                    <p:animEffect transition="out" filter="fade">
                                      <p:cBhvr>
                                        <p:cTn id="60" dur="1000"/>
                                        <p:tgtEl>
                                          <p:spTgt spid="46"/>
                                        </p:tgtEl>
                                      </p:cBhvr>
                                    </p:animEffect>
                                    <p:anim calcmode="lin" valueType="num">
                                      <p:cBhvr>
                                        <p:cTn id="61" dur="1000"/>
                                        <p:tgtEl>
                                          <p:spTgt spid="46"/>
                                        </p:tgtEl>
                                        <p:attrNameLst>
                                          <p:attrName>ppt_x</p:attrName>
                                        </p:attrNameLst>
                                      </p:cBhvr>
                                      <p:tavLst>
                                        <p:tav tm="0">
                                          <p:val>
                                            <p:strVal val="ppt_x"/>
                                          </p:val>
                                        </p:tav>
                                        <p:tav tm="100000">
                                          <p:val>
                                            <p:strVal val="ppt_x"/>
                                          </p:val>
                                        </p:tav>
                                      </p:tavLst>
                                    </p:anim>
                                    <p:anim calcmode="lin" valueType="num">
                                      <p:cBhvr>
                                        <p:cTn id="62" dur="1000"/>
                                        <p:tgtEl>
                                          <p:spTgt spid="46"/>
                                        </p:tgtEl>
                                        <p:attrNameLst>
                                          <p:attrName>ppt_y</p:attrName>
                                        </p:attrNameLst>
                                      </p:cBhvr>
                                      <p:tavLst>
                                        <p:tav tm="0">
                                          <p:val>
                                            <p:strVal val="ppt_y"/>
                                          </p:val>
                                        </p:tav>
                                        <p:tav tm="100000">
                                          <p:val>
                                            <p:strVal val="ppt_y+.1"/>
                                          </p:val>
                                        </p:tav>
                                      </p:tavLst>
                                    </p:anim>
                                    <p:set>
                                      <p:cBhvr>
                                        <p:cTn id="63" dur="1" fill="hold">
                                          <p:stCondLst>
                                            <p:cond delay="999"/>
                                          </p:stCondLst>
                                        </p:cTn>
                                        <p:tgtEl>
                                          <p:spTgt spid="46"/>
                                        </p:tgtEl>
                                        <p:attrNameLst>
                                          <p:attrName>style.visibility</p:attrName>
                                        </p:attrNameLst>
                                      </p:cBhvr>
                                      <p:to>
                                        <p:strVal val="hidden"/>
                                      </p:to>
                                    </p:set>
                                  </p:childTnLst>
                                </p:cTn>
                              </p:par>
                              <p:par>
                                <p:cTn id="64" presetID="42" presetClass="exit" presetSubtype="0" fill="hold" grpId="0" nodeType="withEffect">
                                  <p:stCondLst>
                                    <p:cond delay="0"/>
                                  </p:stCondLst>
                                  <p:childTnLst>
                                    <p:animEffect transition="out" filter="fade">
                                      <p:cBhvr>
                                        <p:cTn id="65" dur="1000"/>
                                        <p:tgtEl>
                                          <p:spTgt spid="129"/>
                                        </p:tgtEl>
                                      </p:cBhvr>
                                    </p:animEffect>
                                    <p:anim calcmode="lin" valueType="num">
                                      <p:cBhvr>
                                        <p:cTn id="66" dur="1000"/>
                                        <p:tgtEl>
                                          <p:spTgt spid="129"/>
                                        </p:tgtEl>
                                        <p:attrNameLst>
                                          <p:attrName>ppt_x</p:attrName>
                                        </p:attrNameLst>
                                      </p:cBhvr>
                                      <p:tavLst>
                                        <p:tav tm="0">
                                          <p:val>
                                            <p:strVal val="ppt_x"/>
                                          </p:val>
                                        </p:tav>
                                        <p:tav tm="100000">
                                          <p:val>
                                            <p:strVal val="ppt_x"/>
                                          </p:val>
                                        </p:tav>
                                      </p:tavLst>
                                    </p:anim>
                                    <p:anim calcmode="lin" valueType="num">
                                      <p:cBhvr>
                                        <p:cTn id="67" dur="1000"/>
                                        <p:tgtEl>
                                          <p:spTgt spid="129"/>
                                        </p:tgtEl>
                                        <p:attrNameLst>
                                          <p:attrName>ppt_y</p:attrName>
                                        </p:attrNameLst>
                                      </p:cBhvr>
                                      <p:tavLst>
                                        <p:tav tm="0">
                                          <p:val>
                                            <p:strVal val="ppt_y"/>
                                          </p:val>
                                        </p:tav>
                                        <p:tav tm="100000">
                                          <p:val>
                                            <p:strVal val="ppt_y+.1"/>
                                          </p:val>
                                        </p:tav>
                                      </p:tavLst>
                                    </p:anim>
                                    <p:set>
                                      <p:cBhvr>
                                        <p:cTn id="68" dur="1" fill="hold">
                                          <p:stCondLst>
                                            <p:cond delay="999"/>
                                          </p:stCondLst>
                                        </p:cTn>
                                        <p:tgtEl>
                                          <p:spTgt spid="129"/>
                                        </p:tgtEl>
                                        <p:attrNameLst>
                                          <p:attrName>style.visibility</p:attrName>
                                        </p:attrNameLst>
                                      </p:cBhvr>
                                      <p:to>
                                        <p:strVal val="hidden"/>
                                      </p:to>
                                    </p:set>
                                  </p:childTnLst>
                                </p:cTn>
                              </p:par>
                              <p:par>
                                <p:cTn id="69" presetID="42" presetClass="exit" presetSubtype="0" fill="hold" grpId="0" nodeType="withEffect">
                                  <p:stCondLst>
                                    <p:cond delay="0"/>
                                  </p:stCondLst>
                                  <p:childTnLst>
                                    <p:animEffect transition="out" filter="fade">
                                      <p:cBhvr>
                                        <p:cTn id="70" dur="1000"/>
                                        <p:tgtEl>
                                          <p:spTgt spid="130"/>
                                        </p:tgtEl>
                                      </p:cBhvr>
                                    </p:animEffect>
                                    <p:anim calcmode="lin" valueType="num">
                                      <p:cBhvr>
                                        <p:cTn id="71" dur="1000"/>
                                        <p:tgtEl>
                                          <p:spTgt spid="130"/>
                                        </p:tgtEl>
                                        <p:attrNameLst>
                                          <p:attrName>ppt_x</p:attrName>
                                        </p:attrNameLst>
                                      </p:cBhvr>
                                      <p:tavLst>
                                        <p:tav tm="0">
                                          <p:val>
                                            <p:strVal val="ppt_x"/>
                                          </p:val>
                                        </p:tav>
                                        <p:tav tm="100000">
                                          <p:val>
                                            <p:strVal val="ppt_x"/>
                                          </p:val>
                                        </p:tav>
                                      </p:tavLst>
                                    </p:anim>
                                    <p:anim calcmode="lin" valueType="num">
                                      <p:cBhvr>
                                        <p:cTn id="72" dur="1000"/>
                                        <p:tgtEl>
                                          <p:spTgt spid="130"/>
                                        </p:tgtEl>
                                        <p:attrNameLst>
                                          <p:attrName>ppt_y</p:attrName>
                                        </p:attrNameLst>
                                      </p:cBhvr>
                                      <p:tavLst>
                                        <p:tav tm="0">
                                          <p:val>
                                            <p:strVal val="ppt_y"/>
                                          </p:val>
                                        </p:tav>
                                        <p:tav tm="100000">
                                          <p:val>
                                            <p:strVal val="ppt_y+.1"/>
                                          </p:val>
                                        </p:tav>
                                      </p:tavLst>
                                    </p:anim>
                                    <p:set>
                                      <p:cBhvr>
                                        <p:cTn id="73" dur="1" fill="hold">
                                          <p:stCondLst>
                                            <p:cond delay="999"/>
                                          </p:stCondLst>
                                        </p:cTn>
                                        <p:tgtEl>
                                          <p:spTgt spid="130"/>
                                        </p:tgtEl>
                                        <p:attrNameLst>
                                          <p:attrName>style.visibility</p:attrName>
                                        </p:attrNameLst>
                                      </p:cBhvr>
                                      <p:to>
                                        <p:strVal val="hidden"/>
                                      </p:to>
                                    </p:set>
                                  </p:childTnLst>
                                </p:cTn>
                              </p:par>
                              <p:par>
                                <p:cTn id="74" presetID="42" presetClass="exit" presetSubtype="0" fill="hold" grpId="0" nodeType="withEffect">
                                  <p:stCondLst>
                                    <p:cond delay="0"/>
                                  </p:stCondLst>
                                  <p:childTnLst>
                                    <p:animEffect transition="out" filter="fade">
                                      <p:cBhvr>
                                        <p:cTn id="75" dur="1000"/>
                                        <p:tgtEl>
                                          <p:spTgt spid="131"/>
                                        </p:tgtEl>
                                      </p:cBhvr>
                                    </p:animEffect>
                                    <p:anim calcmode="lin" valueType="num">
                                      <p:cBhvr>
                                        <p:cTn id="76" dur="1000"/>
                                        <p:tgtEl>
                                          <p:spTgt spid="131"/>
                                        </p:tgtEl>
                                        <p:attrNameLst>
                                          <p:attrName>ppt_x</p:attrName>
                                        </p:attrNameLst>
                                      </p:cBhvr>
                                      <p:tavLst>
                                        <p:tav tm="0">
                                          <p:val>
                                            <p:strVal val="ppt_x"/>
                                          </p:val>
                                        </p:tav>
                                        <p:tav tm="100000">
                                          <p:val>
                                            <p:strVal val="ppt_x"/>
                                          </p:val>
                                        </p:tav>
                                      </p:tavLst>
                                    </p:anim>
                                    <p:anim calcmode="lin" valueType="num">
                                      <p:cBhvr>
                                        <p:cTn id="77" dur="1000"/>
                                        <p:tgtEl>
                                          <p:spTgt spid="131"/>
                                        </p:tgtEl>
                                        <p:attrNameLst>
                                          <p:attrName>ppt_y</p:attrName>
                                        </p:attrNameLst>
                                      </p:cBhvr>
                                      <p:tavLst>
                                        <p:tav tm="0">
                                          <p:val>
                                            <p:strVal val="ppt_y"/>
                                          </p:val>
                                        </p:tav>
                                        <p:tav tm="100000">
                                          <p:val>
                                            <p:strVal val="ppt_y+.1"/>
                                          </p:val>
                                        </p:tav>
                                      </p:tavLst>
                                    </p:anim>
                                    <p:set>
                                      <p:cBhvr>
                                        <p:cTn id="78" dur="1" fill="hold">
                                          <p:stCondLst>
                                            <p:cond delay="999"/>
                                          </p:stCondLst>
                                        </p:cTn>
                                        <p:tgtEl>
                                          <p:spTgt spid="131"/>
                                        </p:tgtEl>
                                        <p:attrNameLst>
                                          <p:attrName>style.visibility</p:attrName>
                                        </p:attrNameLst>
                                      </p:cBhvr>
                                      <p:to>
                                        <p:strVal val="hidden"/>
                                      </p:to>
                                    </p:set>
                                  </p:childTnLst>
                                </p:cTn>
                              </p:par>
                            </p:childTnLst>
                          </p:cTn>
                        </p:par>
                        <p:par>
                          <p:cTn id="79" fill="hold">
                            <p:stCondLst>
                              <p:cond delay="2500"/>
                            </p:stCondLst>
                            <p:childTnLst>
                              <p:par>
                                <p:cTn id="80" presetID="10" presetClass="entr" presetSubtype="0" fill="hold" grpId="0" nodeType="after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fade">
                                      <p:cBhvr>
                                        <p:cTn id="82" dur="500"/>
                                        <p:tgtEl>
                                          <p:spTgt spid="5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animEffect transition="in" filter="fade">
                                      <p:cBhvr>
                                        <p:cTn id="85" dur="500"/>
                                        <p:tgtEl>
                                          <p:spTgt spid="5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0"/>
                                        </p:tgtEl>
                                        <p:attrNameLst>
                                          <p:attrName>style.visibility</p:attrName>
                                        </p:attrNameLst>
                                      </p:cBhvr>
                                      <p:to>
                                        <p:strVal val="visible"/>
                                      </p:to>
                                    </p:set>
                                    <p:animEffect transition="in" filter="fade">
                                      <p:cBhvr>
                                        <p:cTn id="91" dur="500"/>
                                        <p:tgtEl>
                                          <p:spTgt spid="50"/>
                                        </p:tgtEl>
                                      </p:cBhvr>
                                    </p:animEffect>
                                  </p:childTnLst>
                                </p:cTn>
                              </p:par>
                            </p:childTnLst>
                          </p:cTn>
                        </p:par>
                        <p:par>
                          <p:cTn id="92" fill="hold">
                            <p:stCondLst>
                              <p:cond delay="3000"/>
                            </p:stCondLst>
                            <p:childTnLst>
                              <p:par>
                                <p:cTn id="93" presetID="42" presetClass="exit" presetSubtype="0" fill="hold" grpId="1" nodeType="afterEffect">
                                  <p:stCondLst>
                                    <p:cond delay="0"/>
                                  </p:stCondLst>
                                  <p:childTnLst>
                                    <p:animEffect transition="out" filter="fade">
                                      <p:cBhvr>
                                        <p:cTn id="94" dur="1000"/>
                                        <p:tgtEl>
                                          <p:spTgt spid="52"/>
                                        </p:tgtEl>
                                      </p:cBhvr>
                                    </p:animEffect>
                                    <p:anim calcmode="lin" valueType="num">
                                      <p:cBhvr>
                                        <p:cTn id="95" dur="1000"/>
                                        <p:tgtEl>
                                          <p:spTgt spid="52"/>
                                        </p:tgtEl>
                                        <p:attrNameLst>
                                          <p:attrName>ppt_x</p:attrName>
                                        </p:attrNameLst>
                                      </p:cBhvr>
                                      <p:tavLst>
                                        <p:tav tm="0">
                                          <p:val>
                                            <p:strVal val="ppt_x"/>
                                          </p:val>
                                        </p:tav>
                                        <p:tav tm="100000">
                                          <p:val>
                                            <p:strVal val="ppt_x"/>
                                          </p:val>
                                        </p:tav>
                                      </p:tavLst>
                                    </p:anim>
                                    <p:anim calcmode="lin" valueType="num">
                                      <p:cBhvr>
                                        <p:cTn id="96" dur="1000"/>
                                        <p:tgtEl>
                                          <p:spTgt spid="52"/>
                                        </p:tgtEl>
                                        <p:attrNameLst>
                                          <p:attrName>ppt_y</p:attrName>
                                        </p:attrNameLst>
                                      </p:cBhvr>
                                      <p:tavLst>
                                        <p:tav tm="0">
                                          <p:val>
                                            <p:strVal val="ppt_y"/>
                                          </p:val>
                                        </p:tav>
                                        <p:tav tm="100000">
                                          <p:val>
                                            <p:strVal val="ppt_y+.1"/>
                                          </p:val>
                                        </p:tav>
                                      </p:tavLst>
                                    </p:anim>
                                    <p:set>
                                      <p:cBhvr>
                                        <p:cTn id="97" dur="1" fill="hold">
                                          <p:stCondLst>
                                            <p:cond delay="999"/>
                                          </p:stCondLst>
                                        </p:cTn>
                                        <p:tgtEl>
                                          <p:spTgt spid="52"/>
                                        </p:tgtEl>
                                        <p:attrNameLst>
                                          <p:attrName>style.visibility</p:attrName>
                                        </p:attrNameLst>
                                      </p:cBhvr>
                                      <p:to>
                                        <p:strVal val="hidden"/>
                                      </p:to>
                                    </p:set>
                                  </p:childTnLst>
                                </p:cTn>
                              </p:par>
                              <p:par>
                                <p:cTn id="98" presetID="42" presetClass="exit" presetSubtype="0" fill="hold" grpId="1" nodeType="withEffect">
                                  <p:stCondLst>
                                    <p:cond delay="0"/>
                                  </p:stCondLst>
                                  <p:childTnLst>
                                    <p:animEffect transition="out" filter="fade">
                                      <p:cBhvr>
                                        <p:cTn id="99" dur="1000"/>
                                        <p:tgtEl>
                                          <p:spTgt spid="51"/>
                                        </p:tgtEl>
                                      </p:cBhvr>
                                    </p:animEffect>
                                    <p:anim calcmode="lin" valueType="num">
                                      <p:cBhvr>
                                        <p:cTn id="100" dur="1000"/>
                                        <p:tgtEl>
                                          <p:spTgt spid="51"/>
                                        </p:tgtEl>
                                        <p:attrNameLst>
                                          <p:attrName>ppt_x</p:attrName>
                                        </p:attrNameLst>
                                      </p:cBhvr>
                                      <p:tavLst>
                                        <p:tav tm="0">
                                          <p:val>
                                            <p:strVal val="ppt_x"/>
                                          </p:val>
                                        </p:tav>
                                        <p:tav tm="100000">
                                          <p:val>
                                            <p:strVal val="ppt_x"/>
                                          </p:val>
                                        </p:tav>
                                      </p:tavLst>
                                    </p:anim>
                                    <p:anim calcmode="lin" valueType="num">
                                      <p:cBhvr>
                                        <p:cTn id="101" dur="1000"/>
                                        <p:tgtEl>
                                          <p:spTgt spid="51"/>
                                        </p:tgtEl>
                                        <p:attrNameLst>
                                          <p:attrName>ppt_y</p:attrName>
                                        </p:attrNameLst>
                                      </p:cBhvr>
                                      <p:tavLst>
                                        <p:tav tm="0">
                                          <p:val>
                                            <p:strVal val="ppt_y"/>
                                          </p:val>
                                        </p:tav>
                                        <p:tav tm="100000">
                                          <p:val>
                                            <p:strVal val="ppt_y+.1"/>
                                          </p:val>
                                        </p:tav>
                                      </p:tavLst>
                                    </p:anim>
                                    <p:set>
                                      <p:cBhvr>
                                        <p:cTn id="102" dur="1" fill="hold">
                                          <p:stCondLst>
                                            <p:cond delay="999"/>
                                          </p:stCondLst>
                                        </p:cTn>
                                        <p:tgtEl>
                                          <p:spTgt spid="51"/>
                                        </p:tgtEl>
                                        <p:attrNameLst>
                                          <p:attrName>style.visibility</p:attrName>
                                        </p:attrNameLst>
                                      </p:cBhvr>
                                      <p:to>
                                        <p:strVal val="hidden"/>
                                      </p:to>
                                    </p:set>
                                  </p:childTnLst>
                                </p:cTn>
                              </p:par>
                              <p:par>
                                <p:cTn id="103" presetID="42" presetClass="exit" presetSubtype="0" fill="hold" grpId="1" nodeType="withEffect">
                                  <p:stCondLst>
                                    <p:cond delay="0"/>
                                  </p:stCondLst>
                                  <p:childTnLst>
                                    <p:animEffect transition="out" filter="fade">
                                      <p:cBhvr>
                                        <p:cTn id="104" dur="1000"/>
                                        <p:tgtEl>
                                          <p:spTgt spid="49"/>
                                        </p:tgtEl>
                                      </p:cBhvr>
                                    </p:animEffect>
                                    <p:anim calcmode="lin" valueType="num">
                                      <p:cBhvr>
                                        <p:cTn id="105" dur="1000"/>
                                        <p:tgtEl>
                                          <p:spTgt spid="49"/>
                                        </p:tgtEl>
                                        <p:attrNameLst>
                                          <p:attrName>ppt_x</p:attrName>
                                        </p:attrNameLst>
                                      </p:cBhvr>
                                      <p:tavLst>
                                        <p:tav tm="0">
                                          <p:val>
                                            <p:strVal val="ppt_x"/>
                                          </p:val>
                                        </p:tav>
                                        <p:tav tm="100000">
                                          <p:val>
                                            <p:strVal val="ppt_x"/>
                                          </p:val>
                                        </p:tav>
                                      </p:tavLst>
                                    </p:anim>
                                    <p:anim calcmode="lin" valueType="num">
                                      <p:cBhvr>
                                        <p:cTn id="106" dur="1000"/>
                                        <p:tgtEl>
                                          <p:spTgt spid="49"/>
                                        </p:tgtEl>
                                        <p:attrNameLst>
                                          <p:attrName>ppt_y</p:attrName>
                                        </p:attrNameLst>
                                      </p:cBhvr>
                                      <p:tavLst>
                                        <p:tav tm="0">
                                          <p:val>
                                            <p:strVal val="ppt_y"/>
                                          </p:val>
                                        </p:tav>
                                        <p:tav tm="100000">
                                          <p:val>
                                            <p:strVal val="ppt_y+.1"/>
                                          </p:val>
                                        </p:tav>
                                      </p:tavLst>
                                    </p:anim>
                                    <p:set>
                                      <p:cBhvr>
                                        <p:cTn id="107" dur="1" fill="hold">
                                          <p:stCondLst>
                                            <p:cond delay="999"/>
                                          </p:stCondLst>
                                        </p:cTn>
                                        <p:tgtEl>
                                          <p:spTgt spid="49"/>
                                        </p:tgtEl>
                                        <p:attrNameLst>
                                          <p:attrName>style.visibility</p:attrName>
                                        </p:attrNameLst>
                                      </p:cBhvr>
                                      <p:to>
                                        <p:strVal val="hidden"/>
                                      </p:to>
                                    </p:set>
                                  </p:childTnLst>
                                </p:cTn>
                              </p:par>
                              <p:par>
                                <p:cTn id="108" presetID="42" presetClass="exit" presetSubtype="0" fill="hold" grpId="1" nodeType="withEffect">
                                  <p:stCondLst>
                                    <p:cond delay="0"/>
                                  </p:stCondLst>
                                  <p:childTnLst>
                                    <p:animEffect transition="out" filter="fade">
                                      <p:cBhvr>
                                        <p:cTn id="109" dur="1000"/>
                                        <p:tgtEl>
                                          <p:spTgt spid="50"/>
                                        </p:tgtEl>
                                      </p:cBhvr>
                                    </p:animEffect>
                                    <p:anim calcmode="lin" valueType="num">
                                      <p:cBhvr>
                                        <p:cTn id="110" dur="1000"/>
                                        <p:tgtEl>
                                          <p:spTgt spid="50"/>
                                        </p:tgtEl>
                                        <p:attrNameLst>
                                          <p:attrName>ppt_x</p:attrName>
                                        </p:attrNameLst>
                                      </p:cBhvr>
                                      <p:tavLst>
                                        <p:tav tm="0">
                                          <p:val>
                                            <p:strVal val="ppt_x"/>
                                          </p:val>
                                        </p:tav>
                                        <p:tav tm="100000">
                                          <p:val>
                                            <p:strVal val="ppt_x"/>
                                          </p:val>
                                        </p:tav>
                                      </p:tavLst>
                                    </p:anim>
                                    <p:anim calcmode="lin" valueType="num">
                                      <p:cBhvr>
                                        <p:cTn id="111" dur="1000"/>
                                        <p:tgtEl>
                                          <p:spTgt spid="50"/>
                                        </p:tgtEl>
                                        <p:attrNameLst>
                                          <p:attrName>ppt_y</p:attrName>
                                        </p:attrNameLst>
                                      </p:cBhvr>
                                      <p:tavLst>
                                        <p:tav tm="0">
                                          <p:val>
                                            <p:strVal val="ppt_y"/>
                                          </p:val>
                                        </p:tav>
                                        <p:tav tm="100000">
                                          <p:val>
                                            <p:strVal val="ppt_y+.1"/>
                                          </p:val>
                                        </p:tav>
                                      </p:tavLst>
                                    </p:anim>
                                    <p:set>
                                      <p:cBhvr>
                                        <p:cTn id="112" dur="1" fill="hold">
                                          <p:stCondLst>
                                            <p:cond delay="999"/>
                                          </p:stCondLst>
                                        </p:cTn>
                                        <p:tgtEl>
                                          <p:spTgt spid="50"/>
                                        </p:tgtEl>
                                        <p:attrNameLst>
                                          <p:attrName>style.visibility</p:attrName>
                                        </p:attrNameLst>
                                      </p:cBhvr>
                                      <p:to>
                                        <p:strVal val="hidden"/>
                                      </p:to>
                                    </p:set>
                                  </p:childTnLst>
                                </p:cTn>
                              </p:par>
                              <p:par>
                                <p:cTn id="113" presetID="42" presetClass="exit" presetSubtype="0" fill="hold" grpId="0" nodeType="withEffect">
                                  <p:stCondLst>
                                    <p:cond delay="0"/>
                                  </p:stCondLst>
                                  <p:childTnLst>
                                    <p:animEffect transition="out" filter="fade">
                                      <p:cBhvr>
                                        <p:cTn id="114" dur="1000"/>
                                        <p:tgtEl>
                                          <p:spTgt spid="137"/>
                                        </p:tgtEl>
                                      </p:cBhvr>
                                    </p:animEffect>
                                    <p:anim calcmode="lin" valueType="num">
                                      <p:cBhvr>
                                        <p:cTn id="115" dur="1000"/>
                                        <p:tgtEl>
                                          <p:spTgt spid="137"/>
                                        </p:tgtEl>
                                        <p:attrNameLst>
                                          <p:attrName>ppt_x</p:attrName>
                                        </p:attrNameLst>
                                      </p:cBhvr>
                                      <p:tavLst>
                                        <p:tav tm="0">
                                          <p:val>
                                            <p:strVal val="ppt_x"/>
                                          </p:val>
                                        </p:tav>
                                        <p:tav tm="100000">
                                          <p:val>
                                            <p:strVal val="ppt_x"/>
                                          </p:val>
                                        </p:tav>
                                      </p:tavLst>
                                    </p:anim>
                                    <p:anim calcmode="lin" valueType="num">
                                      <p:cBhvr>
                                        <p:cTn id="116" dur="1000"/>
                                        <p:tgtEl>
                                          <p:spTgt spid="137"/>
                                        </p:tgtEl>
                                        <p:attrNameLst>
                                          <p:attrName>ppt_y</p:attrName>
                                        </p:attrNameLst>
                                      </p:cBhvr>
                                      <p:tavLst>
                                        <p:tav tm="0">
                                          <p:val>
                                            <p:strVal val="ppt_y"/>
                                          </p:val>
                                        </p:tav>
                                        <p:tav tm="100000">
                                          <p:val>
                                            <p:strVal val="ppt_y+.1"/>
                                          </p:val>
                                        </p:tav>
                                      </p:tavLst>
                                    </p:anim>
                                    <p:set>
                                      <p:cBhvr>
                                        <p:cTn id="117" dur="1" fill="hold">
                                          <p:stCondLst>
                                            <p:cond delay="999"/>
                                          </p:stCondLst>
                                        </p:cTn>
                                        <p:tgtEl>
                                          <p:spTgt spid="137"/>
                                        </p:tgtEl>
                                        <p:attrNameLst>
                                          <p:attrName>style.visibility</p:attrName>
                                        </p:attrNameLst>
                                      </p:cBhvr>
                                      <p:to>
                                        <p:strVal val="hidden"/>
                                      </p:to>
                                    </p:set>
                                  </p:childTnLst>
                                </p:cTn>
                              </p:par>
                              <p:par>
                                <p:cTn id="118" presetID="42" presetClass="exit" presetSubtype="0" fill="hold" grpId="0" nodeType="withEffect">
                                  <p:stCondLst>
                                    <p:cond delay="0"/>
                                  </p:stCondLst>
                                  <p:childTnLst>
                                    <p:animEffect transition="out" filter="fade">
                                      <p:cBhvr>
                                        <p:cTn id="119" dur="1000"/>
                                        <p:tgtEl>
                                          <p:spTgt spid="125"/>
                                        </p:tgtEl>
                                      </p:cBhvr>
                                    </p:animEffect>
                                    <p:anim calcmode="lin" valueType="num">
                                      <p:cBhvr>
                                        <p:cTn id="120" dur="1000"/>
                                        <p:tgtEl>
                                          <p:spTgt spid="125"/>
                                        </p:tgtEl>
                                        <p:attrNameLst>
                                          <p:attrName>ppt_x</p:attrName>
                                        </p:attrNameLst>
                                      </p:cBhvr>
                                      <p:tavLst>
                                        <p:tav tm="0">
                                          <p:val>
                                            <p:strVal val="ppt_x"/>
                                          </p:val>
                                        </p:tav>
                                        <p:tav tm="100000">
                                          <p:val>
                                            <p:strVal val="ppt_x"/>
                                          </p:val>
                                        </p:tav>
                                      </p:tavLst>
                                    </p:anim>
                                    <p:anim calcmode="lin" valueType="num">
                                      <p:cBhvr>
                                        <p:cTn id="121" dur="1000"/>
                                        <p:tgtEl>
                                          <p:spTgt spid="125"/>
                                        </p:tgtEl>
                                        <p:attrNameLst>
                                          <p:attrName>ppt_y</p:attrName>
                                        </p:attrNameLst>
                                      </p:cBhvr>
                                      <p:tavLst>
                                        <p:tav tm="0">
                                          <p:val>
                                            <p:strVal val="ppt_y"/>
                                          </p:val>
                                        </p:tav>
                                        <p:tav tm="100000">
                                          <p:val>
                                            <p:strVal val="ppt_y+.1"/>
                                          </p:val>
                                        </p:tav>
                                      </p:tavLst>
                                    </p:anim>
                                    <p:set>
                                      <p:cBhvr>
                                        <p:cTn id="122" dur="1" fill="hold">
                                          <p:stCondLst>
                                            <p:cond delay="999"/>
                                          </p:stCondLst>
                                        </p:cTn>
                                        <p:tgtEl>
                                          <p:spTgt spid="125"/>
                                        </p:tgtEl>
                                        <p:attrNameLst>
                                          <p:attrName>style.visibility</p:attrName>
                                        </p:attrNameLst>
                                      </p:cBhvr>
                                      <p:to>
                                        <p:strVal val="hidden"/>
                                      </p:to>
                                    </p:set>
                                  </p:childTnLst>
                                </p:cTn>
                              </p:par>
                              <p:par>
                                <p:cTn id="123" presetID="42" presetClass="exit" presetSubtype="0" fill="hold" grpId="0" nodeType="withEffect">
                                  <p:stCondLst>
                                    <p:cond delay="0"/>
                                  </p:stCondLst>
                                  <p:childTnLst>
                                    <p:animEffect transition="out" filter="fade">
                                      <p:cBhvr>
                                        <p:cTn id="124" dur="1000"/>
                                        <p:tgtEl>
                                          <p:spTgt spid="132"/>
                                        </p:tgtEl>
                                      </p:cBhvr>
                                    </p:animEffect>
                                    <p:anim calcmode="lin" valueType="num">
                                      <p:cBhvr>
                                        <p:cTn id="125" dur="1000"/>
                                        <p:tgtEl>
                                          <p:spTgt spid="132"/>
                                        </p:tgtEl>
                                        <p:attrNameLst>
                                          <p:attrName>ppt_x</p:attrName>
                                        </p:attrNameLst>
                                      </p:cBhvr>
                                      <p:tavLst>
                                        <p:tav tm="0">
                                          <p:val>
                                            <p:strVal val="ppt_x"/>
                                          </p:val>
                                        </p:tav>
                                        <p:tav tm="100000">
                                          <p:val>
                                            <p:strVal val="ppt_x"/>
                                          </p:val>
                                        </p:tav>
                                      </p:tavLst>
                                    </p:anim>
                                    <p:anim calcmode="lin" valueType="num">
                                      <p:cBhvr>
                                        <p:cTn id="126" dur="1000"/>
                                        <p:tgtEl>
                                          <p:spTgt spid="132"/>
                                        </p:tgtEl>
                                        <p:attrNameLst>
                                          <p:attrName>ppt_y</p:attrName>
                                        </p:attrNameLst>
                                      </p:cBhvr>
                                      <p:tavLst>
                                        <p:tav tm="0">
                                          <p:val>
                                            <p:strVal val="ppt_y"/>
                                          </p:val>
                                        </p:tav>
                                        <p:tav tm="100000">
                                          <p:val>
                                            <p:strVal val="ppt_y+.1"/>
                                          </p:val>
                                        </p:tav>
                                      </p:tavLst>
                                    </p:anim>
                                    <p:set>
                                      <p:cBhvr>
                                        <p:cTn id="127" dur="1" fill="hold">
                                          <p:stCondLst>
                                            <p:cond delay="999"/>
                                          </p:stCondLst>
                                        </p:cTn>
                                        <p:tgtEl>
                                          <p:spTgt spid="132"/>
                                        </p:tgtEl>
                                        <p:attrNameLst>
                                          <p:attrName>style.visibility</p:attrName>
                                        </p:attrNameLst>
                                      </p:cBhvr>
                                      <p:to>
                                        <p:strVal val="hidden"/>
                                      </p:to>
                                    </p:set>
                                  </p:childTnLst>
                                </p:cTn>
                              </p:par>
                            </p:childTnLst>
                          </p:cTn>
                        </p:par>
                        <p:par>
                          <p:cTn id="128" fill="hold">
                            <p:stCondLst>
                              <p:cond delay="4000"/>
                            </p:stCondLst>
                            <p:childTnLst>
                              <p:par>
                                <p:cTn id="129" presetID="10" presetClass="entr" presetSubtype="0" fill="hold" grpId="0" nodeType="afterEffect">
                                  <p:stCondLst>
                                    <p:cond delay="0"/>
                                  </p:stCondLst>
                                  <p:childTnLst>
                                    <p:set>
                                      <p:cBhvr>
                                        <p:cTn id="130" dur="1" fill="hold">
                                          <p:stCondLst>
                                            <p:cond delay="0"/>
                                          </p:stCondLst>
                                        </p:cTn>
                                        <p:tgtEl>
                                          <p:spTgt spid="59"/>
                                        </p:tgtEl>
                                        <p:attrNameLst>
                                          <p:attrName>style.visibility</p:attrName>
                                        </p:attrNameLst>
                                      </p:cBhvr>
                                      <p:to>
                                        <p:strVal val="visible"/>
                                      </p:to>
                                    </p:set>
                                    <p:animEffect transition="in" filter="fade">
                                      <p:cBhvr>
                                        <p:cTn id="131" dur="500"/>
                                        <p:tgtEl>
                                          <p:spTgt spid="59"/>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4"/>
                                        </p:tgtEl>
                                        <p:attrNameLst>
                                          <p:attrName>style.visibility</p:attrName>
                                        </p:attrNameLst>
                                      </p:cBhvr>
                                      <p:to>
                                        <p:strVal val="visible"/>
                                      </p:to>
                                    </p:set>
                                    <p:animEffect transition="in" filter="fade">
                                      <p:cBhvr>
                                        <p:cTn id="134" dur="500"/>
                                        <p:tgtEl>
                                          <p:spTgt spid="54"/>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5"/>
                                        </p:tgtEl>
                                        <p:attrNameLst>
                                          <p:attrName>style.visibility</p:attrName>
                                        </p:attrNameLst>
                                      </p:cBhvr>
                                      <p:to>
                                        <p:strVal val="visible"/>
                                      </p:to>
                                    </p:set>
                                    <p:animEffect transition="in" filter="fade">
                                      <p:cBhvr>
                                        <p:cTn id="137" dur="500"/>
                                        <p:tgtEl>
                                          <p:spTgt spid="55"/>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3"/>
                                        </p:tgtEl>
                                        <p:attrNameLst>
                                          <p:attrName>style.visibility</p:attrName>
                                        </p:attrNameLst>
                                      </p:cBhvr>
                                      <p:to>
                                        <p:strVal val="visible"/>
                                      </p:to>
                                    </p:set>
                                    <p:animEffect transition="in" filter="fade">
                                      <p:cBhvr>
                                        <p:cTn id="140" dur="500"/>
                                        <p:tgtEl>
                                          <p:spTgt spid="53"/>
                                        </p:tgtEl>
                                      </p:cBhvr>
                                    </p:animEffect>
                                  </p:childTnLst>
                                </p:cTn>
                              </p:par>
                            </p:childTnLst>
                          </p:cTn>
                        </p:par>
                        <p:par>
                          <p:cTn id="141" fill="hold">
                            <p:stCondLst>
                              <p:cond delay="4500"/>
                            </p:stCondLst>
                            <p:childTnLst>
                              <p:par>
                                <p:cTn id="142" presetID="42" presetClass="exit" presetSubtype="0" fill="hold" grpId="1" nodeType="afterEffect">
                                  <p:stCondLst>
                                    <p:cond delay="0"/>
                                  </p:stCondLst>
                                  <p:childTnLst>
                                    <p:animEffect transition="out" filter="fade">
                                      <p:cBhvr>
                                        <p:cTn id="143" dur="1000"/>
                                        <p:tgtEl>
                                          <p:spTgt spid="59"/>
                                        </p:tgtEl>
                                      </p:cBhvr>
                                    </p:animEffect>
                                    <p:anim calcmode="lin" valueType="num">
                                      <p:cBhvr>
                                        <p:cTn id="144" dur="1000"/>
                                        <p:tgtEl>
                                          <p:spTgt spid="59"/>
                                        </p:tgtEl>
                                        <p:attrNameLst>
                                          <p:attrName>ppt_x</p:attrName>
                                        </p:attrNameLst>
                                      </p:cBhvr>
                                      <p:tavLst>
                                        <p:tav tm="0">
                                          <p:val>
                                            <p:strVal val="ppt_x"/>
                                          </p:val>
                                        </p:tav>
                                        <p:tav tm="100000">
                                          <p:val>
                                            <p:strVal val="ppt_x"/>
                                          </p:val>
                                        </p:tav>
                                      </p:tavLst>
                                    </p:anim>
                                    <p:anim calcmode="lin" valueType="num">
                                      <p:cBhvr>
                                        <p:cTn id="145" dur="1000"/>
                                        <p:tgtEl>
                                          <p:spTgt spid="59"/>
                                        </p:tgtEl>
                                        <p:attrNameLst>
                                          <p:attrName>ppt_y</p:attrName>
                                        </p:attrNameLst>
                                      </p:cBhvr>
                                      <p:tavLst>
                                        <p:tav tm="0">
                                          <p:val>
                                            <p:strVal val="ppt_y"/>
                                          </p:val>
                                        </p:tav>
                                        <p:tav tm="100000">
                                          <p:val>
                                            <p:strVal val="ppt_y+.1"/>
                                          </p:val>
                                        </p:tav>
                                      </p:tavLst>
                                    </p:anim>
                                    <p:set>
                                      <p:cBhvr>
                                        <p:cTn id="146" dur="1" fill="hold">
                                          <p:stCondLst>
                                            <p:cond delay="999"/>
                                          </p:stCondLst>
                                        </p:cTn>
                                        <p:tgtEl>
                                          <p:spTgt spid="59"/>
                                        </p:tgtEl>
                                        <p:attrNameLst>
                                          <p:attrName>style.visibility</p:attrName>
                                        </p:attrNameLst>
                                      </p:cBhvr>
                                      <p:to>
                                        <p:strVal val="hidden"/>
                                      </p:to>
                                    </p:set>
                                  </p:childTnLst>
                                </p:cTn>
                              </p:par>
                              <p:par>
                                <p:cTn id="147" presetID="42" presetClass="exit" presetSubtype="0" fill="hold" grpId="1" nodeType="withEffect">
                                  <p:stCondLst>
                                    <p:cond delay="0"/>
                                  </p:stCondLst>
                                  <p:childTnLst>
                                    <p:animEffect transition="out" filter="fade">
                                      <p:cBhvr>
                                        <p:cTn id="148" dur="1000"/>
                                        <p:tgtEl>
                                          <p:spTgt spid="54"/>
                                        </p:tgtEl>
                                      </p:cBhvr>
                                    </p:animEffect>
                                    <p:anim calcmode="lin" valueType="num">
                                      <p:cBhvr>
                                        <p:cTn id="149" dur="1000"/>
                                        <p:tgtEl>
                                          <p:spTgt spid="54"/>
                                        </p:tgtEl>
                                        <p:attrNameLst>
                                          <p:attrName>ppt_x</p:attrName>
                                        </p:attrNameLst>
                                      </p:cBhvr>
                                      <p:tavLst>
                                        <p:tav tm="0">
                                          <p:val>
                                            <p:strVal val="ppt_x"/>
                                          </p:val>
                                        </p:tav>
                                        <p:tav tm="100000">
                                          <p:val>
                                            <p:strVal val="ppt_x"/>
                                          </p:val>
                                        </p:tav>
                                      </p:tavLst>
                                    </p:anim>
                                    <p:anim calcmode="lin" valueType="num">
                                      <p:cBhvr>
                                        <p:cTn id="150" dur="1000"/>
                                        <p:tgtEl>
                                          <p:spTgt spid="54"/>
                                        </p:tgtEl>
                                        <p:attrNameLst>
                                          <p:attrName>ppt_y</p:attrName>
                                        </p:attrNameLst>
                                      </p:cBhvr>
                                      <p:tavLst>
                                        <p:tav tm="0">
                                          <p:val>
                                            <p:strVal val="ppt_y"/>
                                          </p:val>
                                        </p:tav>
                                        <p:tav tm="100000">
                                          <p:val>
                                            <p:strVal val="ppt_y+.1"/>
                                          </p:val>
                                        </p:tav>
                                      </p:tavLst>
                                    </p:anim>
                                    <p:set>
                                      <p:cBhvr>
                                        <p:cTn id="151" dur="1" fill="hold">
                                          <p:stCondLst>
                                            <p:cond delay="999"/>
                                          </p:stCondLst>
                                        </p:cTn>
                                        <p:tgtEl>
                                          <p:spTgt spid="54"/>
                                        </p:tgtEl>
                                        <p:attrNameLst>
                                          <p:attrName>style.visibility</p:attrName>
                                        </p:attrNameLst>
                                      </p:cBhvr>
                                      <p:to>
                                        <p:strVal val="hidden"/>
                                      </p:to>
                                    </p:set>
                                  </p:childTnLst>
                                </p:cTn>
                              </p:par>
                              <p:par>
                                <p:cTn id="152" presetID="42" presetClass="exit" presetSubtype="0" fill="hold" grpId="1" nodeType="withEffect">
                                  <p:stCondLst>
                                    <p:cond delay="0"/>
                                  </p:stCondLst>
                                  <p:childTnLst>
                                    <p:animEffect transition="out" filter="fade">
                                      <p:cBhvr>
                                        <p:cTn id="153" dur="1000"/>
                                        <p:tgtEl>
                                          <p:spTgt spid="55"/>
                                        </p:tgtEl>
                                      </p:cBhvr>
                                    </p:animEffect>
                                    <p:anim calcmode="lin" valueType="num">
                                      <p:cBhvr>
                                        <p:cTn id="154" dur="1000"/>
                                        <p:tgtEl>
                                          <p:spTgt spid="55"/>
                                        </p:tgtEl>
                                        <p:attrNameLst>
                                          <p:attrName>ppt_x</p:attrName>
                                        </p:attrNameLst>
                                      </p:cBhvr>
                                      <p:tavLst>
                                        <p:tav tm="0">
                                          <p:val>
                                            <p:strVal val="ppt_x"/>
                                          </p:val>
                                        </p:tav>
                                        <p:tav tm="100000">
                                          <p:val>
                                            <p:strVal val="ppt_x"/>
                                          </p:val>
                                        </p:tav>
                                      </p:tavLst>
                                    </p:anim>
                                    <p:anim calcmode="lin" valueType="num">
                                      <p:cBhvr>
                                        <p:cTn id="155" dur="1000"/>
                                        <p:tgtEl>
                                          <p:spTgt spid="55"/>
                                        </p:tgtEl>
                                        <p:attrNameLst>
                                          <p:attrName>ppt_y</p:attrName>
                                        </p:attrNameLst>
                                      </p:cBhvr>
                                      <p:tavLst>
                                        <p:tav tm="0">
                                          <p:val>
                                            <p:strVal val="ppt_y"/>
                                          </p:val>
                                        </p:tav>
                                        <p:tav tm="100000">
                                          <p:val>
                                            <p:strVal val="ppt_y+.1"/>
                                          </p:val>
                                        </p:tav>
                                      </p:tavLst>
                                    </p:anim>
                                    <p:set>
                                      <p:cBhvr>
                                        <p:cTn id="156" dur="1" fill="hold">
                                          <p:stCondLst>
                                            <p:cond delay="999"/>
                                          </p:stCondLst>
                                        </p:cTn>
                                        <p:tgtEl>
                                          <p:spTgt spid="55"/>
                                        </p:tgtEl>
                                        <p:attrNameLst>
                                          <p:attrName>style.visibility</p:attrName>
                                        </p:attrNameLst>
                                      </p:cBhvr>
                                      <p:to>
                                        <p:strVal val="hidden"/>
                                      </p:to>
                                    </p:set>
                                  </p:childTnLst>
                                </p:cTn>
                              </p:par>
                              <p:par>
                                <p:cTn id="157" presetID="42" presetClass="exit" presetSubtype="0" fill="hold" grpId="1" nodeType="withEffect">
                                  <p:stCondLst>
                                    <p:cond delay="0"/>
                                  </p:stCondLst>
                                  <p:childTnLst>
                                    <p:animEffect transition="out" filter="fade">
                                      <p:cBhvr>
                                        <p:cTn id="158" dur="1000"/>
                                        <p:tgtEl>
                                          <p:spTgt spid="53"/>
                                        </p:tgtEl>
                                      </p:cBhvr>
                                    </p:animEffect>
                                    <p:anim calcmode="lin" valueType="num">
                                      <p:cBhvr>
                                        <p:cTn id="159" dur="1000"/>
                                        <p:tgtEl>
                                          <p:spTgt spid="53"/>
                                        </p:tgtEl>
                                        <p:attrNameLst>
                                          <p:attrName>ppt_x</p:attrName>
                                        </p:attrNameLst>
                                      </p:cBhvr>
                                      <p:tavLst>
                                        <p:tav tm="0">
                                          <p:val>
                                            <p:strVal val="ppt_x"/>
                                          </p:val>
                                        </p:tav>
                                        <p:tav tm="100000">
                                          <p:val>
                                            <p:strVal val="ppt_x"/>
                                          </p:val>
                                        </p:tav>
                                      </p:tavLst>
                                    </p:anim>
                                    <p:anim calcmode="lin" valueType="num">
                                      <p:cBhvr>
                                        <p:cTn id="160" dur="1000"/>
                                        <p:tgtEl>
                                          <p:spTgt spid="53"/>
                                        </p:tgtEl>
                                        <p:attrNameLst>
                                          <p:attrName>ppt_y</p:attrName>
                                        </p:attrNameLst>
                                      </p:cBhvr>
                                      <p:tavLst>
                                        <p:tav tm="0">
                                          <p:val>
                                            <p:strVal val="ppt_y"/>
                                          </p:val>
                                        </p:tav>
                                        <p:tav tm="100000">
                                          <p:val>
                                            <p:strVal val="ppt_y+.1"/>
                                          </p:val>
                                        </p:tav>
                                      </p:tavLst>
                                    </p:anim>
                                    <p:set>
                                      <p:cBhvr>
                                        <p:cTn id="161" dur="1" fill="hold">
                                          <p:stCondLst>
                                            <p:cond delay="999"/>
                                          </p:stCondLst>
                                        </p:cTn>
                                        <p:tgtEl>
                                          <p:spTgt spid="53"/>
                                        </p:tgtEl>
                                        <p:attrNameLst>
                                          <p:attrName>style.visibility</p:attrName>
                                        </p:attrNameLst>
                                      </p:cBhvr>
                                      <p:to>
                                        <p:strVal val="hidden"/>
                                      </p:to>
                                    </p:set>
                                  </p:childTnLst>
                                </p:cTn>
                              </p:par>
                              <p:par>
                                <p:cTn id="162" presetID="42" presetClass="exit" presetSubtype="0" fill="hold" grpId="0" nodeType="withEffect">
                                  <p:stCondLst>
                                    <p:cond delay="0"/>
                                  </p:stCondLst>
                                  <p:childTnLst>
                                    <p:animEffect transition="out" filter="fade">
                                      <p:cBhvr>
                                        <p:cTn id="163" dur="1000"/>
                                        <p:tgtEl>
                                          <p:spTgt spid="134"/>
                                        </p:tgtEl>
                                      </p:cBhvr>
                                    </p:animEffect>
                                    <p:anim calcmode="lin" valueType="num">
                                      <p:cBhvr>
                                        <p:cTn id="164" dur="1000"/>
                                        <p:tgtEl>
                                          <p:spTgt spid="134"/>
                                        </p:tgtEl>
                                        <p:attrNameLst>
                                          <p:attrName>ppt_x</p:attrName>
                                        </p:attrNameLst>
                                      </p:cBhvr>
                                      <p:tavLst>
                                        <p:tav tm="0">
                                          <p:val>
                                            <p:strVal val="ppt_x"/>
                                          </p:val>
                                        </p:tav>
                                        <p:tav tm="100000">
                                          <p:val>
                                            <p:strVal val="ppt_x"/>
                                          </p:val>
                                        </p:tav>
                                      </p:tavLst>
                                    </p:anim>
                                    <p:anim calcmode="lin" valueType="num">
                                      <p:cBhvr>
                                        <p:cTn id="165" dur="1000"/>
                                        <p:tgtEl>
                                          <p:spTgt spid="134"/>
                                        </p:tgtEl>
                                        <p:attrNameLst>
                                          <p:attrName>ppt_y</p:attrName>
                                        </p:attrNameLst>
                                      </p:cBhvr>
                                      <p:tavLst>
                                        <p:tav tm="0">
                                          <p:val>
                                            <p:strVal val="ppt_y"/>
                                          </p:val>
                                        </p:tav>
                                        <p:tav tm="100000">
                                          <p:val>
                                            <p:strVal val="ppt_y+.1"/>
                                          </p:val>
                                        </p:tav>
                                      </p:tavLst>
                                    </p:anim>
                                    <p:set>
                                      <p:cBhvr>
                                        <p:cTn id="166" dur="1" fill="hold">
                                          <p:stCondLst>
                                            <p:cond delay="999"/>
                                          </p:stCondLst>
                                        </p:cTn>
                                        <p:tgtEl>
                                          <p:spTgt spid="134"/>
                                        </p:tgtEl>
                                        <p:attrNameLst>
                                          <p:attrName>style.visibility</p:attrName>
                                        </p:attrNameLst>
                                      </p:cBhvr>
                                      <p:to>
                                        <p:strVal val="hidden"/>
                                      </p:to>
                                    </p:set>
                                  </p:childTnLst>
                                </p:cTn>
                              </p:par>
                              <p:par>
                                <p:cTn id="167" presetID="42" presetClass="exit" presetSubtype="0" fill="hold" grpId="0" nodeType="withEffect">
                                  <p:stCondLst>
                                    <p:cond delay="0"/>
                                  </p:stCondLst>
                                  <p:childTnLst>
                                    <p:animEffect transition="out" filter="fade">
                                      <p:cBhvr>
                                        <p:cTn id="168" dur="1000"/>
                                        <p:tgtEl>
                                          <p:spTgt spid="135"/>
                                        </p:tgtEl>
                                      </p:cBhvr>
                                    </p:animEffect>
                                    <p:anim calcmode="lin" valueType="num">
                                      <p:cBhvr>
                                        <p:cTn id="169" dur="1000"/>
                                        <p:tgtEl>
                                          <p:spTgt spid="135"/>
                                        </p:tgtEl>
                                        <p:attrNameLst>
                                          <p:attrName>ppt_x</p:attrName>
                                        </p:attrNameLst>
                                      </p:cBhvr>
                                      <p:tavLst>
                                        <p:tav tm="0">
                                          <p:val>
                                            <p:strVal val="ppt_x"/>
                                          </p:val>
                                        </p:tav>
                                        <p:tav tm="100000">
                                          <p:val>
                                            <p:strVal val="ppt_x"/>
                                          </p:val>
                                        </p:tav>
                                      </p:tavLst>
                                    </p:anim>
                                    <p:anim calcmode="lin" valueType="num">
                                      <p:cBhvr>
                                        <p:cTn id="170" dur="1000"/>
                                        <p:tgtEl>
                                          <p:spTgt spid="135"/>
                                        </p:tgtEl>
                                        <p:attrNameLst>
                                          <p:attrName>ppt_y</p:attrName>
                                        </p:attrNameLst>
                                      </p:cBhvr>
                                      <p:tavLst>
                                        <p:tav tm="0">
                                          <p:val>
                                            <p:strVal val="ppt_y"/>
                                          </p:val>
                                        </p:tav>
                                        <p:tav tm="100000">
                                          <p:val>
                                            <p:strVal val="ppt_y+.1"/>
                                          </p:val>
                                        </p:tav>
                                      </p:tavLst>
                                    </p:anim>
                                    <p:set>
                                      <p:cBhvr>
                                        <p:cTn id="171" dur="1" fill="hold">
                                          <p:stCondLst>
                                            <p:cond delay="999"/>
                                          </p:stCondLst>
                                        </p:cTn>
                                        <p:tgtEl>
                                          <p:spTgt spid="135"/>
                                        </p:tgtEl>
                                        <p:attrNameLst>
                                          <p:attrName>style.visibility</p:attrName>
                                        </p:attrNameLst>
                                      </p:cBhvr>
                                      <p:to>
                                        <p:strVal val="hidden"/>
                                      </p:to>
                                    </p:set>
                                  </p:childTnLst>
                                </p:cTn>
                              </p:par>
                              <p:par>
                                <p:cTn id="172" presetID="42" presetClass="exit" presetSubtype="0" fill="hold" grpId="0" nodeType="withEffect">
                                  <p:stCondLst>
                                    <p:cond delay="0"/>
                                  </p:stCondLst>
                                  <p:childTnLst>
                                    <p:animEffect transition="out" filter="fade">
                                      <p:cBhvr>
                                        <p:cTn id="173" dur="1000"/>
                                        <p:tgtEl>
                                          <p:spTgt spid="128"/>
                                        </p:tgtEl>
                                      </p:cBhvr>
                                    </p:animEffect>
                                    <p:anim calcmode="lin" valueType="num">
                                      <p:cBhvr>
                                        <p:cTn id="174" dur="1000"/>
                                        <p:tgtEl>
                                          <p:spTgt spid="128"/>
                                        </p:tgtEl>
                                        <p:attrNameLst>
                                          <p:attrName>ppt_x</p:attrName>
                                        </p:attrNameLst>
                                      </p:cBhvr>
                                      <p:tavLst>
                                        <p:tav tm="0">
                                          <p:val>
                                            <p:strVal val="ppt_x"/>
                                          </p:val>
                                        </p:tav>
                                        <p:tav tm="100000">
                                          <p:val>
                                            <p:strVal val="ppt_x"/>
                                          </p:val>
                                        </p:tav>
                                      </p:tavLst>
                                    </p:anim>
                                    <p:anim calcmode="lin" valueType="num">
                                      <p:cBhvr>
                                        <p:cTn id="175" dur="1000"/>
                                        <p:tgtEl>
                                          <p:spTgt spid="128"/>
                                        </p:tgtEl>
                                        <p:attrNameLst>
                                          <p:attrName>ppt_y</p:attrName>
                                        </p:attrNameLst>
                                      </p:cBhvr>
                                      <p:tavLst>
                                        <p:tav tm="0">
                                          <p:val>
                                            <p:strVal val="ppt_y"/>
                                          </p:val>
                                        </p:tav>
                                        <p:tav tm="100000">
                                          <p:val>
                                            <p:strVal val="ppt_y+.1"/>
                                          </p:val>
                                        </p:tav>
                                      </p:tavLst>
                                    </p:anim>
                                    <p:set>
                                      <p:cBhvr>
                                        <p:cTn id="176" dur="1" fill="hold">
                                          <p:stCondLst>
                                            <p:cond delay="999"/>
                                          </p:stCondLst>
                                        </p:cTn>
                                        <p:tgtEl>
                                          <p:spTgt spid="128"/>
                                        </p:tgtEl>
                                        <p:attrNameLst>
                                          <p:attrName>style.visibility</p:attrName>
                                        </p:attrNameLst>
                                      </p:cBhvr>
                                      <p:to>
                                        <p:strVal val="hidden"/>
                                      </p:to>
                                    </p:set>
                                  </p:childTnLst>
                                </p:cTn>
                              </p:par>
                            </p:childTnLst>
                          </p:cTn>
                        </p:par>
                        <p:par>
                          <p:cTn id="177" fill="hold">
                            <p:stCondLst>
                              <p:cond delay="5500"/>
                            </p:stCondLst>
                            <p:childTnLst>
                              <p:par>
                                <p:cTn id="178" presetID="10" presetClass="entr" presetSubtype="0" fill="hold" grpId="0" nodeType="afterEffect">
                                  <p:stCondLst>
                                    <p:cond delay="0"/>
                                  </p:stCondLst>
                                  <p:childTnLst>
                                    <p:set>
                                      <p:cBhvr>
                                        <p:cTn id="179" dur="1" fill="hold">
                                          <p:stCondLst>
                                            <p:cond delay="0"/>
                                          </p:stCondLst>
                                        </p:cTn>
                                        <p:tgtEl>
                                          <p:spTgt spid="62"/>
                                        </p:tgtEl>
                                        <p:attrNameLst>
                                          <p:attrName>style.visibility</p:attrName>
                                        </p:attrNameLst>
                                      </p:cBhvr>
                                      <p:to>
                                        <p:strVal val="visible"/>
                                      </p:to>
                                    </p:set>
                                    <p:animEffect transition="in" filter="fade">
                                      <p:cBhvr>
                                        <p:cTn id="180" dur="500"/>
                                        <p:tgtEl>
                                          <p:spTgt spid="62"/>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0"/>
                                        </p:tgtEl>
                                        <p:attrNameLst>
                                          <p:attrName>style.visibility</p:attrName>
                                        </p:attrNameLst>
                                      </p:cBhvr>
                                      <p:to>
                                        <p:strVal val="visible"/>
                                      </p:to>
                                    </p:set>
                                    <p:animEffect transition="in" filter="fade">
                                      <p:cBhvr>
                                        <p:cTn id="183" dur="500"/>
                                        <p:tgtEl>
                                          <p:spTgt spid="60"/>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61"/>
                                        </p:tgtEl>
                                        <p:attrNameLst>
                                          <p:attrName>style.visibility</p:attrName>
                                        </p:attrNameLst>
                                      </p:cBhvr>
                                      <p:to>
                                        <p:strVal val="visible"/>
                                      </p:to>
                                    </p:set>
                                    <p:animEffect transition="in" filter="fade">
                                      <p:cBhvr>
                                        <p:cTn id="186" dur="500"/>
                                        <p:tgtEl>
                                          <p:spTgt spid="61"/>
                                        </p:tgtEl>
                                      </p:cBhvr>
                                    </p:animEffect>
                                  </p:childTnLst>
                                </p:cTn>
                              </p:par>
                            </p:childTnLst>
                          </p:cTn>
                        </p:par>
                        <p:par>
                          <p:cTn id="187" fill="hold">
                            <p:stCondLst>
                              <p:cond delay="6000"/>
                            </p:stCondLst>
                            <p:childTnLst>
                              <p:par>
                                <p:cTn id="188" presetID="42" presetClass="exit" presetSubtype="0" fill="hold" grpId="1" nodeType="afterEffect">
                                  <p:stCondLst>
                                    <p:cond delay="0"/>
                                  </p:stCondLst>
                                  <p:childTnLst>
                                    <p:animEffect transition="out" filter="fade">
                                      <p:cBhvr>
                                        <p:cTn id="189" dur="1000"/>
                                        <p:tgtEl>
                                          <p:spTgt spid="62"/>
                                        </p:tgtEl>
                                      </p:cBhvr>
                                    </p:animEffect>
                                    <p:anim calcmode="lin" valueType="num">
                                      <p:cBhvr>
                                        <p:cTn id="190" dur="1000"/>
                                        <p:tgtEl>
                                          <p:spTgt spid="62"/>
                                        </p:tgtEl>
                                        <p:attrNameLst>
                                          <p:attrName>ppt_x</p:attrName>
                                        </p:attrNameLst>
                                      </p:cBhvr>
                                      <p:tavLst>
                                        <p:tav tm="0">
                                          <p:val>
                                            <p:strVal val="ppt_x"/>
                                          </p:val>
                                        </p:tav>
                                        <p:tav tm="100000">
                                          <p:val>
                                            <p:strVal val="ppt_x"/>
                                          </p:val>
                                        </p:tav>
                                      </p:tavLst>
                                    </p:anim>
                                    <p:anim calcmode="lin" valueType="num">
                                      <p:cBhvr>
                                        <p:cTn id="191" dur="1000"/>
                                        <p:tgtEl>
                                          <p:spTgt spid="62"/>
                                        </p:tgtEl>
                                        <p:attrNameLst>
                                          <p:attrName>ppt_y</p:attrName>
                                        </p:attrNameLst>
                                      </p:cBhvr>
                                      <p:tavLst>
                                        <p:tav tm="0">
                                          <p:val>
                                            <p:strVal val="ppt_y"/>
                                          </p:val>
                                        </p:tav>
                                        <p:tav tm="100000">
                                          <p:val>
                                            <p:strVal val="ppt_y+.1"/>
                                          </p:val>
                                        </p:tav>
                                      </p:tavLst>
                                    </p:anim>
                                    <p:set>
                                      <p:cBhvr>
                                        <p:cTn id="192" dur="1" fill="hold">
                                          <p:stCondLst>
                                            <p:cond delay="999"/>
                                          </p:stCondLst>
                                        </p:cTn>
                                        <p:tgtEl>
                                          <p:spTgt spid="62"/>
                                        </p:tgtEl>
                                        <p:attrNameLst>
                                          <p:attrName>style.visibility</p:attrName>
                                        </p:attrNameLst>
                                      </p:cBhvr>
                                      <p:to>
                                        <p:strVal val="hidden"/>
                                      </p:to>
                                    </p:set>
                                  </p:childTnLst>
                                </p:cTn>
                              </p:par>
                              <p:par>
                                <p:cTn id="193" presetID="42" presetClass="exit" presetSubtype="0" fill="hold" grpId="1" nodeType="withEffect">
                                  <p:stCondLst>
                                    <p:cond delay="0"/>
                                  </p:stCondLst>
                                  <p:childTnLst>
                                    <p:animEffect transition="out" filter="fade">
                                      <p:cBhvr>
                                        <p:cTn id="194" dur="1000"/>
                                        <p:tgtEl>
                                          <p:spTgt spid="60"/>
                                        </p:tgtEl>
                                      </p:cBhvr>
                                    </p:animEffect>
                                    <p:anim calcmode="lin" valueType="num">
                                      <p:cBhvr>
                                        <p:cTn id="195" dur="1000"/>
                                        <p:tgtEl>
                                          <p:spTgt spid="60"/>
                                        </p:tgtEl>
                                        <p:attrNameLst>
                                          <p:attrName>ppt_x</p:attrName>
                                        </p:attrNameLst>
                                      </p:cBhvr>
                                      <p:tavLst>
                                        <p:tav tm="0">
                                          <p:val>
                                            <p:strVal val="ppt_x"/>
                                          </p:val>
                                        </p:tav>
                                        <p:tav tm="100000">
                                          <p:val>
                                            <p:strVal val="ppt_x"/>
                                          </p:val>
                                        </p:tav>
                                      </p:tavLst>
                                    </p:anim>
                                    <p:anim calcmode="lin" valueType="num">
                                      <p:cBhvr>
                                        <p:cTn id="196" dur="1000"/>
                                        <p:tgtEl>
                                          <p:spTgt spid="60"/>
                                        </p:tgtEl>
                                        <p:attrNameLst>
                                          <p:attrName>ppt_y</p:attrName>
                                        </p:attrNameLst>
                                      </p:cBhvr>
                                      <p:tavLst>
                                        <p:tav tm="0">
                                          <p:val>
                                            <p:strVal val="ppt_y"/>
                                          </p:val>
                                        </p:tav>
                                        <p:tav tm="100000">
                                          <p:val>
                                            <p:strVal val="ppt_y+.1"/>
                                          </p:val>
                                        </p:tav>
                                      </p:tavLst>
                                    </p:anim>
                                    <p:set>
                                      <p:cBhvr>
                                        <p:cTn id="197" dur="1" fill="hold">
                                          <p:stCondLst>
                                            <p:cond delay="999"/>
                                          </p:stCondLst>
                                        </p:cTn>
                                        <p:tgtEl>
                                          <p:spTgt spid="60"/>
                                        </p:tgtEl>
                                        <p:attrNameLst>
                                          <p:attrName>style.visibility</p:attrName>
                                        </p:attrNameLst>
                                      </p:cBhvr>
                                      <p:to>
                                        <p:strVal val="hidden"/>
                                      </p:to>
                                    </p:set>
                                  </p:childTnLst>
                                </p:cTn>
                              </p:par>
                              <p:par>
                                <p:cTn id="198" presetID="42" presetClass="exit" presetSubtype="0" fill="hold" grpId="1" nodeType="withEffect">
                                  <p:stCondLst>
                                    <p:cond delay="0"/>
                                  </p:stCondLst>
                                  <p:childTnLst>
                                    <p:animEffect transition="out" filter="fade">
                                      <p:cBhvr>
                                        <p:cTn id="199" dur="1000"/>
                                        <p:tgtEl>
                                          <p:spTgt spid="61"/>
                                        </p:tgtEl>
                                      </p:cBhvr>
                                    </p:animEffect>
                                    <p:anim calcmode="lin" valueType="num">
                                      <p:cBhvr>
                                        <p:cTn id="200" dur="1000"/>
                                        <p:tgtEl>
                                          <p:spTgt spid="61"/>
                                        </p:tgtEl>
                                        <p:attrNameLst>
                                          <p:attrName>ppt_x</p:attrName>
                                        </p:attrNameLst>
                                      </p:cBhvr>
                                      <p:tavLst>
                                        <p:tav tm="0">
                                          <p:val>
                                            <p:strVal val="ppt_x"/>
                                          </p:val>
                                        </p:tav>
                                        <p:tav tm="100000">
                                          <p:val>
                                            <p:strVal val="ppt_x"/>
                                          </p:val>
                                        </p:tav>
                                      </p:tavLst>
                                    </p:anim>
                                    <p:anim calcmode="lin" valueType="num">
                                      <p:cBhvr>
                                        <p:cTn id="201" dur="1000"/>
                                        <p:tgtEl>
                                          <p:spTgt spid="61"/>
                                        </p:tgtEl>
                                        <p:attrNameLst>
                                          <p:attrName>ppt_y</p:attrName>
                                        </p:attrNameLst>
                                      </p:cBhvr>
                                      <p:tavLst>
                                        <p:tav tm="0">
                                          <p:val>
                                            <p:strVal val="ppt_y"/>
                                          </p:val>
                                        </p:tav>
                                        <p:tav tm="100000">
                                          <p:val>
                                            <p:strVal val="ppt_y+.1"/>
                                          </p:val>
                                        </p:tav>
                                      </p:tavLst>
                                    </p:anim>
                                    <p:set>
                                      <p:cBhvr>
                                        <p:cTn id="202" dur="1" fill="hold">
                                          <p:stCondLst>
                                            <p:cond delay="999"/>
                                          </p:stCondLst>
                                        </p:cTn>
                                        <p:tgtEl>
                                          <p:spTgt spid="61"/>
                                        </p:tgtEl>
                                        <p:attrNameLst>
                                          <p:attrName>style.visibility</p:attrName>
                                        </p:attrNameLst>
                                      </p:cBhvr>
                                      <p:to>
                                        <p:strVal val="hidden"/>
                                      </p:to>
                                    </p:set>
                                  </p:childTnLst>
                                </p:cTn>
                              </p:par>
                              <p:par>
                                <p:cTn id="203" presetID="42" presetClass="exit" presetSubtype="0" fill="hold" grpId="0" nodeType="withEffect">
                                  <p:stCondLst>
                                    <p:cond delay="0"/>
                                  </p:stCondLst>
                                  <p:childTnLst>
                                    <p:animEffect transition="out" filter="fade">
                                      <p:cBhvr>
                                        <p:cTn id="204" dur="1000"/>
                                        <p:tgtEl>
                                          <p:spTgt spid="121"/>
                                        </p:tgtEl>
                                      </p:cBhvr>
                                    </p:animEffect>
                                    <p:anim calcmode="lin" valueType="num">
                                      <p:cBhvr>
                                        <p:cTn id="205" dur="1000"/>
                                        <p:tgtEl>
                                          <p:spTgt spid="121"/>
                                        </p:tgtEl>
                                        <p:attrNameLst>
                                          <p:attrName>ppt_x</p:attrName>
                                        </p:attrNameLst>
                                      </p:cBhvr>
                                      <p:tavLst>
                                        <p:tav tm="0">
                                          <p:val>
                                            <p:strVal val="ppt_x"/>
                                          </p:val>
                                        </p:tav>
                                        <p:tav tm="100000">
                                          <p:val>
                                            <p:strVal val="ppt_x"/>
                                          </p:val>
                                        </p:tav>
                                      </p:tavLst>
                                    </p:anim>
                                    <p:anim calcmode="lin" valueType="num">
                                      <p:cBhvr>
                                        <p:cTn id="206" dur="1000"/>
                                        <p:tgtEl>
                                          <p:spTgt spid="121"/>
                                        </p:tgtEl>
                                        <p:attrNameLst>
                                          <p:attrName>ppt_y</p:attrName>
                                        </p:attrNameLst>
                                      </p:cBhvr>
                                      <p:tavLst>
                                        <p:tav tm="0">
                                          <p:val>
                                            <p:strVal val="ppt_y"/>
                                          </p:val>
                                        </p:tav>
                                        <p:tav tm="100000">
                                          <p:val>
                                            <p:strVal val="ppt_y+.1"/>
                                          </p:val>
                                        </p:tav>
                                      </p:tavLst>
                                    </p:anim>
                                    <p:set>
                                      <p:cBhvr>
                                        <p:cTn id="207" dur="1" fill="hold">
                                          <p:stCondLst>
                                            <p:cond delay="999"/>
                                          </p:stCondLst>
                                        </p:cTn>
                                        <p:tgtEl>
                                          <p:spTgt spid="121"/>
                                        </p:tgtEl>
                                        <p:attrNameLst>
                                          <p:attrName>style.visibility</p:attrName>
                                        </p:attrNameLst>
                                      </p:cBhvr>
                                      <p:to>
                                        <p:strVal val="hidden"/>
                                      </p:to>
                                    </p:set>
                                  </p:childTnLst>
                                </p:cTn>
                              </p:par>
                              <p:par>
                                <p:cTn id="208" presetID="42" presetClass="exit" presetSubtype="0" fill="hold" grpId="0" nodeType="withEffect">
                                  <p:stCondLst>
                                    <p:cond delay="0"/>
                                  </p:stCondLst>
                                  <p:childTnLst>
                                    <p:animEffect transition="out" filter="fade">
                                      <p:cBhvr>
                                        <p:cTn id="209" dur="1000"/>
                                        <p:tgtEl>
                                          <p:spTgt spid="133"/>
                                        </p:tgtEl>
                                      </p:cBhvr>
                                    </p:animEffect>
                                    <p:anim calcmode="lin" valueType="num">
                                      <p:cBhvr>
                                        <p:cTn id="210" dur="1000"/>
                                        <p:tgtEl>
                                          <p:spTgt spid="133"/>
                                        </p:tgtEl>
                                        <p:attrNameLst>
                                          <p:attrName>ppt_x</p:attrName>
                                        </p:attrNameLst>
                                      </p:cBhvr>
                                      <p:tavLst>
                                        <p:tav tm="0">
                                          <p:val>
                                            <p:strVal val="ppt_x"/>
                                          </p:val>
                                        </p:tav>
                                        <p:tav tm="100000">
                                          <p:val>
                                            <p:strVal val="ppt_x"/>
                                          </p:val>
                                        </p:tav>
                                      </p:tavLst>
                                    </p:anim>
                                    <p:anim calcmode="lin" valueType="num">
                                      <p:cBhvr>
                                        <p:cTn id="211" dur="1000"/>
                                        <p:tgtEl>
                                          <p:spTgt spid="133"/>
                                        </p:tgtEl>
                                        <p:attrNameLst>
                                          <p:attrName>ppt_y</p:attrName>
                                        </p:attrNameLst>
                                      </p:cBhvr>
                                      <p:tavLst>
                                        <p:tav tm="0">
                                          <p:val>
                                            <p:strVal val="ppt_y"/>
                                          </p:val>
                                        </p:tav>
                                        <p:tav tm="100000">
                                          <p:val>
                                            <p:strVal val="ppt_y+.1"/>
                                          </p:val>
                                        </p:tav>
                                      </p:tavLst>
                                    </p:anim>
                                    <p:set>
                                      <p:cBhvr>
                                        <p:cTn id="212" dur="1" fill="hold">
                                          <p:stCondLst>
                                            <p:cond delay="999"/>
                                          </p:stCondLst>
                                        </p:cTn>
                                        <p:tgtEl>
                                          <p:spTgt spid="1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5"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39" grpId="0" animBg="1"/>
      <p:bldP spid="40" grpId="0" animBg="1"/>
      <p:bldP spid="41" grpId="0" animBg="1"/>
      <p:bldP spid="43" grpId="0" animBg="1"/>
      <p:bldP spid="44" grpId="0"/>
      <p:bldP spid="45" grpId="0" animBg="1"/>
      <p:bldP spid="45" grpId="1" animBg="1"/>
      <p:bldP spid="46" grpId="0" animBg="1"/>
      <p:bldP spid="46" grpId="1" animBg="1"/>
      <p:bldP spid="47" grpId="0" animBg="1"/>
      <p:bldP spid="47" grpId="1" animBg="1"/>
      <p:bldP spid="48" grpId="0"/>
      <p:bldP spid="48" grpId="1"/>
      <p:bldP spid="49" grpId="0" animBg="1"/>
      <p:bldP spid="49" grpId="1" animBg="1"/>
      <p:bldP spid="50" grpId="0" animBg="1"/>
      <p:bldP spid="50" grpId="1" animBg="1"/>
      <p:bldP spid="51" grpId="0" animBg="1"/>
      <p:bldP spid="51" grpId="1" animBg="1"/>
      <p:bldP spid="52" grpId="0"/>
      <p:bldP spid="52" grpId="1"/>
      <p:bldP spid="53" grpId="0" animBg="1"/>
      <p:bldP spid="53" grpId="1" animBg="1"/>
      <p:bldP spid="54" grpId="0" animBg="1"/>
      <p:bldP spid="54" grpId="1" animBg="1"/>
      <p:bldP spid="55" grpId="0" animBg="1"/>
      <p:bldP spid="55" grpId="1" animBg="1"/>
      <p:bldP spid="59" grpId="0"/>
      <p:bldP spid="59" grpId="1"/>
      <p:bldP spid="60" grpId="0" animBg="1"/>
      <p:bldP spid="60" grpId="1" animBg="1"/>
      <p:bldP spid="61" grpId="0" animBg="1"/>
      <p:bldP spid="61" grpId="1" animBg="1"/>
      <p:bldP spid="62" grpId="0"/>
      <p:bldP spid="62"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ángulo 66"/>
          <p:cNvSpPr/>
          <p:nvPr/>
        </p:nvSpPr>
        <p:spPr>
          <a:xfrm>
            <a:off x="5798669" y="1855696"/>
            <a:ext cx="1976720"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68" name="Rectángulo 67"/>
          <p:cNvSpPr/>
          <p:nvPr/>
        </p:nvSpPr>
        <p:spPr>
          <a:xfrm>
            <a:off x="6000375" y="2971799"/>
            <a:ext cx="155986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69" name="Rectángulo 68"/>
          <p:cNvSpPr/>
          <p:nvPr/>
        </p:nvSpPr>
        <p:spPr>
          <a:xfrm>
            <a:off x="6000374" y="4114796"/>
            <a:ext cx="2191873" cy="114300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72" name="Rectángulo 71"/>
          <p:cNvSpPr/>
          <p:nvPr/>
        </p:nvSpPr>
        <p:spPr>
          <a:xfrm>
            <a:off x="7775389" y="1855695"/>
            <a:ext cx="1675278"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73" name="Rectángulo 72"/>
          <p:cNvSpPr/>
          <p:nvPr/>
        </p:nvSpPr>
        <p:spPr>
          <a:xfrm>
            <a:off x="7560235" y="2971795"/>
            <a:ext cx="1999691" cy="114299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74" name="Rectángulo 73"/>
          <p:cNvSpPr/>
          <p:nvPr/>
        </p:nvSpPr>
        <p:spPr>
          <a:xfrm>
            <a:off x="8180761" y="4114799"/>
            <a:ext cx="1795092"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76" name="Rectángulo 75"/>
          <p:cNvSpPr/>
          <p:nvPr/>
        </p:nvSpPr>
        <p:spPr>
          <a:xfrm>
            <a:off x="7716837" y="5257800"/>
            <a:ext cx="1843089"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86" name="Rectángulo 85"/>
          <p:cNvSpPr/>
          <p:nvPr/>
        </p:nvSpPr>
        <p:spPr>
          <a:xfrm>
            <a:off x="9558994" y="2971795"/>
            <a:ext cx="132967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42" name="Rectángulo 41"/>
          <p:cNvSpPr/>
          <p:nvPr/>
        </p:nvSpPr>
        <p:spPr>
          <a:xfrm>
            <a:off x="4601881" y="1048871"/>
            <a:ext cx="1196789" cy="79337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57" name="Rectángulo 56"/>
          <p:cNvSpPr/>
          <p:nvPr/>
        </p:nvSpPr>
        <p:spPr>
          <a:xfrm>
            <a:off x="4601880" y="1842246"/>
            <a:ext cx="1196789" cy="112955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58" name="Rectángulo 57"/>
          <p:cNvSpPr/>
          <p:nvPr/>
        </p:nvSpPr>
        <p:spPr>
          <a:xfrm>
            <a:off x="4601879" y="2971799"/>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63" name="Rectángulo 62"/>
          <p:cNvSpPr/>
          <p:nvPr/>
        </p:nvSpPr>
        <p:spPr>
          <a:xfrm>
            <a:off x="4601879" y="4114800"/>
            <a:ext cx="1398497"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64" name="Rectángulo 63"/>
          <p:cNvSpPr/>
          <p:nvPr/>
        </p:nvSpPr>
        <p:spPr>
          <a:xfrm>
            <a:off x="4601878" y="5257801"/>
            <a:ext cx="1398497"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65" name="Rectángulo 64"/>
          <p:cNvSpPr/>
          <p:nvPr/>
        </p:nvSpPr>
        <p:spPr>
          <a:xfrm>
            <a:off x="4601878" y="6172200"/>
            <a:ext cx="1398497" cy="47064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66" name="Rectángulo 65"/>
          <p:cNvSpPr/>
          <p:nvPr/>
        </p:nvSpPr>
        <p:spPr>
          <a:xfrm>
            <a:off x="5798669" y="1048872"/>
            <a:ext cx="2124637"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70" name="Rectángulo 69"/>
          <p:cNvSpPr/>
          <p:nvPr/>
        </p:nvSpPr>
        <p:spPr>
          <a:xfrm>
            <a:off x="6000374" y="5257801"/>
            <a:ext cx="1716463"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71" name="Rectángulo 70"/>
          <p:cNvSpPr/>
          <p:nvPr/>
        </p:nvSpPr>
        <p:spPr>
          <a:xfrm>
            <a:off x="7923306" y="1048872"/>
            <a:ext cx="1893795"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75" name="Rectángulo 74"/>
          <p:cNvSpPr/>
          <p:nvPr/>
        </p:nvSpPr>
        <p:spPr>
          <a:xfrm>
            <a:off x="9975853" y="4114799"/>
            <a:ext cx="1860548"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77" name="Rectángulo 76"/>
          <p:cNvSpPr/>
          <p:nvPr/>
        </p:nvSpPr>
        <p:spPr>
          <a:xfrm>
            <a:off x="6000374" y="6172199"/>
            <a:ext cx="1559861"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78" name="Rectángulo 77"/>
          <p:cNvSpPr/>
          <p:nvPr/>
        </p:nvSpPr>
        <p:spPr>
          <a:xfrm>
            <a:off x="9450667" y="1855694"/>
            <a:ext cx="1379444"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79" name="Rectángulo 78"/>
          <p:cNvSpPr/>
          <p:nvPr/>
        </p:nvSpPr>
        <p:spPr>
          <a:xfrm>
            <a:off x="9558993" y="5257800"/>
            <a:ext cx="1408251"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80" name="Rectángulo 79"/>
          <p:cNvSpPr/>
          <p:nvPr/>
        </p:nvSpPr>
        <p:spPr>
          <a:xfrm>
            <a:off x="7560235" y="6172199"/>
            <a:ext cx="2561665"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81" name="Rectángulo 80"/>
          <p:cNvSpPr/>
          <p:nvPr/>
        </p:nvSpPr>
        <p:spPr>
          <a:xfrm>
            <a:off x="10121900" y="6172199"/>
            <a:ext cx="1714500" cy="47065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82" name="Rectángulo 81"/>
          <p:cNvSpPr/>
          <p:nvPr/>
        </p:nvSpPr>
        <p:spPr>
          <a:xfrm>
            <a:off x="10967245" y="5257799"/>
            <a:ext cx="869156" cy="91439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83" name="Rectángulo 82"/>
          <p:cNvSpPr/>
          <p:nvPr/>
        </p:nvSpPr>
        <p:spPr>
          <a:xfrm>
            <a:off x="9817101" y="1048869"/>
            <a:ext cx="1562099"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84" name="Rectángulo 83"/>
          <p:cNvSpPr/>
          <p:nvPr/>
        </p:nvSpPr>
        <p:spPr>
          <a:xfrm>
            <a:off x="11379201" y="1048869"/>
            <a:ext cx="457200" cy="80682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85" name="Rectángulo 84"/>
          <p:cNvSpPr/>
          <p:nvPr/>
        </p:nvSpPr>
        <p:spPr>
          <a:xfrm>
            <a:off x="10830111" y="1855694"/>
            <a:ext cx="1006289"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87" name="Rectángulo 86"/>
          <p:cNvSpPr/>
          <p:nvPr/>
        </p:nvSpPr>
        <p:spPr>
          <a:xfrm>
            <a:off x="10886475" y="2971794"/>
            <a:ext cx="949926"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88" name="Rectángulo 87"/>
          <p:cNvSpPr/>
          <p:nvPr/>
        </p:nvSpPr>
        <p:spPr>
          <a:xfrm>
            <a:off x="4600720" y="1048869"/>
            <a:ext cx="1196789" cy="793376"/>
          </a:xfrm>
          <a:prstGeom prst="rect">
            <a:avLst/>
          </a:prstGeom>
          <a:solidFill>
            <a:srgbClr val="0FC6CF"/>
          </a:solid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9" name="Rectángulo 88"/>
          <p:cNvSpPr/>
          <p:nvPr/>
        </p:nvSpPr>
        <p:spPr>
          <a:xfrm>
            <a:off x="4609332" y="1842244"/>
            <a:ext cx="1196789" cy="1129553"/>
          </a:xfrm>
          <a:prstGeom prst="rect">
            <a:avLst/>
          </a:prstGeom>
          <a:solidFill>
            <a:srgbClr val="0FC6CF"/>
          </a:solid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0" name="Rectángulo 89"/>
          <p:cNvSpPr/>
          <p:nvPr/>
        </p:nvSpPr>
        <p:spPr>
          <a:xfrm>
            <a:off x="5806121" y="1048870"/>
            <a:ext cx="2124637" cy="806826"/>
          </a:xfrm>
          <a:prstGeom prst="rect">
            <a:avLst/>
          </a:prstGeom>
          <a:solidFill>
            <a:srgbClr val="0FC6CF"/>
          </a:solid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1" name="Rectángulo 90"/>
          <p:cNvSpPr/>
          <p:nvPr/>
        </p:nvSpPr>
        <p:spPr>
          <a:xfrm>
            <a:off x="4590974" y="5284703"/>
            <a:ext cx="1398497" cy="914399"/>
          </a:xfrm>
          <a:prstGeom prst="rect">
            <a:avLst/>
          </a:prstGeom>
          <a:solidFill>
            <a:srgbClr val="69C7B5"/>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92" name="Rectángulo 91"/>
          <p:cNvSpPr/>
          <p:nvPr/>
        </p:nvSpPr>
        <p:spPr>
          <a:xfrm>
            <a:off x="4590974" y="6199102"/>
            <a:ext cx="1398497" cy="470648"/>
          </a:xfrm>
          <a:prstGeom prst="rect">
            <a:avLst/>
          </a:prstGeom>
          <a:solidFill>
            <a:srgbClr val="69C7B5"/>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93" name="Rectángulo 92"/>
          <p:cNvSpPr/>
          <p:nvPr/>
        </p:nvSpPr>
        <p:spPr>
          <a:xfrm>
            <a:off x="5989470" y="5284703"/>
            <a:ext cx="1716463" cy="914399"/>
          </a:xfrm>
          <a:prstGeom prst="rect">
            <a:avLst/>
          </a:prstGeom>
          <a:solidFill>
            <a:srgbClr val="69C7B5"/>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94" name="Rectángulo 93"/>
          <p:cNvSpPr/>
          <p:nvPr/>
        </p:nvSpPr>
        <p:spPr>
          <a:xfrm>
            <a:off x="5989470" y="6199101"/>
            <a:ext cx="1559861" cy="470650"/>
          </a:xfrm>
          <a:prstGeom prst="rect">
            <a:avLst/>
          </a:prstGeom>
          <a:solidFill>
            <a:srgbClr val="69C7B5"/>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95" name="Rectángulo 94"/>
          <p:cNvSpPr/>
          <p:nvPr/>
        </p:nvSpPr>
        <p:spPr>
          <a:xfrm>
            <a:off x="9546129" y="5266374"/>
            <a:ext cx="1408251" cy="914397"/>
          </a:xfrm>
          <a:prstGeom prst="rect">
            <a:avLst/>
          </a:prstGeom>
          <a:solidFill>
            <a:srgbClr val="FB4335"/>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96" name="Rectángulo 95"/>
          <p:cNvSpPr/>
          <p:nvPr/>
        </p:nvSpPr>
        <p:spPr>
          <a:xfrm>
            <a:off x="7547371" y="6180773"/>
            <a:ext cx="2561665" cy="470650"/>
          </a:xfrm>
          <a:prstGeom prst="rect">
            <a:avLst/>
          </a:prstGeom>
          <a:solidFill>
            <a:srgbClr val="FB4335"/>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97" name="Rectángulo 96"/>
          <p:cNvSpPr/>
          <p:nvPr/>
        </p:nvSpPr>
        <p:spPr>
          <a:xfrm>
            <a:off x="10109036" y="6180773"/>
            <a:ext cx="1714500" cy="470650"/>
          </a:xfrm>
          <a:prstGeom prst="rect">
            <a:avLst/>
          </a:prstGeom>
          <a:solidFill>
            <a:srgbClr val="FB4335"/>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98" name="Rectángulo 97"/>
          <p:cNvSpPr/>
          <p:nvPr/>
        </p:nvSpPr>
        <p:spPr>
          <a:xfrm>
            <a:off x="9975852" y="4123373"/>
            <a:ext cx="1860548" cy="1143001"/>
          </a:xfrm>
          <a:prstGeom prst="rect">
            <a:avLst/>
          </a:prstGeom>
          <a:solidFill>
            <a:schemeClr val="accent6">
              <a:lumMod val="60000"/>
              <a:lumOff val="40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99" name="Rectángulo 98"/>
          <p:cNvSpPr/>
          <p:nvPr/>
        </p:nvSpPr>
        <p:spPr>
          <a:xfrm>
            <a:off x="10967244" y="5266373"/>
            <a:ext cx="869156" cy="914397"/>
          </a:xfrm>
          <a:prstGeom prst="rect">
            <a:avLst/>
          </a:prstGeom>
          <a:solidFill>
            <a:schemeClr val="accent6">
              <a:lumMod val="60000"/>
              <a:lumOff val="40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00" name="Rectángulo 99"/>
          <p:cNvSpPr/>
          <p:nvPr/>
        </p:nvSpPr>
        <p:spPr>
          <a:xfrm>
            <a:off x="10886474" y="2980368"/>
            <a:ext cx="949926" cy="1143001"/>
          </a:xfrm>
          <a:prstGeom prst="rect">
            <a:avLst/>
          </a:prstGeom>
          <a:solidFill>
            <a:schemeClr val="accent6">
              <a:lumMod val="60000"/>
              <a:lumOff val="40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01" name="Rectángulo 100"/>
          <p:cNvSpPr/>
          <p:nvPr/>
        </p:nvSpPr>
        <p:spPr>
          <a:xfrm>
            <a:off x="9448585" y="1861405"/>
            <a:ext cx="1379444" cy="1116103"/>
          </a:xfrm>
          <a:prstGeom prst="rect">
            <a:avLst/>
          </a:prstGeom>
          <a:solidFill>
            <a:srgbClr val="CC00CC"/>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02" name="Rectángulo 101"/>
          <p:cNvSpPr/>
          <p:nvPr/>
        </p:nvSpPr>
        <p:spPr>
          <a:xfrm>
            <a:off x="11377119" y="1054580"/>
            <a:ext cx="457200" cy="806826"/>
          </a:xfrm>
          <a:prstGeom prst="rect">
            <a:avLst/>
          </a:prstGeom>
          <a:solidFill>
            <a:srgbClr val="CC00CC"/>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03" name="Rectángulo 102"/>
          <p:cNvSpPr/>
          <p:nvPr/>
        </p:nvSpPr>
        <p:spPr>
          <a:xfrm>
            <a:off x="10828029" y="1861405"/>
            <a:ext cx="1006289" cy="1116103"/>
          </a:xfrm>
          <a:prstGeom prst="rect">
            <a:avLst/>
          </a:prstGeom>
          <a:solidFill>
            <a:srgbClr val="CC00CC"/>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06" name="Rectángulo 105"/>
          <p:cNvSpPr/>
          <p:nvPr/>
        </p:nvSpPr>
        <p:spPr>
          <a:xfrm>
            <a:off x="4615672" y="4114806"/>
            <a:ext cx="1398497" cy="1143001"/>
          </a:xfrm>
          <a:prstGeom prst="rect">
            <a:avLst/>
          </a:prstGeom>
          <a:solidFill>
            <a:srgbClr val="FF3399"/>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07" name="Rectángulo 106"/>
          <p:cNvSpPr/>
          <p:nvPr/>
        </p:nvSpPr>
        <p:spPr>
          <a:xfrm>
            <a:off x="4615672" y="2971801"/>
            <a:ext cx="1398497" cy="1143001"/>
          </a:xfrm>
          <a:prstGeom prst="rect">
            <a:avLst/>
          </a:prstGeom>
          <a:solidFill>
            <a:srgbClr val="FF3399"/>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CuadroTexto 13"/>
          <p:cNvSpPr txBox="1">
            <a:spLocks noChangeArrowheads="1"/>
          </p:cNvSpPr>
          <p:nvPr/>
        </p:nvSpPr>
        <p:spPr bwMode="auto">
          <a:xfrm>
            <a:off x="378732" y="2407020"/>
            <a:ext cx="3828676" cy="2246769"/>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pPr algn="just"/>
            <a:r>
              <a:rPr lang="es-CO" dirty="0" smtClean="0">
                <a:solidFill>
                  <a:srgbClr val="009834"/>
                </a:solidFill>
              </a:rPr>
              <a:t>En este punto ya se han generado todos los posibles grupos con los polígonos origen habilitados. Sin embargo hay polígonos que aún no </a:t>
            </a:r>
            <a:r>
              <a:rPr lang="es-CO" dirty="0" err="1" smtClean="0">
                <a:solidFill>
                  <a:srgbClr val="009834"/>
                </a:solidFill>
              </a:rPr>
              <a:t>estan</a:t>
            </a:r>
            <a:r>
              <a:rPr lang="es-CO" dirty="0" smtClean="0">
                <a:solidFill>
                  <a:srgbClr val="009834"/>
                </a:solidFill>
              </a:rPr>
              <a:t> vinculados a un grupo.</a:t>
            </a:r>
            <a:endParaRPr lang="es-CO" dirty="0">
              <a:solidFill>
                <a:srgbClr val="009834"/>
              </a:solidFill>
            </a:endParaRPr>
          </a:p>
        </p:txBody>
      </p:sp>
      <p:sp>
        <p:nvSpPr>
          <p:cNvPr id="104" name="Rectángulo 103"/>
          <p:cNvSpPr/>
          <p:nvPr/>
        </p:nvSpPr>
        <p:spPr>
          <a:xfrm>
            <a:off x="7921225" y="1059885"/>
            <a:ext cx="1893795" cy="806826"/>
          </a:xfrm>
          <a:prstGeom prst="rect">
            <a:avLst/>
          </a:prstGeom>
          <a:solidFill>
            <a:srgbClr val="00B0F0"/>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05" name="Rectángulo 104"/>
          <p:cNvSpPr/>
          <p:nvPr/>
        </p:nvSpPr>
        <p:spPr>
          <a:xfrm>
            <a:off x="9815020" y="1059882"/>
            <a:ext cx="1562099" cy="806826"/>
          </a:xfrm>
          <a:prstGeom prst="rect">
            <a:avLst/>
          </a:prstGeom>
          <a:solidFill>
            <a:srgbClr val="00B0F0"/>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Tree>
    <p:extLst>
      <p:ext uri="{BB962C8B-B14F-4D97-AF65-F5344CB8AC3E}">
        <p14:creationId xmlns:p14="http://schemas.microsoft.com/office/powerpoint/2010/main" val="115995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3000"/>
                                  </p:stCondLst>
                                  <p:childTnLst>
                                    <p:animEffect transition="out" filter="fade">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10" presetClass="exit" presetSubtype="0" fill="hold" grpId="0" nodeType="withEffect">
                                  <p:stCondLst>
                                    <p:cond delay="3000"/>
                                  </p:stCondLst>
                                  <p:childTnLst>
                                    <p:animEffect transition="out" filter="fade">
                                      <p:cBhvr>
                                        <p:cTn id="9" dur="500"/>
                                        <p:tgtEl>
                                          <p:spTgt spid="66"/>
                                        </p:tgtEl>
                                      </p:cBhvr>
                                    </p:animEffect>
                                    <p:set>
                                      <p:cBhvr>
                                        <p:cTn id="10" dur="1" fill="hold">
                                          <p:stCondLst>
                                            <p:cond delay="499"/>
                                          </p:stCondLst>
                                        </p:cTn>
                                        <p:tgtEl>
                                          <p:spTgt spid="66"/>
                                        </p:tgtEl>
                                        <p:attrNameLst>
                                          <p:attrName>style.visibility</p:attrName>
                                        </p:attrNameLst>
                                      </p:cBhvr>
                                      <p:to>
                                        <p:strVal val="hidden"/>
                                      </p:to>
                                    </p:set>
                                  </p:childTnLst>
                                </p:cTn>
                              </p:par>
                              <p:par>
                                <p:cTn id="11" presetID="10" presetClass="exit" presetSubtype="0" fill="hold" grpId="0" nodeType="withEffect">
                                  <p:stCondLst>
                                    <p:cond delay="3000"/>
                                  </p:stCondLst>
                                  <p:childTnLst>
                                    <p:animEffect transition="out" filter="fade">
                                      <p:cBhvr>
                                        <p:cTn id="12" dur="500"/>
                                        <p:tgtEl>
                                          <p:spTgt spid="71"/>
                                        </p:tgtEl>
                                      </p:cBhvr>
                                    </p:animEffect>
                                    <p:set>
                                      <p:cBhvr>
                                        <p:cTn id="13" dur="1" fill="hold">
                                          <p:stCondLst>
                                            <p:cond delay="499"/>
                                          </p:stCondLst>
                                        </p:cTn>
                                        <p:tgtEl>
                                          <p:spTgt spid="71"/>
                                        </p:tgtEl>
                                        <p:attrNameLst>
                                          <p:attrName>style.visibility</p:attrName>
                                        </p:attrNameLst>
                                      </p:cBhvr>
                                      <p:to>
                                        <p:strVal val="hidden"/>
                                      </p:to>
                                    </p:set>
                                  </p:childTnLst>
                                </p:cTn>
                              </p:par>
                              <p:par>
                                <p:cTn id="14" presetID="10" presetClass="exit" presetSubtype="0" fill="hold" grpId="0" nodeType="withEffect">
                                  <p:stCondLst>
                                    <p:cond delay="3000"/>
                                  </p:stCondLst>
                                  <p:childTnLst>
                                    <p:animEffect transition="out" filter="fade">
                                      <p:cBhvr>
                                        <p:cTn id="15" dur="500"/>
                                        <p:tgtEl>
                                          <p:spTgt spid="83"/>
                                        </p:tgtEl>
                                      </p:cBhvr>
                                    </p:animEffect>
                                    <p:set>
                                      <p:cBhvr>
                                        <p:cTn id="16" dur="1" fill="hold">
                                          <p:stCondLst>
                                            <p:cond delay="499"/>
                                          </p:stCondLst>
                                        </p:cTn>
                                        <p:tgtEl>
                                          <p:spTgt spid="83"/>
                                        </p:tgtEl>
                                        <p:attrNameLst>
                                          <p:attrName>style.visibility</p:attrName>
                                        </p:attrNameLst>
                                      </p:cBhvr>
                                      <p:to>
                                        <p:strVal val="hidden"/>
                                      </p:to>
                                    </p:set>
                                  </p:childTnLst>
                                </p:cTn>
                              </p:par>
                              <p:par>
                                <p:cTn id="17" presetID="10" presetClass="exit" presetSubtype="0" fill="hold" grpId="0" nodeType="withEffect">
                                  <p:stCondLst>
                                    <p:cond delay="3000"/>
                                  </p:stCondLst>
                                  <p:childTnLst>
                                    <p:animEffect transition="out" filter="fade">
                                      <p:cBhvr>
                                        <p:cTn id="18" dur="500"/>
                                        <p:tgtEl>
                                          <p:spTgt spid="84"/>
                                        </p:tgtEl>
                                      </p:cBhvr>
                                    </p:animEffect>
                                    <p:set>
                                      <p:cBhvr>
                                        <p:cTn id="19" dur="1" fill="hold">
                                          <p:stCondLst>
                                            <p:cond delay="499"/>
                                          </p:stCondLst>
                                        </p:cTn>
                                        <p:tgtEl>
                                          <p:spTgt spid="84"/>
                                        </p:tgtEl>
                                        <p:attrNameLst>
                                          <p:attrName>style.visibility</p:attrName>
                                        </p:attrNameLst>
                                      </p:cBhvr>
                                      <p:to>
                                        <p:strVal val="hidden"/>
                                      </p:to>
                                    </p:set>
                                  </p:childTnLst>
                                </p:cTn>
                              </p:par>
                              <p:par>
                                <p:cTn id="20" presetID="10" presetClass="exit" presetSubtype="0" fill="hold" grpId="0" nodeType="withEffect">
                                  <p:stCondLst>
                                    <p:cond delay="3000"/>
                                  </p:stCondLst>
                                  <p:childTnLst>
                                    <p:animEffect transition="out" filter="fade">
                                      <p:cBhvr>
                                        <p:cTn id="21" dur="500"/>
                                        <p:tgtEl>
                                          <p:spTgt spid="85"/>
                                        </p:tgtEl>
                                      </p:cBhvr>
                                    </p:animEffect>
                                    <p:set>
                                      <p:cBhvr>
                                        <p:cTn id="22" dur="1" fill="hold">
                                          <p:stCondLst>
                                            <p:cond delay="499"/>
                                          </p:stCondLst>
                                        </p:cTn>
                                        <p:tgtEl>
                                          <p:spTgt spid="85"/>
                                        </p:tgtEl>
                                        <p:attrNameLst>
                                          <p:attrName>style.visibility</p:attrName>
                                        </p:attrNameLst>
                                      </p:cBhvr>
                                      <p:to>
                                        <p:strVal val="hidden"/>
                                      </p:to>
                                    </p:set>
                                  </p:childTnLst>
                                </p:cTn>
                              </p:par>
                              <p:par>
                                <p:cTn id="23" presetID="10" presetClass="exit" presetSubtype="0" fill="hold" grpId="0" nodeType="withEffect">
                                  <p:stCondLst>
                                    <p:cond delay="3000"/>
                                  </p:stCondLst>
                                  <p:childTnLst>
                                    <p:animEffect transition="out" filter="fade">
                                      <p:cBhvr>
                                        <p:cTn id="24" dur="500"/>
                                        <p:tgtEl>
                                          <p:spTgt spid="78"/>
                                        </p:tgtEl>
                                      </p:cBhvr>
                                    </p:animEffect>
                                    <p:set>
                                      <p:cBhvr>
                                        <p:cTn id="25" dur="1" fill="hold">
                                          <p:stCondLst>
                                            <p:cond delay="499"/>
                                          </p:stCondLst>
                                        </p:cTn>
                                        <p:tgtEl>
                                          <p:spTgt spid="78"/>
                                        </p:tgtEl>
                                        <p:attrNameLst>
                                          <p:attrName>style.visibility</p:attrName>
                                        </p:attrNameLst>
                                      </p:cBhvr>
                                      <p:to>
                                        <p:strVal val="hidden"/>
                                      </p:to>
                                    </p:set>
                                  </p:childTnLst>
                                </p:cTn>
                              </p:par>
                              <p:par>
                                <p:cTn id="26" presetID="10" presetClass="exit" presetSubtype="0" fill="hold" grpId="0" nodeType="withEffect">
                                  <p:stCondLst>
                                    <p:cond delay="3000"/>
                                  </p:stCondLst>
                                  <p:childTnLst>
                                    <p:animEffect transition="out" filter="fade">
                                      <p:cBhvr>
                                        <p:cTn id="27" dur="500"/>
                                        <p:tgtEl>
                                          <p:spTgt spid="57"/>
                                        </p:tgtEl>
                                      </p:cBhvr>
                                    </p:animEffect>
                                    <p:set>
                                      <p:cBhvr>
                                        <p:cTn id="28" dur="1" fill="hold">
                                          <p:stCondLst>
                                            <p:cond delay="499"/>
                                          </p:stCondLst>
                                        </p:cTn>
                                        <p:tgtEl>
                                          <p:spTgt spid="57"/>
                                        </p:tgtEl>
                                        <p:attrNameLst>
                                          <p:attrName>style.visibility</p:attrName>
                                        </p:attrNameLst>
                                      </p:cBhvr>
                                      <p:to>
                                        <p:strVal val="hidden"/>
                                      </p:to>
                                    </p:set>
                                  </p:childTnLst>
                                </p:cTn>
                              </p:par>
                              <p:par>
                                <p:cTn id="29" presetID="10" presetClass="exit" presetSubtype="0" fill="hold" grpId="0" nodeType="withEffect">
                                  <p:stCondLst>
                                    <p:cond delay="3000"/>
                                  </p:stCondLst>
                                  <p:childTnLst>
                                    <p:animEffect transition="out" filter="fade">
                                      <p:cBhvr>
                                        <p:cTn id="30" dur="500"/>
                                        <p:tgtEl>
                                          <p:spTgt spid="58"/>
                                        </p:tgtEl>
                                      </p:cBhvr>
                                    </p:animEffect>
                                    <p:set>
                                      <p:cBhvr>
                                        <p:cTn id="31" dur="1" fill="hold">
                                          <p:stCondLst>
                                            <p:cond delay="499"/>
                                          </p:stCondLst>
                                        </p:cTn>
                                        <p:tgtEl>
                                          <p:spTgt spid="58"/>
                                        </p:tgtEl>
                                        <p:attrNameLst>
                                          <p:attrName>style.visibility</p:attrName>
                                        </p:attrNameLst>
                                      </p:cBhvr>
                                      <p:to>
                                        <p:strVal val="hidden"/>
                                      </p:to>
                                    </p:set>
                                  </p:childTnLst>
                                </p:cTn>
                              </p:par>
                              <p:par>
                                <p:cTn id="32" presetID="10" presetClass="exit" presetSubtype="0" fill="hold" grpId="0" nodeType="withEffect">
                                  <p:stCondLst>
                                    <p:cond delay="3000"/>
                                  </p:stCondLst>
                                  <p:childTnLst>
                                    <p:animEffect transition="out" filter="fade">
                                      <p:cBhvr>
                                        <p:cTn id="33" dur="500"/>
                                        <p:tgtEl>
                                          <p:spTgt spid="63"/>
                                        </p:tgtEl>
                                      </p:cBhvr>
                                    </p:animEffect>
                                    <p:set>
                                      <p:cBhvr>
                                        <p:cTn id="34" dur="1" fill="hold">
                                          <p:stCondLst>
                                            <p:cond delay="499"/>
                                          </p:stCondLst>
                                        </p:cTn>
                                        <p:tgtEl>
                                          <p:spTgt spid="63"/>
                                        </p:tgtEl>
                                        <p:attrNameLst>
                                          <p:attrName>style.visibility</p:attrName>
                                        </p:attrNameLst>
                                      </p:cBhvr>
                                      <p:to>
                                        <p:strVal val="hidden"/>
                                      </p:to>
                                    </p:set>
                                  </p:childTnLst>
                                </p:cTn>
                              </p:par>
                              <p:par>
                                <p:cTn id="35" presetID="10" presetClass="exit" presetSubtype="0" fill="hold" grpId="0" nodeType="withEffect">
                                  <p:stCondLst>
                                    <p:cond delay="3000"/>
                                  </p:stCondLst>
                                  <p:childTnLst>
                                    <p:animEffect transition="out" filter="fade">
                                      <p:cBhvr>
                                        <p:cTn id="36" dur="500"/>
                                        <p:tgtEl>
                                          <p:spTgt spid="87"/>
                                        </p:tgtEl>
                                      </p:cBhvr>
                                    </p:animEffect>
                                    <p:set>
                                      <p:cBhvr>
                                        <p:cTn id="37" dur="1" fill="hold">
                                          <p:stCondLst>
                                            <p:cond delay="499"/>
                                          </p:stCondLst>
                                        </p:cTn>
                                        <p:tgtEl>
                                          <p:spTgt spid="87"/>
                                        </p:tgtEl>
                                        <p:attrNameLst>
                                          <p:attrName>style.visibility</p:attrName>
                                        </p:attrNameLst>
                                      </p:cBhvr>
                                      <p:to>
                                        <p:strVal val="hidden"/>
                                      </p:to>
                                    </p:set>
                                  </p:childTnLst>
                                </p:cTn>
                              </p:par>
                              <p:par>
                                <p:cTn id="38" presetID="10" presetClass="exit" presetSubtype="0" fill="hold" grpId="0" nodeType="withEffect">
                                  <p:stCondLst>
                                    <p:cond delay="3000"/>
                                  </p:stCondLst>
                                  <p:childTnLst>
                                    <p:animEffect transition="out" filter="fade">
                                      <p:cBhvr>
                                        <p:cTn id="39" dur="500"/>
                                        <p:tgtEl>
                                          <p:spTgt spid="75"/>
                                        </p:tgtEl>
                                      </p:cBhvr>
                                    </p:animEffect>
                                    <p:set>
                                      <p:cBhvr>
                                        <p:cTn id="40" dur="1" fill="hold">
                                          <p:stCondLst>
                                            <p:cond delay="499"/>
                                          </p:stCondLst>
                                        </p:cTn>
                                        <p:tgtEl>
                                          <p:spTgt spid="75"/>
                                        </p:tgtEl>
                                        <p:attrNameLst>
                                          <p:attrName>style.visibility</p:attrName>
                                        </p:attrNameLst>
                                      </p:cBhvr>
                                      <p:to>
                                        <p:strVal val="hidden"/>
                                      </p:to>
                                    </p:set>
                                  </p:childTnLst>
                                </p:cTn>
                              </p:par>
                              <p:par>
                                <p:cTn id="41" presetID="10" presetClass="exit" presetSubtype="0" fill="hold" grpId="0" nodeType="withEffect">
                                  <p:stCondLst>
                                    <p:cond delay="3000"/>
                                  </p:stCondLst>
                                  <p:childTnLst>
                                    <p:animEffect transition="out" filter="fade">
                                      <p:cBhvr>
                                        <p:cTn id="42" dur="500"/>
                                        <p:tgtEl>
                                          <p:spTgt spid="82"/>
                                        </p:tgtEl>
                                      </p:cBhvr>
                                    </p:animEffect>
                                    <p:set>
                                      <p:cBhvr>
                                        <p:cTn id="43" dur="1" fill="hold">
                                          <p:stCondLst>
                                            <p:cond delay="499"/>
                                          </p:stCondLst>
                                        </p:cTn>
                                        <p:tgtEl>
                                          <p:spTgt spid="82"/>
                                        </p:tgtEl>
                                        <p:attrNameLst>
                                          <p:attrName>style.visibility</p:attrName>
                                        </p:attrNameLst>
                                      </p:cBhvr>
                                      <p:to>
                                        <p:strVal val="hidden"/>
                                      </p:to>
                                    </p:set>
                                  </p:childTnLst>
                                </p:cTn>
                              </p:par>
                              <p:par>
                                <p:cTn id="44" presetID="10" presetClass="exit" presetSubtype="0" fill="hold" grpId="0" nodeType="withEffect">
                                  <p:stCondLst>
                                    <p:cond delay="3000"/>
                                  </p:stCondLst>
                                  <p:childTnLst>
                                    <p:animEffect transition="out" filter="fade">
                                      <p:cBhvr>
                                        <p:cTn id="45" dur="500"/>
                                        <p:tgtEl>
                                          <p:spTgt spid="79"/>
                                        </p:tgtEl>
                                      </p:cBhvr>
                                    </p:animEffect>
                                    <p:set>
                                      <p:cBhvr>
                                        <p:cTn id="46" dur="1" fill="hold">
                                          <p:stCondLst>
                                            <p:cond delay="499"/>
                                          </p:stCondLst>
                                        </p:cTn>
                                        <p:tgtEl>
                                          <p:spTgt spid="79"/>
                                        </p:tgtEl>
                                        <p:attrNameLst>
                                          <p:attrName>style.visibility</p:attrName>
                                        </p:attrNameLst>
                                      </p:cBhvr>
                                      <p:to>
                                        <p:strVal val="hidden"/>
                                      </p:to>
                                    </p:set>
                                  </p:childTnLst>
                                </p:cTn>
                              </p:par>
                              <p:par>
                                <p:cTn id="47" presetID="10" presetClass="exit" presetSubtype="0" fill="hold" grpId="0" nodeType="withEffect">
                                  <p:stCondLst>
                                    <p:cond delay="3000"/>
                                  </p:stCondLst>
                                  <p:childTnLst>
                                    <p:animEffect transition="out" filter="fade">
                                      <p:cBhvr>
                                        <p:cTn id="48" dur="500"/>
                                        <p:tgtEl>
                                          <p:spTgt spid="80"/>
                                        </p:tgtEl>
                                      </p:cBhvr>
                                    </p:animEffect>
                                    <p:set>
                                      <p:cBhvr>
                                        <p:cTn id="49" dur="1" fill="hold">
                                          <p:stCondLst>
                                            <p:cond delay="499"/>
                                          </p:stCondLst>
                                        </p:cTn>
                                        <p:tgtEl>
                                          <p:spTgt spid="80"/>
                                        </p:tgtEl>
                                        <p:attrNameLst>
                                          <p:attrName>style.visibility</p:attrName>
                                        </p:attrNameLst>
                                      </p:cBhvr>
                                      <p:to>
                                        <p:strVal val="hidden"/>
                                      </p:to>
                                    </p:set>
                                  </p:childTnLst>
                                </p:cTn>
                              </p:par>
                              <p:par>
                                <p:cTn id="50" presetID="10" presetClass="exit" presetSubtype="0" fill="hold" grpId="0" nodeType="withEffect">
                                  <p:stCondLst>
                                    <p:cond delay="3000"/>
                                  </p:stCondLst>
                                  <p:childTnLst>
                                    <p:animEffect transition="out" filter="fade">
                                      <p:cBhvr>
                                        <p:cTn id="51" dur="500"/>
                                        <p:tgtEl>
                                          <p:spTgt spid="81"/>
                                        </p:tgtEl>
                                      </p:cBhvr>
                                    </p:animEffect>
                                    <p:set>
                                      <p:cBhvr>
                                        <p:cTn id="52" dur="1" fill="hold">
                                          <p:stCondLst>
                                            <p:cond delay="499"/>
                                          </p:stCondLst>
                                        </p:cTn>
                                        <p:tgtEl>
                                          <p:spTgt spid="81"/>
                                        </p:tgtEl>
                                        <p:attrNameLst>
                                          <p:attrName>style.visibility</p:attrName>
                                        </p:attrNameLst>
                                      </p:cBhvr>
                                      <p:to>
                                        <p:strVal val="hidden"/>
                                      </p:to>
                                    </p:set>
                                  </p:childTnLst>
                                </p:cTn>
                              </p:par>
                              <p:par>
                                <p:cTn id="53" presetID="10" presetClass="exit" presetSubtype="0" fill="hold" grpId="0" nodeType="withEffect">
                                  <p:stCondLst>
                                    <p:cond delay="3000"/>
                                  </p:stCondLst>
                                  <p:childTnLst>
                                    <p:animEffect transition="out" filter="fade">
                                      <p:cBhvr>
                                        <p:cTn id="54" dur="500"/>
                                        <p:tgtEl>
                                          <p:spTgt spid="77"/>
                                        </p:tgtEl>
                                      </p:cBhvr>
                                    </p:animEffect>
                                    <p:set>
                                      <p:cBhvr>
                                        <p:cTn id="55" dur="1" fill="hold">
                                          <p:stCondLst>
                                            <p:cond delay="499"/>
                                          </p:stCondLst>
                                        </p:cTn>
                                        <p:tgtEl>
                                          <p:spTgt spid="77"/>
                                        </p:tgtEl>
                                        <p:attrNameLst>
                                          <p:attrName>style.visibility</p:attrName>
                                        </p:attrNameLst>
                                      </p:cBhvr>
                                      <p:to>
                                        <p:strVal val="hidden"/>
                                      </p:to>
                                    </p:set>
                                  </p:childTnLst>
                                </p:cTn>
                              </p:par>
                              <p:par>
                                <p:cTn id="56" presetID="10" presetClass="exit" presetSubtype="0" fill="hold" grpId="0" nodeType="withEffect">
                                  <p:stCondLst>
                                    <p:cond delay="3000"/>
                                  </p:stCondLst>
                                  <p:childTnLst>
                                    <p:animEffect transition="out" filter="fade">
                                      <p:cBhvr>
                                        <p:cTn id="57" dur="500"/>
                                        <p:tgtEl>
                                          <p:spTgt spid="65"/>
                                        </p:tgtEl>
                                      </p:cBhvr>
                                    </p:animEffect>
                                    <p:set>
                                      <p:cBhvr>
                                        <p:cTn id="58" dur="1" fill="hold">
                                          <p:stCondLst>
                                            <p:cond delay="499"/>
                                          </p:stCondLst>
                                        </p:cTn>
                                        <p:tgtEl>
                                          <p:spTgt spid="65"/>
                                        </p:tgtEl>
                                        <p:attrNameLst>
                                          <p:attrName>style.visibility</p:attrName>
                                        </p:attrNameLst>
                                      </p:cBhvr>
                                      <p:to>
                                        <p:strVal val="hidden"/>
                                      </p:to>
                                    </p:set>
                                  </p:childTnLst>
                                </p:cTn>
                              </p:par>
                              <p:par>
                                <p:cTn id="59" presetID="10" presetClass="exit" presetSubtype="0" fill="hold" grpId="0" nodeType="withEffect">
                                  <p:stCondLst>
                                    <p:cond delay="3000"/>
                                  </p:stCondLst>
                                  <p:childTnLst>
                                    <p:animEffect transition="out" filter="fade">
                                      <p:cBhvr>
                                        <p:cTn id="60" dur="500"/>
                                        <p:tgtEl>
                                          <p:spTgt spid="64"/>
                                        </p:tgtEl>
                                      </p:cBhvr>
                                    </p:animEffect>
                                    <p:set>
                                      <p:cBhvr>
                                        <p:cTn id="61" dur="1" fill="hold">
                                          <p:stCondLst>
                                            <p:cond delay="499"/>
                                          </p:stCondLst>
                                        </p:cTn>
                                        <p:tgtEl>
                                          <p:spTgt spid="64"/>
                                        </p:tgtEl>
                                        <p:attrNameLst>
                                          <p:attrName>style.visibility</p:attrName>
                                        </p:attrNameLst>
                                      </p:cBhvr>
                                      <p:to>
                                        <p:strVal val="hidden"/>
                                      </p:to>
                                    </p:set>
                                  </p:childTnLst>
                                </p:cTn>
                              </p:par>
                              <p:par>
                                <p:cTn id="62" presetID="10" presetClass="exit" presetSubtype="0" fill="hold" grpId="0" nodeType="withEffect">
                                  <p:stCondLst>
                                    <p:cond delay="3000"/>
                                  </p:stCondLst>
                                  <p:childTnLst>
                                    <p:animEffect transition="out" filter="fade">
                                      <p:cBhvr>
                                        <p:cTn id="63" dur="500"/>
                                        <p:tgtEl>
                                          <p:spTgt spid="70"/>
                                        </p:tgtEl>
                                      </p:cBhvr>
                                    </p:animEffect>
                                    <p:set>
                                      <p:cBhvr>
                                        <p:cTn id="64" dur="1" fill="hold">
                                          <p:stCondLst>
                                            <p:cond delay="499"/>
                                          </p:stCondLst>
                                        </p:cTn>
                                        <p:tgtEl>
                                          <p:spTgt spid="70"/>
                                        </p:tgtEl>
                                        <p:attrNameLst>
                                          <p:attrName>style.visibility</p:attrName>
                                        </p:attrNameLst>
                                      </p:cBhvr>
                                      <p:to>
                                        <p:strVal val="hidden"/>
                                      </p:to>
                                    </p:set>
                                  </p:childTnLst>
                                </p:cTn>
                              </p:par>
                              <p:par>
                                <p:cTn id="65" presetID="10" presetClass="exit" presetSubtype="0" fill="hold" grpId="0" nodeType="withEffect">
                                  <p:stCondLst>
                                    <p:cond delay="3000"/>
                                  </p:stCondLst>
                                  <p:childTnLst>
                                    <p:animEffect transition="out" filter="fade">
                                      <p:cBhvr>
                                        <p:cTn id="66" dur="500"/>
                                        <p:tgtEl>
                                          <p:spTgt spid="88"/>
                                        </p:tgtEl>
                                      </p:cBhvr>
                                    </p:animEffect>
                                    <p:set>
                                      <p:cBhvr>
                                        <p:cTn id="67" dur="1" fill="hold">
                                          <p:stCondLst>
                                            <p:cond delay="499"/>
                                          </p:stCondLst>
                                        </p:cTn>
                                        <p:tgtEl>
                                          <p:spTgt spid="88"/>
                                        </p:tgtEl>
                                        <p:attrNameLst>
                                          <p:attrName>style.visibility</p:attrName>
                                        </p:attrNameLst>
                                      </p:cBhvr>
                                      <p:to>
                                        <p:strVal val="hidden"/>
                                      </p:to>
                                    </p:set>
                                  </p:childTnLst>
                                </p:cTn>
                              </p:par>
                              <p:par>
                                <p:cTn id="68" presetID="10" presetClass="exit" presetSubtype="0" fill="hold" grpId="0" nodeType="withEffect">
                                  <p:stCondLst>
                                    <p:cond delay="3000"/>
                                  </p:stCondLst>
                                  <p:childTnLst>
                                    <p:animEffect transition="out" filter="fade">
                                      <p:cBhvr>
                                        <p:cTn id="69" dur="500"/>
                                        <p:tgtEl>
                                          <p:spTgt spid="89"/>
                                        </p:tgtEl>
                                      </p:cBhvr>
                                    </p:animEffect>
                                    <p:set>
                                      <p:cBhvr>
                                        <p:cTn id="70" dur="1" fill="hold">
                                          <p:stCondLst>
                                            <p:cond delay="499"/>
                                          </p:stCondLst>
                                        </p:cTn>
                                        <p:tgtEl>
                                          <p:spTgt spid="89"/>
                                        </p:tgtEl>
                                        <p:attrNameLst>
                                          <p:attrName>style.visibility</p:attrName>
                                        </p:attrNameLst>
                                      </p:cBhvr>
                                      <p:to>
                                        <p:strVal val="hidden"/>
                                      </p:to>
                                    </p:set>
                                  </p:childTnLst>
                                </p:cTn>
                              </p:par>
                              <p:par>
                                <p:cTn id="71" presetID="10" presetClass="exit" presetSubtype="0" fill="hold" grpId="0" nodeType="withEffect">
                                  <p:stCondLst>
                                    <p:cond delay="3000"/>
                                  </p:stCondLst>
                                  <p:childTnLst>
                                    <p:animEffect transition="out" filter="fade">
                                      <p:cBhvr>
                                        <p:cTn id="72" dur="500"/>
                                        <p:tgtEl>
                                          <p:spTgt spid="90"/>
                                        </p:tgtEl>
                                      </p:cBhvr>
                                    </p:animEffect>
                                    <p:set>
                                      <p:cBhvr>
                                        <p:cTn id="73" dur="1" fill="hold">
                                          <p:stCondLst>
                                            <p:cond delay="499"/>
                                          </p:stCondLst>
                                        </p:cTn>
                                        <p:tgtEl>
                                          <p:spTgt spid="90"/>
                                        </p:tgtEl>
                                        <p:attrNameLst>
                                          <p:attrName>style.visibility</p:attrName>
                                        </p:attrNameLst>
                                      </p:cBhvr>
                                      <p:to>
                                        <p:strVal val="hidden"/>
                                      </p:to>
                                    </p:set>
                                  </p:childTnLst>
                                </p:cTn>
                              </p:par>
                              <p:par>
                                <p:cTn id="74" presetID="10" presetClass="exit" presetSubtype="0" fill="hold" grpId="0" nodeType="withEffect">
                                  <p:stCondLst>
                                    <p:cond delay="3000"/>
                                  </p:stCondLst>
                                  <p:childTnLst>
                                    <p:animEffect transition="out" filter="fade">
                                      <p:cBhvr>
                                        <p:cTn id="75" dur="500"/>
                                        <p:tgtEl>
                                          <p:spTgt spid="91"/>
                                        </p:tgtEl>
                                      </p:cBhvr>
                                    </p:animEffect>
                                    <p:set>
                                      <p:cBhvr>
                                        <p:cTn id="76" dur="1" fill="hold">
                                          <p:stCondLst>
                                            <p:cond delay="499"/>
                                          </p:stCondLst>
                                        </p:cTn>
                                        <p:tgtEl>
                                          <p:spTgt spid="91"/>
                                        </p:tgtEl>
                                        <p:attrNameLst>
                                          <p:attrName>style.visibility</p:attrName>
                                        </p:attrNameLst>
                                      </p:cBhvr>
                                      <p:to>
                                        <p:strVal val="hidden"/>
                                      </p:to>
                                    </p:set>
                                  </p:childTnLst>
                                </p:cTn>
                              </p:par>
                              <p:par>
                                <p:cTn id="77" presetID="10" presetClass="exit" presetSubtype="0" fill="hold" grpId="0" nodeType="withEffect">
                                  <p:stCondLst>
                                    <p:cond delay="3000"/>
                                  </p:stCondLst>
                                  <p:childTnLst>
                                    <p:animEffect transition="out" filter="fade">
                                      <p:cBhvr>
                                        <p:cTn id="78" dur="500"/>
                                        <p:tgtEl>
                                          <p:spTgt spid="92"/>
                                        </p:tgtEl>
                                      </p:cBhvr>
                                    </p:animEffect>
                                    <p:set>
                                      <p:cBhvr>
                                        <p:cTn id="79" dur="1" fill="hold">
                                          <p:stCondLst>
                                            <p:cond delay="499"/>
                                          </p:stCondLst>
                                        </p:cTn>
                                        <p:tgtEl>
                                          <p:spTgt spid="92"/>
                                        </p:tgtEl>
                                        <p:attrNameLst>
                                          <p:attrName>style.visibility</p:attrName>
                                        </p:attrNameLst>
                                      </p:cBhvr>
                                      <p:to>
                                        <p:strVal val="hidden"/>
                                      </p:to>
                                    </p:set>
                                  </p:childTnLst>
                                </p:cTn>
                              </p:par>
                              <p:par>
                                <p:cTn id="80" presetID="10" presetClass="exit" presetSubtype="0" fill="hold" grpId="0" nodeType="withEffect">
                                  <p:stCondLst>
                                    <p:cond delay="3000"/>
                                  </p:stCondLst>
                                  <p:childTnLst>
                                    <p:animEffect transition="out" filter="fade">
                                      <p:cBhvr>
                                        <p:cTn id="81" dur="500"/>
                                        <p:tgtEl>
                                          <p:spTgt spid="93"/>
                                        </p:tgtEl>
                                      </p:cBhvr>
                                    </p:animEffect>
                                    <p:set>
                                      <p:cBhvr>
                                        <p:cTn id="82" dur="1" fill="hold">
                                          <p:stCondLst>
                                            <p:cond delay="499"/>
                                          </p:stCondLst>
                                        </p:cTn>
                                        <p:tgtEl>
                                          <p:spTgt spid="93"/>
                                        </p:tgtEl>
                                        <p:attrNameLst>
                                          <p:attrName>style.visibility</p:attrName>
                                        </p:attrNameLst>
                                      </p:cBhvr>
                                      <p:to>
                                        <p:strVal val="hidden"/>
                                      </p:to>
                                    </p:set>
                                  </p:childTnLst>
                                </p:cTn>
                              </p:par>
                              <p:par>
                                <p:cTn id="83" presetID="10" presetClass="exit" presetSubtype="0" fill="hold" grpId="0" nodeType="withEffect">
                                  <p:stCondLst>
                                    <p:cond delay="3000"/>
                                  </p:stCondLst>
                                  <p:childTnLst>
                                    <p:animEffect transition="out" filter="fade">
                                      <p:cBhvr>
                                        <p:cTn id="84" dur="500"/>
                                        <p:tgtEl>
                                          <p:spTgt spid="94"/>
                                        </p:tgtEl>
                                      </p:cBhvr>
                                    </p:animEffect>
                                    <p:set>
                                      <p:cBhvr>
                                        <p:cTn id="85" dur="1" fill="hold">
                                          <p:stCondLst>
                                            <p:cond delay="499"/>
                                          </p:stCondLst>
                                        </p:cTn>
                                        <p:tgtEl>
                                          <p:spTgt spid="94"/>
                                        </p:tgtEl>
                                        <p:attrNameLst>
                                          <p:attrName>style.visibility</p:attrName>
                                        </p:attrNameLst>
                                      </p:cBhvr>
                                      <p:to>
                                        <p:strVal val="hidden"/>
                                      </p:to>
                                    </p:set>
                                  </p:childTnLst>
                                </p:cTn>
                              </p:par>
                              <p:par>
                                <p:cTn id="86" presetID="10" presetClass="exit" presetSubtype="0" fill="hold" grpId="0" nodeType="withEffect">
                                  <p:stCondLst>
                                    <p:cond delay="3000"/>
                                  </p:stCondLst>
                                  <p:childTnLst>
                                    <p:animEffect transition="out" filter="fade">
                                      <p:cBhvr>
                                        <p:cTn id="87" dur="500"/>
                                        <p:tgtEl>
                                          <p:spTgt spid="95"/>
                                        </p:tgtEl>
                                      </p:cBhvr>
                                    </p:animEffect>
                                    <p:set>
                                      <p:cBhvr>
                                        <p:cTn id="88" dur="1" fill="hold">
                                          <p:stCondLst>
                                            <p:cond delay="499"/>
                                          </p:stCondLst>
                                        </p:cTn>
                                        <p:tgtEl>
                                          <p:spTgt spid="95"/>
                                        </p:tgtEl>
                                        <p:attrNameLst>
                                          <p:attrName>style.visibility</p:attrName>
                                        </p:attrNameLst>
                                      </p:cBhvr>
                                      <p:to>
                                        <p:strVal val="hidden"/>
                                      </p:to>
                                    </p:set>
                                  </p:childTnLst>
                                </p:cTn>
                              </p:par>
                              <p:par>
                                <p:cTn id="89" presetID="10" presetClass="exit" presetSubtype="0" fill="hold" grpId="0" nodeType="withEffect">
                                  <p:stCondLst>
                                    <p:cond delay="3000"/>
                                  </p:stCondLst>
                                  <p:childTnLst>
                                    <p:animEffect transition="out" filter="fade">
                                      <p:cBhvr>
                                        <p:cTn id="90" dur="500"/>
                                        <p:tgtEl>
                                          <p:spTgt spid="96"/>
                                        </p:tgtEl>
                                      </p:cBhvr>
                                    </p:animEffect>
                                    <p:set>
                                      <p:cBhvr>
                                        <p:cTn id="91" dur="1" fill="hold">
                                          <p:stCondLst>
                                            <p:cond delay="499"/>
                                          </p:stCondLst>
                                        </p:cTn>
                                        <p:tgtEl>
                                          <p:spTgt spid="96"/>
                                        </p:tgtEl>
                                        <p:attrNameLst>
                                          <p:attrName>style.visibility</p:attrName>
                                        </p:attrNameLst>
                                      </p:cBhvr>
                                      <p:to>
                                        <p:strVal val="hidden"/>
                                      </p:to>
                                    </p:set>
                                  </p:childTnLst>
                                </p:cTn>
                              </p:par>
                              <p:par>
                                <p:cTn id="92" presetID="10" presetClass="exit" presetSubtype="0" fill="hold" grpId="0" nodeType="withEffect">
                                  <p:stCondLst>
                                    <p:cond delay="3000"/>
                                  </p:stCondLst>
                                  <p:childTnLst>
                                    <p:animEffect transition="out" filter="fade">
                                      <p:cBhvr>
                                        <p:cTn id="93" dur="500"/>
                                        <p:tgtEl>
                                          <p:spTgt spid="97"/>
                                        </p:tgtEl>
                                      </p:cBhvr>
                                    </p:animEffect>
                                    <p:set>
                                      <p:cBhvr>
                                        <p:cTn id="94" dur="1" fill="hold">
                                          <p:stCondLst>
                                            <p:cond delay="499"/>
                                          </p:stCondLst>
                                        </p:cTn>
                                        <p:tgtEl>
                                          <p:spTgt spid="97"/>
                                        </p:tgtEl>
                                        <p:attrNameLst>
                                          <p:attrName>style.visibility</p:attrName>
                                        </p:attrNameLst>
                                      </p:cBhvr>
                                      <p:to>
                                        <p:strVal val="hidden"/>
                                      </p:to>
                                    </p:set>
                                  </p:childTnLst>
                                </p:cTn>
                              </p:par>
                              <p:par>
                                <p:cTn id="95" presetID="10" presetClass="exit" presetSubtype="0" fill="hold" grpId="0" nodeType="withEffect">
                                  <p:stCondLst>
                                    <p:cond delay="3000"/>
                                  </p:stCondLst>
                                  <p:childTnLst>
                                    <p:animEffect transition="out" filter="fade">
                                      <p:cBhvr>
                                        <p:cTn id="96" dur="500"/>
                                        <p:tgtEl>
                                          <p:spTgt spid="98"/>
                                        </p:tgtEl>
                                      </p:cBhvr>
                                    </p:animEffect>
                                    <p:set>
                                      <p:cBhvr>
                                        <p:cTn id="97" dur="1" fill="hold">
                                          <p:stCondLst>
                                            <p:cond delay="499"/>
                                          </p:stCondLst>
                                        </p:cTn>
                                        <p:tgtEl>
                                          <p:spTgt spid="98"/>
                                        </p:tgtEl>
                                        <p:attrNameLst>
                                          <p:attrName>style.visibility</p:attrName>
                                        </p:attrNameLst>
                                      </p:cBhvr>
                                      <p:to>
                                        <p:strVal val="hidden"/>
                                      </p:to>
                                    </p:set>
                                  </p:childTnLst>
                                </p:cTn>
                              </p:par>
                              <p:par>
                                <p:cTn id="98" presetID="10" presetClass="exit" presetSubtype="0" fill="hold" grpId="0" nodeType="withEffect">
                                  <p:stCondLst>
                                    <p:cond delay="3000"/>
                                  </p:stCondLst>
                                  <p:childTnLst>
                                    <p:animEffect transition="out" filter="fade">
                                      <p:cBhvr>
                                        <p:cTn id="99" dur="500"/>
                                        <p:tgtEl>
                                          <p:spTgt spid="99"/>
                                        </p:tgtEl>
                                      </p:cBhvr>
                                    </p:animEffect>
                                    <p:set>
                                      <p:cBhvr>
                                        <p:cTn id="100" dur="1" fill="hold">
                                          <p:stCondLst>
                                            <p:cond delay="499"/>
                                          </p:stCondLst>
                                        </p:cTn>
                                        <p:tgtEl>
                                          <p:spTgt spid="99"/>
                                        </p:tgtEl>
                                        <p:attrNameLst>
                                          <p:attrName>style.visibility</p:attrName>
                                        </p:attrNameLst>
                                      </p:cBhvr>
                                      <p:to>
                                        <p:strVal val="hidden"/>
                                      </p:to>
                                    </p:set>
                                  </p:childTnLst>
                                </p:cTn>
                              </p:par>
                              <p:par>
                                <p:cTn id="101" presetID="10" presetClass="exit" presetSubtype="0" fill="hold" grpId="0" nodeType="withEffect">
                                  <p:stCondLst>
                                    <p:cond delay="3000"/>
                                  </p:stCondLst>
                                  <p:childTnLst>
                                    <p:animEffect transition="out" filter="fade">
                                      <p:cBhvr>
                                        <p:cTn id="102" dur="500"/>
                                        <p:tgtEl>
                                          <p:spTgt spid="100"/>
                                        </p:tgtEl>
                                      </p:cBhvr>
                                    </p:animEffect>
                                    <p:set>
                                      <p:cBhvr>
                                        <p:cTn id="103" dur="1" fill="hold">
                                          <p:stCondLst>
                                            <p:cond delay="499"/>
                                          </p:stCondLst>
                                        </p:cTn>
                                        <p:tgtEl>
                                          <p:spTgt spid="100"/>
                                        </p:tgtEl>
                                        <p:attrNameLst>
                                          <p:attrName>style.visibility</p:attrName>
                                        </p:attrNameLst>
                                      </p:cBhvr>
                                      <p:to>
                                        <p:strVal val="hidden"/>
                                      </p:to>
                                    </p:set>
                                  </p:childTnLst>
                                </p:cTn>
                              </p:par>
                              <p:par>
                                <p:cTn id="104" presetID="10" presetClass="exit" presetSubtype="0" fill="hold" grpId="0" nodeType="withEffect">
                                  <p:stCondLst>
                                    <p:cond delay="3000"/>
                                  </p:stCondLst>
                                  <p:childTnLst>
                                    <p:animEffect transition="out" filter="fade">
                                      <p:cBhvr>
                                        <p:cTn id="105" dur="500"/>
                                        <p:tgtEl>
                                          <p:spTgt spid="101"/>
                                        </p:tgtEl>
                                      </p:cBhvr>
                                    </p:animEffect>
                                    <p:set>
                                      <p:cBhvr>
                                        <p:cTn id="106" dur="1" fill="hold">
                                          <p:stCondLst>
                                            <p:cond delay="499"/>
                                          </p:stCondLst>
                                        </p:cTn>
                                        <p:tgtEl>
                                          <p:spTgt spid="101"/>
                                        </p:tgtEl>
                                        <p:attrNameLst>
                                          <p:attrName>style.visibility</p:attrName>
                                        </p:attrNameLst>
                                      </p:cBhvr>
                                      <p:to>
                                        <p:strVal val="hidden"/>
                                      </p:to>
                                    </p:set>
                                  </p:childTnLst>
                                </p:cTn>
                              </p:par>
                              <p:par>
                                <p:cTn id="107" presetID="10" presetClass="exit" presetSubtype="0" fill="hold" grpId="0" nodeType="withEffect">
                                  <p:stCondLst>
                                    <p:cond delay="3000"/>
                                  </p:stCondLst>
                                  <p:childTnLst>
                                    <p:animEffect transition="out" filter="fade">
                                      <p:cBhvr>
                                        <p:cTn id="108" dur="500"/>
                                        <p:tgtEl>
                                          <p:spTgt spid="102"/>
                                        </p:tgtEl>
                                      </p:cBhvr>
                                    </p:animEffect>
                                    <p:set>
                                      <p:cBhvr>
                                        <p:cTn id="109" dur="1" fill="hold">
                                          <p:stCondLst>
                                            <p:cond delay="499"/>
                                          </p:stCondLst>
                                        </p:cTn>
                                        <p:tgtEl>
                                          <p:spTgt spid="102"/>
                                        </p:tgtEl>
                                        <p:attrNameLst>
                                          <p:attrName>style.visibility</p:attrName>
                                        </p:attrNameLst>
                                      </p:cBhvr>
                                      <p:to>
                                        <p:strVal val="hidden"/>
                                      </p:to>
                                    </p:set>
                                  </p:childTnLst>
                                </p:cTn>
                              </p:par>
                              <p:par>
                                <p:cTn id="110" presetID="10" presetClass="exit" presetSubtype="0" fill="hold" grpId="0" nodeType="withEffect">
                                  <p:stCondLst>
                                    <p:cond delay="3000"/>
                                  </p:stCondLst>
                                  <p:childTnLst>
                                    <p:animEffect transition="out" filter="fade">
                                      <p:cBhvr>
                                        <p:cTn id="111" dur="500"/>
                                        <p:tgtEl>
                                          <p:spTgt spid="103"/>
                                        </p:tgtEl>
                                      </p:cBhvr>
                                    </p:animEffect>
                                    <p:set>
                                      <p:cBhvr>
                                        <p:cTn id="112" dur="1" fill="hold">
                                          <p:stCondLst>
                                            <p:cond delay="499"/>
                                          </p:stCondLst>
                                        </p:cTn>
                                        <p:tgtEl>
                                          <p:spTgt spid="103"/>
                                        </p:tgtEl>
                                        <p:attrNameLst>
                                          <p:attrName>style.visibility</p:attrName>
                                        </p:attrNameLst>
                                      </p:cBhvr>
                                      <p:to>
                                        <p:strVal val="hidden"/>
                                      </p:to>
                                    </p:set>
                                  </p:childTnLst>
                                </p:cTn>
                              </p:par>
                              <p:par>
                                <p:cTn id="113" presetID="10" presetClass="exit" presetSubtype="0" fill="hold" grpId="0" nodeType="withEffect">
                                  <p:stCondLst>
                                    <p:cond delay="3000"/>
                                  </p:stCondLst>
                                  <p:childTnLst>
                                    <p:animEffect transition="out" filter="fade">
                                      <p:cBhvr>
                                        <p:cTn id="114" dur="500"/>
                                        <p:tgtEl>
                                          <p:spTgt spid="104"/>
                                        </p:tgtEl>
                                      </p:cBhvr>
                                    </p:animEffect>
                                    <p:set>
                                      <p:cBhvr>
                                        <p:cTn id="115" dur="1" fill="hold">
                                          <p:stCondLst>
                                            <p:cond delay="499"/>
                                          </p:stCondLst>
                                        </p:cTn>
                                        <p:tgtEl>
                                          <p:spTgt spid="104"/>
                                        </p:tgtEl>
                                        <p:attrNameLst>
                                          <p:attrName>style.visibility</p:attrName>
                                        </p:attrNameLst>
                                      </p:cBhvr>
                                      <p:to>
                                        <p:strVal val="hidden"/>
                                      </p:to>
                                    </p:set>
                                  </p:childTnLst>
                                </p:cTn>
                              </p:par>
                              <p:par>
                                <p:cTn id="116" presetID="10" presetClass="exit" presetSubtype="0" fill="hold" grpId="0" nodeType="withEffect">
                                  <p:stCondLst>
                                    <p:cond delay="3000"/>
                                  </p:stCondLst>
                                  <p:childTnLst>
                                    <p:animEffect transition="out" filter="fade">
                                      <p:cBhvr>
                                        <p:cTn id="117" dur="500"/>
                                        <p:tgtEl>
                                          <p:spTgt spid="105"/>
                                        </p:tgtEl>
                                      </p:cBhvr>
                                    </p:animEffect>
                                    <p:set>
                                      <p:cBhvr>
                                        <p:cTn id="118" dur="1" fill="hold">
                                          <p:stCondLst>
                                            <p:cond delay="499"/>
                                          </p:stCondLst>
                                        </p:cTn>
                                        <p:tgtEl>
                                          <p:spTgt spid="105"/>
                                        </p:tgtEl>
                                        <p:attrNameLst>
                                          <p:attrName>style.visibility</p:attrName>
                                        </p:attrNameLst>
                                      </p:cBhvr>
                                      <p:to>
                                        <p:strVal val="hidden"/>
                                      </p:to>
                                    </p:set>
                                  </p:childTnLst>
                                </p:cTn>
                              </p:par>
                              <p:par>
                                <p:cTn id="119" presetID="10" presetClass="exit" presetSubtype="0" fill="hold" grpId="0" nodeType="withEffect">
                                  <p:stCondLst>
                                    <p:cond delay="3000"/>
                                  </p:stCondLst>
                                  <p:childTnLst>
                                    <p:animEffect transition="out" filter="fade">
                                      <p:cBhvr>
                                        <p:cTn id="120" dur="500"/>
                                        <p:tgtEl>
                                          <p:spTgt spid="106"/>
                                        </p:tgtEl>
                                      </p:cBhvr>
                                    </p:animEffect>
                                    <p:set>
                                      <p:cBhvr>
                                        <p:cTn id="121" dur="1" fill="hold">
                                          <p:stCondLst>
                                            <p:cond delay="499"/>
                                          </p:stCondLst>
                                        </p:cTn>
                                        <p:tgtEl>
                                          <p:spTgt spid="106"/>
                                        </p:tgtEl>
                                        <p:attrNameLst>
                                          <p:attrName>style.visibility</p:attrName>
                                        </p:attrNameLst>
                                      </p:cBhvr>
                                      <p:to>
                                        <p:strVal val="hidden"/>
                                      </p:to>
                                    </p:set>
                                  </p:childTnLst>
                                </p:cTn>
                              </p:par>
                              <p:par>
                                <p:cTn id="122" presetID="10" presetClass="exit" presetSubtype="0" fill="hold" grpId="0" nodeType="withEffect">
                                  <p:stCondLst>
                                    <p:cond delay="3000"/>
                                  </p:stCondLst>
                                  <p:childTnLst>
                                    <p:animEffect transition="out" filter="fade">
                                      <p:cBhvr>
                                        <p:cTn id="123" dur="500"/>
                                        <p:tgtEl>
                                          <p:spTgt spid="107"/>
                                        </p:tgtEl>
                                      </p:cBhvr>
                                    </p:animEffect>
                                    <p:set>
                                      <p:cBhvr>
                                        <p:cTn id="124" dur="1" fill="hold">
                                          <p:stCondLst>
                                            <p:cond delay="499"/>
                                          </p:stCondLst>
                                        </p:cTn>
                                        <p:tgtEl>
                                          <p:spTgt spid="1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7" grpId="0" animBg="1"/>
      <p:bldP spid="58" grpId="0" animBg="1"/>
      <p:bldP spid="63" grpId="0" animBg="1"/>
      <p:bldP spid="64" grpId="0" animBg="1"/>
      <p:bldP spid="65" grpId="0" animBg="1"/>
      <p:bldP spid="66" grpId="0" animBg="1"/>
      <p:bldP spid="70" grpId="0" animBg="1"/>
      <p:bldP spid="71" grpId="0" animBg="1"/>
      <p:bldP spid="75" grpId="0" animBg="1"/>
      <p:bldP spid="77" grpId="0" animBg="1"/>
      <p:bldP spid="78" grpId="0" animBg="1"/>
      <p:bldP spid="79" grpId="0" animBg="1"/>
      <p:bldP spid="80" grpId="0" animBg="1"/>
      <p:bldP spid="81" grpId="0" animBg="1"/>
      <p:bldP spid="82" grpId="0" animBg="1"/>
      <p:bldP spid="83" grpId="0" animBg="1"/>
      <p:bldP spid="84" grpId="0" animBg="1"/>
      <p:bldP spid="85"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6" grpId="0" animBg="1"/>
      <p:bldP spid="107" grpId="0" animBg="1"/>
      <p:bldP spid="104" grpId="0" animBg="1"/>
      <p:bldP spid="10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CuadroTexto 13"/>
          <p:cNvSpPr txBox="1">
            <a:spLocks noChangeArrowheads="1"/>
          </p:cNvSpPr>
          <p:nvPr/>
        </p:nvSpPr>
        <p:spPr bwMode="auto">
          <a:xfrm>
            <a:off x="804019" y="2286296"/>
            <a:ext cx="3828676" cy="2862322"/>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pPr algn="just"/>
            <a:r>
              <a:rPr lang="es-CO" dirty="0" smtClean="0">
                <a:solidFill>
                  <a:srgbClr val="009834"/>
                </a:solidFill>
              </a:rPr>
              <a:t>El algoritmo empieza un nuevo ciclo en donde se establece una nueva geometría envolvente para la generación de nuevos polígonos origen que darán lugar a nuevos grupos que cumplan las condiciones del usuario.</a:t>
            </a:r>
            <a:endParaRPr lang="es-CO" dirty="0">
              <a:solidFill>
                <a:srgbClr val="009834"/>
              </a:solidFill>
            </a:endParaRPr>
          </a:p>
        </p:txBody>
      </p:sp>
      <p:sp>
        <p:nvSpPr>
          <p:cNvPr id="67" name="Rectángulo 66"/>
          <p:cNvSpPr/>
          <p:nvPr/>
        </p:nvSpPr>
        <p:spPr>
          <a:xfrm>
            <a:off x="5798669" y="1855696"/>
            <a:ext cx="1976720"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68" name="Rectángulo 67"/>
          <p:cNvSpPr/>
          <p:nvPr/>
        </p:nvSpPr>
        <p:spPr>
          <a:xfrm>
            <a:off x="6000375" y="2971799"/>
            <a:ext cx="155986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69" name="Rectángulo 68"/>
          <p:cNvSpPr/>
          <p:nvPr/>
        </p:nvSpPr>
        <p:spPr>
          <a:xfrm>
            <a:off x="6000374" y="4114796"/>
            <a:ext cx="2191873" cy="114300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72" name="Rectángulo 71"/>
          <p:cNvSpPr/>
          <p:nvPr/>
        </p:nvSpPr>
        <p:spPr>
          <a:xfrm>
            <a:off x="7775389" y="1855695"/>
            <a:ext cx="1675278"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73" name="Rectángulo 72"/>
          <p:cNvSpPr/>
          <p:nvPr/>
        </p:nvSpPr>
        <p:spPr>
          <a:xfrm>
            <a:off x="7560235" y="2971795"/>
            <a:ext cx="1999691" cy="114299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74" name="Rectángulo 73"/>
          <p:cNvSpPr/>
          <p:nvPr/>
        </p:nvSpPr>
        <p:spPr>
          <a:xfrm>
            <a:off x="8180761" y="4114799"/>
            <a:ext cx="1795092"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76" name="Rectángulo 75"/>
          <p:cNvSpPr/>
          <p:nvPr/>
        </p:nvSpPr>
        <p:spPr>
          <a:xfrm>
            <a:off x="7716837" y="5257800"/>
            <a:ext cx="1843089"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86" name="Rectángulo 85"/>
          <p:cNvSpPr/>
          <p:nvPr/>
        </p:nvSpPr>
        <p:spPr>
          <a:xfrm>
            <a:off x="9558994" y="2971795"/>
            <a:ext cx="132967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 name="Forma libre 10"/>
          <p:cNvSpPr/>
          <p:nvPr/>
        </p:nvSpPr>
        <p:spPr>
          <a:xfrm>
            <a:off x="5798669" y="1841500"/>
            <a:ext cx="5110631" cy="4356100"/>
          </a:xfrm>
          <a:custGeom>
            <a:avLst/>
            <a:gdLst>
              <a:gd name="connsiteX0" fmla="*/ 0 w 5092700"/>
              <a:gd name="connsiteY0" fmla="*/ 25400 h 4356100"/>
              <a:gd name="connsiteX1" fmla="*/ 12700 w 5092700"/>
              <a:gd name="connsiteY1" fmla="*/ 1143000 h 4356100"/>
              <a:gd name="connsiteX2" fmla="*/ 165100 w 5092700"/>
              <a:gd name="connsiteY2" fmla="*/ 3429000 h 4356100"/>
              <a:gd name="connsiteX3" fmla="*/ 1930400 w 5092700"/>
              <a:gd name="connsiteY3" fmla="*/ 4343400 h 4356100"/>
              <a:gd name="connsiteX4" fmla="*/ 3771900 w 5092700"/>
              <a:gd name="connsiteY4" fmla="*/ 4356100 h 4356100"/>
              <a:gd name="connsiteX5" fmla="*/ 5092700 w 5092700"/>
              <a:gd name="connsiteY5" fmla="*/ 2273300 h 4356100"/>
              <a:gd name="connsiteX6" fmla="*/ 5092700 w 5092700"/>
              <a:gd name="connsiteY6" fmla="*/ 1130300 h 4356100"/>
              <a:gd name="connsiteX7" fmla="*/ 3632200 w 5092700"/>
              <a:gd name="connsiteY7" fmla="*/ 0 h 4356100"/>
              <a:gd name="connsiteX8" fmla="*/ 0 w 5092700"/>
              <a:gd name="connsiteY8" fmla="*/ 25400 h 435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2700" h="4356100">
                <a:moveTo>
                  <a:pt x="0" y="25400"/>
                </a:moveTo>
                <a:lnTo>
                  <a:pt x="12700" y="1143000"/>
                </a:lnTo>
                <a:lnTo>
                  <a:pt x="165100" y="3429000"/>
                </a:lnTo>
                <a:lnTo>
                  <a:pt x="1930400" y="4343400"/>
                </a:lnTo>
                <a:lnTo>
                  <a:pt x="3771900" y="4356100"/>
                </a:lnTo>
                <a:lnTo>
                  <a:pt x="5092700" y="2273300"/>
                </a:lnTo>
                <a:lnTo>
                  <a:pt x="5092700" y="1130300"/>
                </a:lnTo>
                <a:lnTo>
                  <a:pt x="3632200" y="0"/>
                </a:lnTo>
                <a:lnTo>
                  <a:pt x="0" y="25400"/>
                </a:lnTo>
                <a:close/>
              </a:path>
            </a:pathLst>
          </a:custGeom>
          <a:noFill/>
          <a:ln w="57150">
            <a:solidFill>
              <a:srgbClr val="FB43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31922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ángulo redondeado 56"/>
          <p:cNvSpPr/>
          <p:nvPr/>
        </p:nvSpPr>
        <p:spPr>
          <a:xfrm>
            <a:off x="6683826" y="1410821"/>
            <a:ext cx="4953780" cy="128083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511300">
              <a:spcBef>
                <a:spcPct val="0"/>
              </a:spcBef>
            </a:pPr>
            <a:r>
              <a:rPr lang="es-ES" b="1" dirty="0">
                <a:solidFill>
                  <a:prstClr val="black"/>
                </a:solidFill>
              </a:rPr>
              <a:t>DEFINICIÓN DE CRITERIOS </a:t>
            </a:r>
          </a:p>
          <a:p>
            <a:pPr algn="ctr" defTabSz="1511300">
              <a:spcBef>
                <a:spcPct val="0"/>
              </a:spcBef>
            </a:pPr>
            <a:r>
              <a:rPr lang="es-ES" b="1" dirty="0">
                <a:solidFill>
                  <a:prstClr val="black"/>
                </a:solidFill>
              </a:rPr>
              <a:t>Y VARIABLES TÉCNICAS </a:t>
            </a:r>
          </a:p>
        </p:txBody>
      </p:sp>
      <p:grpSp>
        <p:nvGrpSpPr>
          <p:cNvPr id="130" name="129 Grupo"/>
          <p:cNvGrpSpPr/>
          <p:nvPr/>
        </p:nvGrpSpPr>
        <p:grpSpPr>
          <a:xfrm>
            <a:off x="-20786" y="1163780"/>
            <a:ext cx="6790410" cy="3953382"/>
            <a:chOff x="24763" y="433879"/>
            <a:chExt cx="5117414" cy="4530817"/>
          </a:xfrm>
        </p:grpSpPr>
        <p:sp>
          <p:nvSpPr>
            <p:cNvPr id="8" name="7 Rectángulo redondeado"/>
            <p:cNvSpPr/>
            <p:nvPr/>
          </p:nvSpPr>
          <p:spPr>
            <a:xfrm>
              <a:off x="2527116" y="691159"/>
              <a:ext cx="2125771" cy="1504724"/>
            </a:xfrm>
            <a:prstGeom prst="roundRect">
              <a:avLst/>
            </a:prstGeom>
            <a:solidFill>
              <a:schemeClr val="accent6"/>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black"/>
                  </a:solidFill>
                </a:rPr>
                <a:t>DEFINICIÓN TUT</a:t>
              </a:r>
            </a:p>
            <a:p>
              <a:r>
                <a:rPr lang="es-ES" sz="1000" dirty="0">
                  <a:solidFill>
                    <a:prstClr val="black"/>
                  </a:solidFill>
                </a:rPr>
                <a:t>Priorización del uso por evaluar dados los requerimientos de los componentes:</a:t>
              </a:r>
            </a:p>
            <a:p>
              <a:pPr marL="360363" indent="-171450">
                <a:buFont typeface="Wingdings" panose="05000000000000000000" pitchFamily="2" charset="2"/>
                <a:buChar char="§"/>
              </a:pPr>
              <a:r>
                <a:rPr lang="es-ES" sz="1000" dirty="0">
                  <a:solidFill>
                    <a:prstClr val="black"/>
                  </a:solidFill>
                </a:rPr>
                <a:t>Físico</a:t>
              </a:r>
            </a:p>
            <a:p>
              <a:pPr marL="360363" indent="-171450">
                <a:buFont typeface="Wingdings" panose="05000000000000000000" pitchFamily="2" charset="2"/>
                <a:buChar char="§"/>
              </a:pPr>
              <a:r>
                <a:rPr lang="es-ES" sz="1000" dirty="0" err="1">
                  <a:solidFill>
                    <a:prstClr val="black"/>
                  </a:solidFill>
                </a:rPr>
                <a:t>Socioecosistémico</a:t>
              </a:r>
              <a:endParaRPr lang="es-ES" sz="1000" dirty="0">
                <a:solidFill>
                  <a:prstClr val="black"/>
                </a:solidFill>
              </a:endParaRPr>
            </a:p>
            <a:p>
              <a:pPr marL="360363" indent="-171450">
                <a:buFont typeface="Wingdings" panose="05000000000000000000" pitchFamily="2" charset="2"/>
                <a:buChar char="§"/>
              </a:pPr>
              <a:r>
                <a:rPr lang="es-ES" sz="1000" dirty="0">
                  <a:solidFill>
                    <a:prstClr val="black"/>
                  </a:solidFill>
                </a:rPr>
                <a:t>Socioeconómico</a:t>
              </a:r>
              <a:endParaRPr lang="es-ES" dirty="0">
                <a:solidFill>
                  <a:prstClr val="black"/>
                </a:solidFill>
              </a:endParaRPr>
            </a:p>
          </p:txBody>
        </p:sp>
        <p:sp>
          <p:nvSpPr>
            <p:cNvPr id="7" name="6 Rectángulo redondeado"/>
            <p:cNvSpPr/>
            <p:nvPr/>
          </p:nvSpPr>
          <p:spPr>
            <a:xfrm>
              <a:off x="427246" y="433879"/>
              <a:ext cx="1811039" cy="2032442"/>
            </a:xfrm>
            <a:prstGeom prst="round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b="1" dirty="0">
                  <a:solidFill>
                    <a:prstClr val="black">
                      <a:lumMod val="50000"/>
                      <a:lumOff val="50000"/>
                    </a:prstClr>
                  </a:solidFill>
                </a:rPr>
                <a:t>LÍNEA BASE</a:t>
              </a:r>
            </a:p>
            <a:p>
              <a:pPr algn="ctr"/>
              <a:endParaRPr lang="es-ES" sz="1000" dirty="0">
                <a:solidFill>
                  <a:prstClr val="black">
                    <a:lumMod val="50000"/>
                    <a:lumOff val="50000"/>
                  </a:prstClr>
                </a:solidFill>
              </a:endParaRPr>
            </a:p>
            <a:p>
              <a:pPr marL="82550"/>
              <a:r>
                <a:rPr lang="es-ES" sz="1000" dirty="0">
                  <a:solidFill>
                    <a:prstClr val="black">
                      <a:lumMod val="50000"/>
                      <a:lumOff val="50000"/>
                    </a:prstClr>
                  </a:solidFill>
                </a:rPr>
                <a:t>Contexto general del cultivo</a:t>
              </a:r>
            </a:p>
            <a:p>
              <a:pPr marL="82550"/>
              <a:r>
                <a:rPr lang="es-ES" sz="1000" dirty="0">
                  <a:solidFill>
                    <a:prstClr val="black">
                      <a:lumMod val="50000"/>
                      <a:lumOff val="50000"/>
                    </a:prstClr>
                  </a:solidFill>
                </a:rPr>
                <a:t>Requerimientos del cultivo</a:t>
              </a:r>
            </a:p>
            <a:p>
              <a:pPr marL="82550"/>
              <a:r>
                <a:rPr lang="es-ES" sz="1000" dirty="0">
                  <a:solidFill>
                    <a:prstClr val="black">
                      <a:lumMod val="50000"/>
                      <a:lumOff val="50000"/>
                    </a:prstClr>
                  </a:solidFill>
                </a:rPr>
                <a:t>Contexto sectorial</a:t>
              </a:r>
            </a:p>
            <a:p>
              <a:pPr marL="82550"/>
              <a:r>
                <a:rPr lang="es-ES" sz="1000" dirty="0">
                  <a:solidFill>
                    <a:prstClr val="black">
                      <a:lumMod val="50000"/>
                      <a:lumOff val="50000"/>
                    </a:prstClr>
                  </a:solidFill>
                </a:rPr>
                <a:t>Descripción de la cadena</a:t>
              </a:r>
            </a:p>
            <a:p>
              <a:pPr marL="82550"/>
              <a:r>
                <a:rPr lang="es-ES" sz="1000" dirty="0">
                  <a:solidFill>
                    <a:prstClr val="black">
                      <a:lumMod val="50000"/>
                      <a:lumOff val="50000"/>
                    </a:prstClr>
                  </a:solidFill>
                </a:rPr>
                <a:t>Antecedentes de zonificaciones</a:t>
              </a:r>
            </a:p>
            <a:p>
              <a:pPr marL="82550"/>
              <a:r>
                <a:rPr lang="es-ES" sz="1000" dirty="0">
                  <a:solidFill>
                    <a:prstClr val="black">
                      <a:lumMod val="50000"/>
                      <a:lumOff val="50000"/>
                    </a:prstClr>
                  </a:solidFill>
                </a:rPr>
                <a:t>Marco normativo</a:t>
              </a:r>
            </a:p>
            <a:p>
              <a:pPr marL="82550"/>
              <a:r>
                <a:rPr lang="es-ES" sz="1000" dirty="0">
                  <a:solidFill>
                    <a:prstClr val="black">
                      <a:lumMod val="50000"/>
                      <a:lumOff val="50000"/>
                    </a:prstClr>
                  </a:solidFill>
                </a:rPr>
                <a:t>Marco político</a:t>
              </a:r>
              <a:endParaRPr lang="es-ES" dirty="0">
                <a:solidFill>
                  <a:prstClr val="black">
                    <a:lumMod val="50000"/>
                    <a:lumOff val="50000"/>
                  </a:prstClr>
                </a:solidFill>
              </a:endParaRPr>
            </a:p>
          </p:txBody>
        </p:sp>
        <p:sp>
          <p:nvSpPr>
            <p:cNvPr id="46" name="6 Rectángulo redondeado"/>
            <p:cNvSpPr/>
            <p:nvPr/>
          </p:nvSpPr>
          <p:spPr>
            <a:xfrm>
              <a:off x="24763" y="2786434"/>
              <a:ext cx="2550328" cy="1864764"/>
            </a:xfrm>
            <a:prstGeom prst="roundRect">
              <a:avLst/>
            </a:prstGeom>
            <a:ln>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spcBef>
                  <a:spcPts val="600"/>
                </a:spcBef>
              </a:pPr>
              <a:r>
                <a:rPr lang="es-ES" b="1" dirty="0">
                  <a:solidFill>
                    <a:prstClr val="black">
                      <a:lumMod val="50000"/>
                      <a:lumOff val="50000"/>
                    </a:prstClr>
                  </a:solidFill>
                </a:rPr>
                <a:t>EXCLUSIONES LEGALES Y CONDICIONANTES</a:t>
              </a:r>
              <a:endParaRPr lang="es-CO" b="1" dirty="0">
                <a:solidFill>
                  <a:prstClr val="black">
                    <a:lumMod val="50000"/>
                    <a:lumOff val="50000"/>
                  </a:prstClr>
                </a:solidFill>
              </a:endParaRPr>
            </a:p>
            <a:p>
              <a:pPr>
                <a:spcBef>
                  <a:spcPts val="1200"/>
                </a:spcBef>
                <a:buClr>
                  <a:srgbClr val="297C52"/>
                </a:buClr>
              </a:pPr>
              <a:r>
                <a:rPr lang="es-MX" sz="1200" dirty="0">
                  <a:solidFill>
                    <a:prstClr val="black">
                      <a:lumMod val="50000"/>
                      <a:lumOff val="50000"/>
                    </a:prstClr>
                  </a:solidFill>
                </a:rPr>
                <a:t>Zonas donde por mandato legal no se permite el desarrollo de actividades agrícolas o estas se condicionan a estudios con mayor detalle</a:t>
              </a:r>
              <a:endParaRPr lang="es-CO" sz="1400" dirty="0">
                <a:solidFill>
                  <a:prstClr val="black">
                    <a:lumMod val="50000"/>
                    <a:lumOff val="50000"/>
                  </a:prstClr>
                </a:solidFill>
                <a:ea typeface="Times New Roman" panose="02020603050405020304" pitchFamily="18" charset="0"/>
                <a:cs typeface="Times New Roman" panose="02020603050405020304" pitchFamily="18" charset="0"/>
              </a:endParaRPr>
            </a:p>
            <a:p>
              <a:pPr algn="ctr">
                <a:spcBef>
                  <a:spcPts val="1200"/>
                </a:spcBef>
              </a:pPr>
              <a:r>
                <a:rPr lang="es-ES" sz="1400" dirty="0">
                  <a:solidFill>
                    <a:prstClr val="black">
                      <a:lumMod val="50000"/>
                      <a:lumOff val="50000"/>
                    </a:prstClr>
                  </a:solidFill>
                  <a:ea typeface="Calibri" panose="020F0502020204030204" pitchFamily="34" charset="0"/>
                  <a:cs typeface="Times New Roman" panose="02020603050405020304" pitchFamily="18" charset="0"/>
                </a:rPr>
                <a:t> </a:t>
              </a:r>
              <a:endParaRPr lang="es-CO" sz="1100" dirty="0">
                <a:solidFill>
                  <a:prstClr val="black">
                    <a:lumMod val="50000"/>
                    <a:lumOff val="50000"/>
                  </a:prstClr>
                </a:solidFill>
                <a:ea typeface="Calibri" panose="020F0502020204030204" pitchFamily="34" charset="0"/>
                <a:cs typeface="Times New Roman" panose="02020603050405020304" pitchFamily="18" charset="0"/>
              </a:endParaRPr>
            </a:p>
            <a:p>
              <a:pPr algn="ctr">
                <a:spcBef>
                  <a:spcPts val="1200"/>
                </a:spcBef>
              </a:pPr>
              <a:r>
                <a:rPr lang="es-ES" sz="1400" dirty="0">
                  <a:solidFill>
                    <a:prstClr val="black">
                      <a:lumMod val="50000"/>
                      <a:lumOff val="50000"/>
                    </a:prstClr>
                  </a:solidFill>
                  <a:ea typeface="Calibri" panose="020F0502020204030204" pitchFamily="34" charset="0"/>
                  <a:cs typeface="Times New Roman" panose="02020603050405020304" pitchFamily="18" charset="0"/>
                </a:rPr>
                <a:t> </a:t>
              </a:r>
              <a:endParaRPr lang="es-CO" sz="1100" dirty="0">
                <a:solidFill>
                  <a:prstClr val="black">
                    <a:lumMod val="50000"/>
                    <a:lumOff val="50000"/>
                  </a:prstClr>
                </a:solidFill>
                <a:ea typeface="Calibri" panose="020F0502020204030204" pitchFamily="34" charset="0"/>
                <a:cs typeface="Times New Roman" panose="02020603050405020304" pitchFamily="18" charset="0"/>
              </a:endParaRPr>
            </a:p>
            <a:p>
              <a:pPr algn="ctr">
                <a:spcBef>
                  <a:spcPts val="1200"/>
                </a:spcBef>
                <a:spcAft>
                  <a:spcPts val="600"/>
                </a:spcAft>
              </a:pPr>
              <a:endParaRPr lang="es-CO" sz="1100" dirty="0">
                <a:solidFill>
                  <a:prstClr val="black">
                    <a:lumMod val="50000"/>
                    <a:lumOff val="50000"/>
                  </a:prstClr>
                </a:solidFill>
                <a:ea typeface="Calibri" panose="020F0502020204030204" pitchFamily="34" charset="0"/>
                <a:cs typeface="Times New Roman" panose="02020603050405020304" pitchFamily="18" charset="0"/>
              </a:endParaRPr>
            </a:p>
          </p:txBody>
        </p:sp>
        <p:sp>
          <p:nvSpPr>
            <p:cNvPr id="67" name="66 Decisión"/>
            <p:cNvSpPr/>
            <p:nvPr/>
          </p:nvSpPr>
          <p:spPr>
            <a:xfrm>
              <a:off x="2725839" y="3020480"/>
              <a:ext cx="2416338" cy="1944216"/>
            </a:xfrm>
            <a:prstGeom prst="flowChartDecision">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black">
                      <a:lumMod val="50000"/>
                      <a:lumOff val="50000"/>
                    </a:prstClr>
                  </a:solidFill>
                </a:rPr>
                <a:t>Análisis Multicriterio</a:t>
              </a:r>
            </a:p>
            <a:p>
              <a:pPr algn="ctr"/>
              <a:r>
                <a:rPr lang="es-ES" sz="1400" dirty="0">
                  <a:solidFill>
                    <a:prstClr val="black">
                      <a:lumMod val="50000"/>
                      <a:lumOff val="50000"/>
                    </a:prstClr>
                  </a:solidFill>
                </a:rPr>
                <a:t>Evaluación y ponderación</a:t>
              </a:r>
            </a:p>
          </p:txBody>
        </p:sp>
      </p:grpSp>
      <p:cxnSp>
        <p:nvCxnSpPr>
          <p:cNvPr id="4" name="Conector recto de flecha 3"/>
          <p:cNvCxnSpPr>
            <a:stCxn id="7" idx="3"/>
            <a:endCxn id="8" idx="1"/>
          </p:cNvCxnSpPr>
          <p:nvPr/>
        </p:nvCxnSpPr>
        <p:spPr>
          <a:xfrm flipV="1">
            <a:off x="2916386" y="2044748"/>
            <a:ext cx="383256" cy="5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Elipse 98"/>
          <p:cNvSpPr/>
          <p:nvPr/>
        </p:nvSpPr>
        <p:spPr>
          <a:xfrm>
            <a:off x="616398" y="1255002"/>
            <a:ext cx="358194" cy="37436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n w="0"/>
                <a:solidFill>
                  <a:srgbClr val="5B9BD5"/>
                </a:solidFill>
                <a:effectLst>
                  <a:outerShdw blurRad="38100" dist="25400" dir="5400000" algn="ctr" rotWithShape="0">
                    <a:srgbClr val="6E747A">
                      <a:alpha val="43000"/>
                    </a:srgbClr>
                  </a:outerShdw>
                </a:effectLst>
              </a:rPr>
              <a:t>1</a:t>
            </a:r>
            <a:endParaRPr lang="es-CO" sz="800" b="1" dirty="0">
              <a:solidFill>
                <a:prstClr val="white"/>
              </a:solidFill>
            </a:endParaRPr>
          </a:p>
        </p:txBody>
      </p:sp>
      <p:sp>
        <p:nvSpPr>
          <p:cNvPr id="102" name="Elipse 101"/>
          <p:cNvSpPr/>
          <p:nvPr/>
        </p:nvSpPr>
        <p:spPr>
          <a:xfrm>
            <a:off x="3428136" y="1419540"/>
            <a:ext cx="358194" cy="37436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n w="0"/>
                <a:solidFill>
                  <a:srgbClr val="5B9BD5"/>
                </a:solidFill>
                <a:effectLst>
                  <a:outerShdw blurRad="38100" dist="25400" dir="5400000" algn="ctr" rotWithShape="0">
                    <a:srgbClr val="6E747A">
                      <a:alpha val="43000"/>
                    </a:srgbClr>
                  </a:outerShdw>
                </a:effectLst>
                <a:hlinkClick r:id="" action="ppaction://noaction"/>
              </a:rPr>
              <a:t>2</a:t>
            </a:r>
            <a:endParaRPr lang="es-CO" sz="800" b="1" dirty="0">
              <a:solidFill>
                <a:prstClr val="white"/>
              </a:solidFill>
            </a:endParaRPr>
          </a:p>
        </p:txBody>
      </p:sp>
      <p:sp>
        <p:nvSpPr>
          <p:cNvPr id="104" name="27 CuadroTexto"/>
          <p:cNvSpPr txBox="1"/>
          <p:nvPr/>
        </p:nvSpPr>
        <p:spPr>
          <a:xfrm>
            <a:off x="10105165" y="2135430"/>
            <a:ext cx="1472038" cy="430887"/>
          </a:xfrm>
          <a:prstGeom prst="rect">
            <a:avLst/>
          </a:prstGeom>
          <a:solidFill>
            <a:schemeClr val="bg1">
              <a:lumMod val="75000"/>
            </a:schemeClr>
          </a:solidFill>
        </p:spPr>
        <p:txBody>
          <a:bodyPr wrap="square" rtlCol="0">
            <a:spAutoFit/>
          </a:bodyPr>
          <a:lstStyle/>
          <a:p>
            <a:pPr algn="ctr"/>
            <a:r>
              <a:rPr lang="es-ES" sz="1100" dirty="0">
                <a:solidFill>
                  <a:prstClr val="black"/>
                </a:solidFill>
              </a:rPr>
              <a:t>Criterios </a:t>
            </a:r>
          </a:p>
          <a:p>
            <a:pPr algn="ctr"/>
            <a:r>
              <a:rPr lang="es-ES" sz="1100" dirty="0">
                <a:solidFill>
                  <a:prstClr val="black"/>
                </a:solidFill>
              </a:rPr>
              <a:t>Socioeconómicos</a:t>
            </a:r>
            <a:endParaRPr lang="es-ES" sz="1600" dirty="0">
              <a:solidFill>
                <a:prstClr val="black"/>
              </a:solidFill>
            </a:endParaRPr>
          </a:p>
        </p:txBody>
      </p:sp>
      <p:sp>
        <p:nvSpPr>
          <p:cNvPr id="105" name="27 CuadroTexto"/>
          <p:cNvSpPr txBox="1"/>
          <p:nvPr/>
        </p:nvSpPr>
        <p:spPr>
          <a:xfrm>
            <a:off x="6799970" y="2136459"/>
            <a:ext cx="1472038" cy="430887"/>
          </a:xfrm>
          <a:prstGeom prst="rect">
            <a:avLst/>
          </a:prstGeom>
          <a:solidFill>
            <a:schemeClr val="bg1">
              <a:lumMod val="75000"/>
            </a:schemeClr>
          </a:solidFill>
        </p:spPr>
        <p:txBody>
          <a:bodyPr wrap="square" rtlCol="0">
            <a:spAutoFit/>
          </a:bodyPr>
          <a:lstStyle/>
          <a:p>
            <a:pPr algn="ctr"/>
            <a:r>
              <a:rPr lang="es-ES" sz="1100" dirty="0">
                <a:solidFill>
                  <a:prstClr val="black"/>
                </a:solidFill>
              </a:rPr>
              <a:t>Criterios </a:t>
            </a:r>
          </a:p>
          <a:p>
            <a:pPr algn="ctr"/>
            <a:r>
              <a:rPr lang="es-ES" sz="1100" dirty="0">
                <a:solidFill>
                  <a:prstClr val="black"/>
                </a:solidFill>
              </a:rPr>
              <a:t>Físicos</a:t>
            </a:r>
            <a:endParaRPr lang="es-ES" sz="1600" dirty="0">
              <a:solidFill>
                <a:prstClr val="black"/>
              </a:solidFill>
            </a:endParaRPr>
          </a:p>
        </p:txBody>
      </p:sp>
      <p:sp>
        <p:nvSpPr>
          <p:cNvPr id="106" name="27 CuadroTexto"/>
          <p:cNvSpPr txBox="1"/>
          <p:nvPr/>
        </p:nvSpPr>
        <p:spPr>
          <a:xfrm>
            <a:off x="8394637" y="2139703"/>
            <a:ext cx="1650126" cy="430887"/>
          </a:xfrm>
          <a:prstGeom prst="rect">
            <a:avLst/>
          </a:prstGeom>
          <a:solidFill>
            <a:schemeClr val="bg1">
              <a:lumMod val="75000"/>
            </a:schemeClr>
          </a:solidFill>
        </p:spPr>
        <p:txBody>
          <a:bodyPr wrap="square" rtlCol="0">
            <a:spAutoFit/>
          </a:bodyPr>
          <a:lstStyle/>
          <a:p>
            <a:pPr algn="ctr"/>
            <a:r>
              <a:rPr lang="es-ES" sz="1100" dirty="0">
                <a:solidFill>
                  <a:prstClr val="black"/>
                </a:solidFill>
              </a:rPr>
              <a:t>Criterios </a:t>
            </a:r>
          </a:p>
          <a:p>
            <a:pPr algn="ctr"/>
            <a:r>
              <a:rPr lang="es-ES" sz="1100" dirty="0">
                <a:solidFill>
                  <a:prstClr val="black"/>
                </a:solidFill>
              </a:rPr>
              <a:t>Socioecosistémicos</a:t>
            </a:r>
            <a:endParaRPr lang="es-ES" sz="1600" dirty="0">
              <a:solidFill>
                <a:prstClr val="black"/>
              </a:solidFill>
            </a:endParaRPr>
          </a:p>
        </p:txBody>
      </p:sp>
      <p:sp>
        <p:nvSpPr>
          <p:cNvPr id="107" name="Elipse 106">
            <a:hlinkClick r:id="rId2" action="ppaction://hlinksldjump"/>
          </p:cNvPr>
          <p:cNvSpPr/>
          <p:nvPr/>
        </p:nvSpPr>
        <p:spPr>
          <a:xfrm>
            <a:off x="6781183" y="1470459"/>
            <a:ext cx="358194" cy="37436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n w="0"/>
                <a:solidFill>
                  <a:srgbClr val="5B9BD5"/>
                </a:solidFill>
                <a:effectLst>
                  <a:outerShdw blurRad="38100" dist="25400" dir="5400000" algn="ctr" rotWithShape="0">
                    <a:srgbClr val="6E747A">
                      <a:alpha val="43000"/>
                    </a:srgbClr>
                  </a:outerShdw>
                </a:effectLst>
              </a:rPr>
              <a:t>3</a:t>
            </a:r>
            <a:endParaRPr lang="es-CO" sz="800" b="1" dirty="0">
              <a:solidFill>
                <a:prstClr val="white"/>
              </a:solidFill>
            </a:endParaRPr>
          </a:p>
        </p:txBody>
      </p:sp>
      <p:cxnSp>
        <p:nvCxnSpPr>
          <p:cNvPr id="59" name="Conector recto de flecha 58"/>
          <p:cNvCxnSpPr>
            <a:stCxn id="8" idx="3"/>
            <a:endCxn id="57" idx="1"/>
          </p:cNvCxnSpPr>
          <p:nvPr/>
        </p:nvCxnSpPr>
        <p:spPr>
          <a:xfrm>
            <a:off x="6120374" y="2044748"/>
            <a:ext cx="563452" cy="6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tángulo redondeado 111"/>
          <p:cNvSpPr/>
          <p:nvPr/>
        </p:nvSpPr>
        <p:spPr>
          <a:xfrm>
            <a:off x="6682563" y="3188285"/>
            <a:ext cx="4953780" cy="7993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511300">
              <a:spcBef>
                <a:spcPct val="0"/>
              </a:spcBef>
            </a:pPr>
            <a:r>
              <a:rPr lang="es-CO" sz="1600" b="1" dirty="0">
                <a:solidFill>
                  <a:prstClr val="black"/>
                </a:solidFill>
              </a:rPr>
              <a:t>DEFINICIÓN DE RANGOS DE APTITUD </a:t>
            </a:r>
          </a:p>
          <a:p>
            <a:pPr algn="ctr" defTabSz="1511300">
              <a:spcBef>
                <a:spcPct val="0"/>
              </a:spcBef>
            </a:pPr>
            <a:r>
              <a:rPr lang="es-CO" sz="1600" b="1" dirty="0">
                <a:solidFill>
                  <a:prstClr val="black"/>
                </a:solidFill>
              </a:rPr>
              <a:t>Y EXCLUSIONES TÉCNICAS</a:t>
            </a:r>
          </a:p>
        </p:txBody>
      </p:sp>
      <p:grpSp>
        <p:nvGrpSpPr>
          <p:cNvPr id="132" name="Grupo 131"/>
          <p:cNvGrpSpPr/>
          <p:nvPr/>
        </p:nvGrpSpPr>
        <p:grpSpPr>
          <a:xfrm>
            <a:off x="8190921" y="4355413"/>
            <a:ext cx="1882037" cy="368713"/>
            <a:chOff x="4336028" y="3248883"/>
            <a:chExt cx="2256014" cy="473942"/>
          </a:xfrm>
        </p:grpSpPr>
        <p:sp>
          <p:nvSpPr>
            <p:cNvPr id="133" name="76 Almacenamiento de acceso directo"/>
            <p:cNvSpPr/>
            <p:nvPr/>
          </p:nvSpPr>
          <p:spPr>
            <a:xfrm rot="16200000">
              <a:off x="6022211" y="3183263"/>
              <a:ext cx="311351" cy="605578"/>
            </a:xfrm>
            <a:prstGeom prst="flowChartMagneticDrum">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ES" sz="600" dirty="0">
                  <a:solidFill>
                    <a:prstClr val="black"/>
                  </a:solidFill>
                </a:rPr>
                <a:t>GDB</a:t>
              </a:r>
            </a:p>
          </p:txBody>
        </p:sp>
        <p:sp>
          <p:nvSpPr>
            <p:cNvPr id="134" name="84 Proceso predefinido"/>
            <p:cNvSpPr/>
            <p:nvPr/>
          </p:nvSpPr>
          <p:spPr>
            <a:xfrm rot="16200000">
              <a:off x="5228391" y="3164765"/>
              <a:ext cx="361649" cy="645782"/>
            </a:xfrm>
            <a:prstGeom prst="flowChartPredefinedProcess">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ES" sz="600" dirty="0">
                  <a:solidFill>
                    <a:prstClr val="black"/>
                  </a:solidFill>
                </a:rPr>
                <a:t>proceso</a:t>
              </a:r>
            </a:p>
          </p:txBody>
        </p:sp>
        <p:sp>
          <p:nvSpPr>
            <p:cNvPr id="135" name="86 Datos"/>
            <p:cNvSpPr/>
            <p:nvPr/>
          </p:nvSpPr>
          <p:spPr>
            <a:xfrm rot="16200000">
              <a:off x="4515235" y="3247239"/>
              <a:ext cx="342118" cy="414355"/>
            </a:xfrm>
            <a:prstGeom prst="flowChartInputOutpu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ES" sz="600" dirty="0">
                  <a:solidFill>
                    <a:prstClr val="black"/>
                  </a:solidFill>
                </a:rPr>
                <a:t>datos</a:t>
              </a:r>
            </a:p>
          </p:txBody>
        </p:sp>
        <p:sp>
          <p:nvSpPr>
            <p:cNvPr id="136" name="44 Rectángulo redondeado"/>
            <p:cNvSpPr/>
            <p:nvPr/>
          </p:nvSpPr>
          <p:spPr>
            <a:xfrm>
              <a:off x="4336028" y="3248883"/>
              <a:ext cx="2256014" cy="473942"/>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600">
                <a:solidFill>
                  <a:prstClr val="white"/>
                </a:solidFill>
              </a:endParaRPr>
            </a:p>
          </p:txBody>
        </p:sp>
        <p:cxnSp>
          <p:nvCxnSpPr>
            <p:cNvPr id="137" name="Conector recto 136"/>
            <p:cNvCxnSpPr>
              <a:stCxn id="135" idx="3"/>
              <a:endCxn id="134" idx="0"/>
            </p:cNvCxnSpPr>
            <p:nvPr/>
          </p:nvCxnSpPr>
          <p:spPr>
            <a:xfrm flipV="1">
              <a:off x="4893472" y="3487656"/>
              <a:ext cx="192853" cy="973"/>
            </a:xfrm>
            <a:prstGeom prst="line">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138" name="Conector recto 137"/>
            <p:cNvCxnSpPr>
              <a:stCxn id="134" idx="2"/>
              <a:endCxn id="133" idx="0"/>
            </p:cNvCxnSpPr>
            <p:nvPr/>
          </p:nvCxnSpPr>
          <p:spPr>
            <a:xfrm flipV="1">
              <a:off x="5732107" y="3486052"/>
              <a:ext cx="142991" cy="1604"/>
            </a:xfrm>
            <a:prstGeom prst="line">
              <a:avLst/>
            </a:prstGeom>
            <a:ln>
              <a:tailEnd type="triangle" w="sm" len="sm"/>
            </a:ln>
          </p:spPr>
          <p:style>
            <a:lnRef idx="1">
              <a:schemeClr val="dk1"/>
            </a:lnRef>
            <a:fillRef idx="0">
              <a:schemeClr val="dk1"/>
            </a:fillRef>
            <a:effectRef idx="0">
              <a:schemeClr val="dk1"/>
            </a:effectRef>
            <a:fontRef idx="minor">
              <a:schemeClr val="tx1"/>
            </a:fontRef>
          </p:style>
        </p:cxnSp>
      </p:grpSp>
      <p:sp>
        <p:nvSpPr>
          <p:cNvPr id="140" name="Elipse 139">
            <a:hlinkClick r:id="rId2" action="ppaction://hlinksldjump"/>
          </p:cNvPr>
          <p:cNvSpPr/>
          <p:nvPr/>
        </p:nvSpPr>
        <p:spPr>
          <a:xfrm>
            <a:off x="6804193" y="3281609"/>
            <a:ext cx="358194" cy="37436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n w="0"/>
                <a:solidFill>
                  <a:srgbClr val="5B9BD5"/>
                </a:solidFill>
                <a:effectLst>
                  <a:outerShdw blurRad="38100" dist="25400" dir="5400000" algn="ctr" rotWithShape="0">
                    <a:srgbClr val="6E747A">
                      <a:alpha val="43000"/>
                    </a:srgbClr>
                  </a:outerShdw>
                </a:effectLst>
                <a:hlinkClick r:id="" action="ppaction://noaction"/>
              </a:rPr>
              <a:t>4</a:t>
            </a:r>
            <a:endParaRPr lang="es-CO" sz="800" b="1" dirty="0">
              <a:solidFill>
                <a:prstClr val="white"/>
              </a:solidFill>
            </a:endParaRPr>
          </a:p>
        </p:txBody>
      </p:sp>
      <p:cxnSp>
        <p:nvCxnSpPr>
          <p:cNvPr id="141" name="Conector recto de flecha 140"/>
          <p:cNvCxnSpPr>
            <a:stCxn id="57" idx="2"/>
            <a:endCxn id="112" idx="0"/>
          </p:cNvCxnSpPr>
          <p:nvPr/>
        </p:nvCxnSpPr>
        <p:spPr>
          <a:xfrm flipH="1">
            <a:off x="9159453" y="2691655"/>
            <a:ext cx="1263" cy="496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Rectángulo redondeado 145"/>
          <p:cNvSpPr/>
          <p:nvPr/>
        </p:nvSpPr>
        <p:spPr>
          <a:xfrm>
            <a:off x="7886349" y="4113217"/>
            <a:ext cx="2550139" cy="6089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511300">
              <a:spcBef>
                <a:spcPct val="0"/>
              </a:spcBef>
            </a:pPr>
            <a:r>
              <a:rPr lang="es-CO" sz="1200" b="1" dirty="0">
                <a:solidFill>
                  <a:prstClr val="black">
                    <a:lumMod val="50000"/>
                    <a:lumOff val="50000"/>
                  </a:prstClr>
                </a:solidFill>
              </a:rPr>
              <a:t>GESTIÓN DE INFORMACIÓN</a:t>
            </a:r>
          </a:p>
        </p:txBody>
      </p:sp>
      <p:cxnSp>
        <p:nvCxnSpPr>
          <p:cNvPr id="153" name="Conector angular 152"/>
          <p:cNvCxnSpPr/>
          <p:nvPr/>
        </p:nvCxnSpPr>
        <p:spPr>
          <a:xfrm rot="10800000">
            <a:off x="5166478" y="3536652"/>
            <a:ext cx="1516085" cy="167242"/>
          </a:xfrm>
          <a:prstGeom prst="bentConnector4">
            <a:avLst>
              <a:gd name="adj1" fmla="val 37967"/>
              <a:gd name="adj2" fmla="val 349639"/>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Elipse 156"/>
          <p:cNvSpPr/>
          <p:nvPr/>
        </p:nvSpPr>
        <p:spPr>
          <a:xfrm>
            <a:off x="3961762" y="4060118"/>
            <a:ext cx="358194" cy="37436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n w="0"/>
                <a:solidFill>
                  <a:srgbClr val="5B9BD5"/>
                </a:solidFill>
                <a:effectLst>
                  <a:outerShdw blurRad="38100" dist="25400" dir="5400000" algn="ctr" rotWithShape="0">
                    <a:srgbClr val="6E747A">
                      <a:alpha val="43000"/>
                    </a:srgbClr>
                  </a:outerShdw>
                </a:effectLst>
                <a:hlinkClick r:id="" action="ppaction://noaction"/>
              </a:rPr>
              <a:t>5</a:t>
            </a:r>
            <a:endParaRPr lang="es-CO" sz="800" b="1" dirty="0">
              <a:solidFill>
                <a:prstClr val="white"/>
              </a:solidFill>
            </a:endParaRPr>
          </a:p>
        </p:txBody>
      </p:sp>
      <p:cxnSp>
        <p:nvCxnSpPr>
          <p:cNvPr id="159" name="Conector recto 158"/>
          <p:cNvCxnSpPr>
            <a:stCxn id="7" idx="2"/>
            <a:endCxn id="46" idx="0"/>
          </p:cNvCxnSpPr>
          <p:nvPr/>
        </p:nvCxnSpPr>
        <p:spPr>
          <a:xfrm flipH="1">
            <a:off x="1671258" y="2937195"/>
            <a:ext cx="43574" cy="279316"/>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2" name="Conector recto 161"/>
          <p:cNvCxnSpPr>
            <a:stCxn id="112" idx="2"/>
            <a:endCxn id="146" idx="0"/>
          </p:cNvCxnSpPr>
          <p:nvPr/>
        </p:nvCxnSpPr>
        <p:spPr>
          <a:xfrm>
            <a:off x="9159453" y="3987657"/>
            <a:ext cx="1966" cy="12556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4" name="7 Rectángulo redondeado"/>
          <p:cNvSpPr/>
          <p:nvPr/>
        </p:nvSpPr>
        <p:spPr>
          <a:xfrm>
            <a:off x="3904929" y="5412122"/>
            <a:ext cx="2480933" cy="1312953"/>
          </a:xfrm>
          <a:prstGeom prst="round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black"/>
                </a:solidFill>
              </a:rPr>
              <a:t>+</a:t>
            </a:r>
          </a:p>
          <a:p>
            <a:pPr algn="ctr"/>
            <a:endParaRPr lang="es-ES" b="1" dirty="0">
              <a:solidFill>
                <a:prstClr val="black">
                  <a:lumMod val="50000"/>
                  <a:lumOff val="50000"/>
                </a:prstClr>
              </a:solidFill>
            </a:endParaRPr>
          </a:p>
          <a:p>
            <a:pPr algn="ctr"/>
            <a:r>
              <a:rPr lang="es-ES" b="1" dirty="0">
                <a:solidFill>
                  <a:prstClr val="black">
                    <a:lumMod val="50000"/>
                    <a:lumOff val="50000"/>
                  </a:prstClr>
                </a:solidFill>
              </a:rPr>
              <a:t>Análisis Espacial </a:t>
            </a:r>
            <a:r>
              <a:rPr lang="es-ES" sz="1400" dirty="0">
                <a:solidFill>
                  <a:prstClr val="black">
                    <a:lumMod val="50000"/>
                    <a:lumOff val="50000"/>
                  </a:prstClr>
                </a:solidFill>
              </a:rPr>
              <a:t>Álgebra de mapas</a:t>
            </a:r>
          </a:p>
          <a:p>
            <a:pPr algn="ctr"/>
            <a:r>
              <a:rPr lang="es-ES" sz="1400" dirty="0">
                <a:solidFill>
                  <a:prstClr val="black">
                    <a:lumMod val="50000"/>
                    <a:lumOff val="50000"/>
                  </a:prstClr>
                </a:solidFill>
              </a:rPr>
              <a:t>SIG</a:t>
            </a:r>
          </a:p>
        </p:txBody>
      </p:sp>
      <p:grpSp>
        <p:nvGrpSpPr>
          <p:cNvPr id="165" name="Grupo 164"/>
          <p:cNvGrpSpPr/>
          <p:nvPr/>
        </p:nvGrpSpPr>
        <p:grpSpPr>
          <a:xfrm>
            <a:off x="792542" y="5481447"/>
            <a:ext cx="1882037" cy="368713"/>
            <a:chOff x="4336028" y="3248883"/>
            <a:chExt cx="2256014" cy="473942"/>
          </a:xfrm>
        </p:grpSpPr>
        <p:sp>
          <p:nvSpPr>
            <p:cNvPr id="166" name="76 Almacenamiento de acceso directo"/>
            <p:cNvSpPr/>
            <p:nvPr/>
          </p:nvSpPr>
          <p:spPr>
            <a:xfrm rot="16200000">
              <a:off x="6022211" y="3183263"/>
              <a:ext cx="311351" cy="605578"/>
            </a:xfrm>
            <a:prstGeom prst="flowChartMagneticDrum">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ES" sz="600" dirty="0">
                  <a:solidFill>
                    <a:prstClr val="black"/>
                  </a:solidFill>
                </a:rPr>
                <a:t>GDB</a:t>
              </a:r>
            </a:p>
          </p:txBody>
        </p:sp>
        <p:sp>
          <p:nvSpPr>
            <p:cNvPr id="167" name="84 Proceso predefinido"/>
            <p:cNvSpPr/>
            <p:nvPr/>
          </p:nvSpPr>
          <p:spPr>
            <a:xfrm rot="16200000">
              <a:off x="5228391" y="3164765"/>
              <a:ext cx="361649" cy="645782"/>
            </a:xfrm>
            <a:prstGeom prst="flowChartPredefinedProcess">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ES" sz="600" dirty="0">
                  <a:solidFill>
                    <a:prstClr val="black"/>
                  </a:solidFill>
                </a:rPr>
                <a:t>proceso</a:t>
              </a:r>
            </a:p>
          </p:txBody>
        </p:sp>
        <p:sp>
          <p:nvSpPr>
            <p:cNvPr id="168" name="86 Datos"/>
            <p:cNvSpPr/>
            <p:nvPr/>
          </p:nvSpPr>
          <p:spPr>
            <a:xfrm rot="16200000">
              <a:off x="4515235" y="3247239"/>
              <a:ext cx="342118" cy="414355"/>
            </a:xfrm>
            <a:prstGeom prst="flowChartInputOutpu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ES" sz="600" dirty="0">
                  <a:solidFill>
                    <a:prstClr val="black"/>
                  </a:solidFill>
                </a:rPr>
                <a:t>datos</a:t>
              </a:r>
            </a:p>
          </p:txBody>
        </p:sp>
        <p:sp>
          <p:nvSpPr>
            <p:cNvPr id="169" name="44 Rectángulo redondeado"/>
            <p:cNvSpPr/>
            <p:nvPr/>
          </p:nvSpPr>
          <p:spPr>
            <a:xfrm>
              <a:off x="4336028" y="3248883"/>
              <a:ext cx="2256014" cy="473942"/>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600">
                <a:solidFill>
                  <a:prstClr val="white"/>
                </a:solidFill>
              </a:endParaRPr>
            </a:p>
          </p:txBody>
        </p:sp>
        <p:cxnSp>
          <p:nvCxnSpPr>
            <p:cNvPr id="170" name="Conector recto 169"/>
            <p:cNvCxnSpPr>
              <a:stCxn id="168" idx="3"/>
              <a:endCxn id="167" idx="0"/>
            </p:cNvCxnSpPr>
            <p:nvPr/>
          </p:nvCxnSpPr>
          <p:spPr>
            <a:xfrm flipV="1">
              <a:off x="4893472" y="3487656"/>
              <a:ext cx="192853" cy="973"/>
            </a:xfrm>
            <a:prstGeom prst="line">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171" name="Conector recto 170"/>
            <p:cNvCxnSpPr>
              <a:stCxn id="167" idx="2"/>
              <a:endCxn id="166" idx="0"/>
            </p:cNvCxnSpPr>
            <p:nvPr/>
          </p:nvCxnSpPr>
          <p:spPr>
            <a:xfrm flipV="1">
              <a:off x="5732107" y="3486052"/>
              <a:ext cx="142991" cy="1604"/>
            </a:xfrm>
            <a:prstGeom prst="line">
              <a:avLst/>
            </a:prstGeom>
            <a:ln>
              <a:tailEnd type="triangle" w="sm" len="sm"/>
            </a:ln>
          </p:spPr>
          <p:style>
            <a:lnRef idx="1">
              <a:schemeClr val="dk1"/>
            </a:lnRef>
            <a:fillRef idx="0">
              <a:schemeClr val="dk1"/>
            </a:fillRef>
            <a:effectRef idx="0">
              <a:schemeClr val="dk1"/>
            </a:effectRef>
            <a:fontRef idx="minor">
              <a:schemeClr val="tx1"/>
            </a:fontRef>
          </p:style>
        </p:cxnSp>
      </p:grpSp>
      <p:sp>
        <p:nvSpPr>
          <p:cNvPr id="172" name="Rectángulo redondeado 171"/>
          <p:cNvSpPr/>
          <p:nvPr/>
        </p:nvSpPr>
        <p:spPr>
          <a:xfrm>
            <a:off x="440351" y="5239251"/>
            <a:ext cx="2550139" cy="6089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511300">
              <a:spcBef>
                <a:spcPct val="0"/>
              </a:spcBef>
            </a:pPr>
            <a:r>
              <a:rPr lang="es-CO" sz="1200" b="1" dirty="0">
                <a:solidFill>
                  <a:prstClr val="black">
                    <a:lumMod val="50000"/>
                    <a:lumOff val="50000"/>
                  </a:prstClr>
                </a:solidFill>
              </a:rPr>
              <a:t>GESTIÓN DE INFORMACIÓN</a:t>
            </a:r>
          </a:p>
        </p:txBody>
      </p:sp>
      <p:cxnSp>
        <p:nvCxnSpPr>
          <p:cNvPr id="174" name="Conector recto 173"/>
          <p:cNvCxnSpPr>
            <a:stCxn id="46" idx="2"/>
            <a:endCxn id="172" idx="0"/>
          </p:cNvCxnSpPr>
          <p:nvPr/>
        </p:nvCxnSpPr>
        <p:spPr>
          <a:xfrm>
            <a:off x="1671258" y="4843618"/>
            <a:ext cx="44163" cy="39563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7" name="Conector recto de flecha 176"/>
          <p:cNvCxnSpPr>
            <a:stCxn id="67" idx="2"/>
            <a:endCxn id="164" idx="0"/>
          </p:cNvCxnSpPr>
          <p:nvPr/>
        </p:nvCxnSpPr>
        <p:spPr>
          <a:xfrm flipH="1">
            <a:off x="5145396" y="5117162"/>
            <a:ext cx="21082" cy="29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2" name="Conector angular 191"/>
          <p:cNvCxnSpPr>
            <a:stCxn id="46" idx="3"/>
            <a:endCxn id="164" idx="1"/>
          </p:cNvCxnSpPr>
          <p:nvPr/>
        </p:nvCxnSpPr>
        <p:spPr>
          <a:xfrm>
            <a:off x="3363301" y="4030065"/>
            <a:ext cx="541628" cy="20385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5" name="Rectángulo redondeado 194"/>
          <p:cNvSpPr/>
          <p:nvPr/>
        </p:nvSpPr>
        <p:spPr>
          <a:xfrm>
            <a:off x="8272008" y="4834277"/>
            <a:ext cx="3362355" cy="92369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511300">
              <a:spcBef>
                <a:spcPct val="0"/>
              </a:spcBef>
            </a:pPr>
            <a:endParaRPr lang="es-CO" sz="800" b="1" dirty="0">
              <a:solidFill>
                <a:prstClr val="black"/>
              </a:solidFill>
            </a:endParaRPr>
          </a:p>
          <a:p>
            <a:pPr algn="ctr" defTabSz="1511300">
              <a:spcBef>
                <a:spcPct val="0"/>
              </a:spcBef>
            </a:pPr>
            <a:r>
              <a:rPr lang="es-CO" sz="1600" b="1" dirty="0">
                <a:solidFill>
                  <a:prstClr val="black"/>
                </a:solidFill>
              </a:rPr>
              <a:t>MAPA DE ZONIFICACIÓN </a:t>
            </a:r>
          </a:p>
          <a:p>
            <a:pPr algn="ctr" defTabSz="1511300">
              <a:spcBef>
                <a:spcPct val="0"/>
              </a:spcBef>
            </a:pPr>
            <a:r>
              <a:rPr lang="es-CO" sz="1600" b="1" dirty="0">
                <a:solidFill>
                  <a:prstClr val="black"/>
                </a:solidFill>
              </a:rPr>
              <a:t>PRESENTACIÓN DE RESULTADOS</a:t>
            </a:r>
          </a:p>
        </p:txBody>
      </p:sp>
      <p:sp>
        <p:nvSpPr>
          <p:cNvPr id="199" name="Elipse 198"/>
          <p:cNvSpPr/>
          <p:nvPr/>
        </p:nvSpPr>
        <p:spPr>
          <a:xfrm>
            <a:off x="8310150" y="4886708"/>
            <a:ext cx="358194" cy="37436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n w="0"/>
                <a:solidFill>
                  <a:srgbClr val="5B9BD5"/>
                </a:solidFill>
                <a:effectLst>
                  <a:outerShdw blurRad="38100" dist="25400" dir="5400000" algn="ctr" rotWithShape="0">
                    <a:srgbClr val="6E747A">
                      <a:alpha val="43000"/>
                    </a:srgbClr>
                  </a:outerShdw>
                </a:effectLst>
              </a:rPr>
              <a:t>7</a:t>
            </a:r>
            <a:endParaRPr lang="es-CO" sz="800" b="1" dirty="0">
              <a:solidFill>
                <a:prstClr val="white"/>
              </a:solidFill>
            </a:endParaRPr>
          </a:p>
        </p:txBody>
      </p:sp>
      <p:sp>
        <p:nvSpPr>
          <p:cNvPr id="201" name="Título 1"/>
          <p:cNvSpPr txBox="1">
            <a:spLocks/>
          </p:cNvSpPr>
          <p:nvPr/>
        </p:nvSpPr>
        <p:spPr>
          <a:xfrm>
            <a:off x="2223539" y="348322"/>
            <a:ext cx="6092007" cy="66767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1600" dirty="0">
                <a:solidFill>
                  <a:srgbClr val="00B050"/>
                </a:solidFill>
              </a:rPr>
              <a:t>Zonificación de aptitud</a:t>
            </a:r>
            <a:r>
              <a:rPr lang="es-CO" sz="2400" b="1" dirty="0">
                <a:solidFill>
                  <a:srgbClr val="00B050"/>
                </a:solidFill>
                <a:effectLst>
                  <a:outerShdw blurRad="38100" dist="38100" dir="2700000" algn="tl">
                    <a:srgbClr val="000000">
                      <a:alpha val="43137"/>
                    </a:srgbClr>
                  </a:outerShdw>
                </a:effectLst>
              </a:rPr>
              <a:t/>
            </a:r>
            <a:br>
              <a:rPr lang="es-CO" sz="2400" b="1" dirty="0">
                <a:solidFill>
                  <a:srgbClr val="00B050"/>
                </a:solidFill>
                <a:effectLst>
                  <a:outerShdw blurRad="38100" dist="38100" dir="2700000" algn="tl">
                    <a:srgbClr val="000000">
                      <a:alpha val="43137"/>
                    </a:srgbClr>
                  </a:outerShdw>
                </a:effectLst>
              </a:rPr>
            </a:br>
            <a:r>
              <a:rPr lang="es-CO" sz="2000" b="1" dirty="0">
                <a:solidFill>
                  <a:srgbClr val="00B050"/>
                </a:solidFill>
              </a:rPr>
              <a:t>MARCO METODOLÓGICO</a:t>
            </a:r>
            <a:endParaRPr lang="es-CO" sz="1800" b="1" dirty="0">
              <a:solidFill>
                <a:srgbClr val="00B050"/>
              </a:solidFill>
            </a:endParaRPr>
          </a:p>
        </p:txBody>
      </p:sp>
      <p:sp>
        <p:nvSpPr>
          <p:cNvPr id="9" name="CuadroTexto 8"/>
          <p:cNvSpPr txBox="1"/>
          <p:nvPr/>
        </p:nvSpPr>
        <p:spPr>
          <a:xfrm>
            <a:off x="6691115" y="6040856"/>
            <a:ext cx="1806905" cy="461665"/>
          </a:xfrm>
          <a:prstGeom prst="rect">
            <a:avLst/>
          </a:prstGeom>
        </p:spPr>
        <p:style>
          <a:lnRef idx="2">
            <a:schemeClr val="accent2"/>
          </a:lnRef>
          <a:fillRef idx="1">
            <a:schemeClr val="lt1"/>
          </a:fillRef>
          <a:effectRef idx="0">
            <a:schemeClr val="accent2"/>
          </a:effectRef>
          <a:fontRef idx="minor">
            <a:schemeClr val="dk1"/>
          </a:fontRef>
        </p:style>
        <p:txBody>
          <a:bodyPr vert="horz" wrap="none" rtlCol="0">
            <a:spAutoFit/>
          </a:bodyPr>
          <a:lstStyle/>
          <a:p>
            <a:pPr algn="ctr"/>
            <a:r>
              <a:rPr lang="es-CO" sz="1200" dirty="0">
                <a:solidFill>
                  <a:prstClr val="black"/>
                </a:solidFill>
              </a:rPr>
              <a:t>VALIDACIÓN INTERNA</a:t>
            </a:r>
          </a:p>
          <a:p>
            <a:pPr algn="ctr"/>
            <a:r>
              <a:rPr lang="es-CO" sz="1200" dirty="0">
                <a:solidFill>
                  <a:prstClr val="black"/>
                </a:solidFill>
              </a:rPr>
              <a:t> Y EXTERNA</a:t>
            </a:r>
          </a:p>
        </p:txBody>
      </p:sp>
      <p:cxnSp>
        <p:nvCxnSpPr>
          <p:cNvPr id="11" name="Conector angular 10"/>
          <p:cNvCxnSpPr>
            <a:stCxn id="164" idx="3"/>
            <a:endCxn id="9" idx="1"/>
          </p:cNvCxnSpPr>
          <p:nvPr/>
        </p:nvCxnSpPr>
        <p:spPr>
          <a:xfrm>
            <a:off x="6385862" y="6068599"/>
            <a:ext cx="305253" cy="2030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r 17"/>
          <p:cNvCxnSpPr>
            <a:stCxn id="9" idx="0"/>
            <a:endCxn id="195" idx="1"/>
          </p:cNvCxnSpPr>
          <p:nvPr/>
        </p:nvCxnSpPr>
        <p:spPr>
          <a:xfrm rot="5400000" flipH="1" flipV="1">
            <a:off x="7560923" y="5329771"/>
            <a:ext cx="744731" cy="6774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Elipse 67"/>
          <p:cNvSpPr/>
          <p:nvPr/>
        </p:nvSpPr>
        <p:spPr>
          <a:xfrm>
            <a:off x="2572196" y="3587971"/>
            <a:ext cx="622603" cy="41167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n w="0"/>
                <a:solidFill>
                  <a:srgbClr val="5B9BD5"/>
                </a:solidFill>
                <a:effectLst>
                  <a:outerShdw blurRad="38100" dist="25400" dir="5400000" algn="ctr" rotWithShape="0">
                    <a:srgbClr val="6E747A">
                      <a:alpha val="43000"/>
                    </a:srgbClr>
                  </a:outerShdw>
                </a:effectLst>
              </a:rPr>
              <a:t>6a</a:t>
            </a:r>
            <a:endParaRPr lang="es-CO" sz="800" b="1" dirty="0">
              <a:solidFill>
                <a:prstClr val="white"/>
              </a:solidFill>
            </a:endParaRPr>
          </a:p>
        </p:txBody>
      </p:sp>
      <p:sp>
        <p:nvSpPr>
          <p:cNvPr id="69" name="Elipse 68"/>
          <p:cNvSpPr/>
          <p:nvPr/>
        </p:nvSpPr>
        <p:spPr>
          <a:xfrm>
            <a:off x="5375901" y="5412122"/>
            <a:ext cx="622603" cy="41167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n w="0"/>
                <a:solidFill>
                  <a:srgbClr val="5B9BD5"/>
                </a:solidFill>
                <a:effectLst>
                  <a:outerShdw blurRad="38100" dist="25400" dir="5400000" algn="ctr" rotWithShape="0">
                    <a:srgbClr val="6E747A">
                      <a:alpha val="43000"/>
                    </a:srgbClr>
                  </a:outerShdw>
                </a:effectLst>
              </a:rPr>
              <a:t>6a</a:t>
            </a:r>
            <a:endParaRPr lang="es-CO" sz="800" b="1" dirty="0">
              <a:solidFill>
                <a:prstClr val="white"/>
              </a:solidFill>
            </a:endParaRPr>
          </a:p>
        </p:txBody>
      </p:sp>
      <p:sp>
        <p:nvSpPr>
          <p:cNvPr id="101" name="Elipse 100"/>
          <p:cNvSpPr/>
          <p:nvPr/>
        </p:nvSpPr>
        <p:spPr>
          <a:xfrm>
            <a:off x="4497060" y="5441099"/>
            <a:ext cx="425896" cy="35371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n w="0"/>
                <a:solidFill>
                  <a:srgbClr val="5B9BD5"/>
                </a:solidFill>
                <a:effectLst>
                  <a:outerShdw blurRad="38100" dist="25400" dir="5400000" algn="ctr" rotWithShape="0">
                    <a:srgbClr val="6E747A">
                      <a:alpha val="43000"/>
                    </a:srgbClr>
                  </a:outerShdw>
                </a:effectLst>
                <a:hlinkClick r:id="" action="ppaction://noaction"/>
              </a:rPr>
              <a:t>6</a:t>
            </a:r>
            <a:endParaRPr lang="es-CO" sz="800" b="1" dirty="0">
              <a:solidFill>
                <a:prstClr val="white"/>
              </a:solidFill>
            </a:endParaRPr>
          </a:p>
        </p:txBody>
      </p:sp>
    </p:spTree>
    <p:extLst>
      <p:ext uri="{BB962C8B-B14F-4D97-AF65-F5344CB8AC3E}">
        <p14:creationId xmlns:p14="http://schemas.microsoft.com/office/powerpoint/2010/main" val="789421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ángulo 66"/>
          <p:cNvSpPr/>
          <p:nvPr/>
        </p:nvSpPr>
        <p:spPr>
          <a:xfrm>
            <a:off x="5798669" y="1855696"/>
            <a:ext cx="1976720"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69" name="Rectángulo 68"/>
          <p:cNvSpPr/>
          <p:nvPr/>
        </p:nvSpPr>
        <p:spPr>
          <a:xfrm>
            <a:off x="6000374" y="4114796"/>
            <a:ext cx="2191873" cy="1143006"/>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72" name="Rectángulo 71"/>
          <p:cNvSpPr/>
          <p:nvPr/>
        </p:nvSpPr>
        <p:spPr>
          <a:xfrm>
            <a:off x="7775389" y="1855695"/>
            <a:ext cx="1675278" cy="111610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74" name="Rectángulo 73"/>
          <p:cNvSpPr/>
          <p:nvPr/>
        </p:nvSpPr>
        <p:spPr>
          <a:xfrm>
            <a:off x="8180761" y="4114799"/>
            <a:ext cx="1795092"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76" name="Rectángulo 75"/>
          <p:cNvSpPr/>
          <p:nvPr/>
        </p:nvSpPr>
        <p:spPr>
          <a:xfrm>
            <a:off x="7716837" y="5257800"/>
            <a:ext cx="1843089" cy="914399"/>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86" name="Rectángulo 85"/>
          <p:cNvSpPr/>
          <p:nvPr/>
        </p:nvSpPr>
        <p:spPr>
          <a:xfrm>
            <a:off x="9558994" y="2971795"/>
            <a:ext cx="132967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2" name="Rectángulo 11"/>
          <p:cNvSpPr/>
          <p:nvPr/>
        </p:nvSpPr>
        <p:spPr>
          <a:xfrm>
            <a:off x="5798669" y="1884086"/>
            <a:ext cx="1976720" cy="1116103"/>
          </a:xfrm>
          <a:prstGeom prst="rect">
            <a:avLst/>
          </a:prstGeom>
          <a:solidFill>
            <a:srgbClr val="80008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3" name="Rectángulo 12"/>
          <p:cNvSpPr/>
          <p:nvPr/>
        </p:nvSpPr>
        <p:spPr>
          <a:xfrm>
            <a:off x="6000374" y="4120804"/>
            <a:ext cx="2191873" cy="1143006"/>
          </a:xfrm>
          <a:prstGeom prst="rect">
            <a:avLst/>
          </a:prstGeom>
          <a:solidFill>
            <a:srgbClr val="80008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4" name="Rectángulo 13"/>
          <p:cNvSpPr/>
          <p:nvPr/>
        </p:nvSpPr>
        <p:spPr>
          <a:xfrm>
            <a:off x="7775389" y="1884085"/>
            <a:ext cx="1675278" cy="1116103"/>
          </a:xfrm>
          <a:prstGeom prst="rect">
            <a:avLst/>
          </a:prstGeom>
          <a:solidFill>
            <a:srgbClr val="80008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5" name="Rectángulo 14"/>
          <p:cNvSpPr/>
          <p:nvPr/>
        </p:nvSpPr>
        <p:spPr>
          <a:xfrm>
            <a:off x="7716837" y="5263808"/>
            <a:ext cx="1843089" cy="914399"/>
          </a:xfrm>
          <a:prstGeom prst="rect">
            <a:avLst/>
          </a:prstGeom>
          <a:solidFill>
            <a:srgbClr val="80008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6" name="Rectángulo 15"/>
          <p:cNvSpPr/>
          <p:nvPr/>
        </p:nvSpPr>
        <p:spPr>
          <a:xfrm>
            <a:off x="9569778" y="2965784"/>
            <a:ext cx="1329670" cy="1143001"/>
          </a:xfrm>
          <a:prstGeom prst="rect">
            <a:avLst/>
          </a:prstGeom>
          <a:solidFill>
            <a:srgbClr val="80008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8" name="Rectángulo 17"/>
          <p:cNvSpPr/>
          <p:nvPr/>
        </p:nvSpPr>
        <p:spPr>
          <a:xfrm>
            <a:off x="5786952" y="1869139"/>
            <a:ext cx="1976720" cy="1116103"/>
          </a:xfrm>
          <a:prstGeom prst="rect">
            <a:avLst/>
          </a:prstGeom>
          <a:solidFill>
            <a:schemeClr val="accent4">
              <a:lumMod val="40000"/>
              <a:lumOff val="6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9" name="Rectángulo 18"/>
          <p:cNvSpPr/>
          <p:nvPr/>
        </p:nvSpPr>
        <p:spPr>
          <a:xfrm>
            <a:off x="7763672" y="1869138"/>
            <a:ext cx="1675278" cy="1116103"/>
          </a:xfrm>
          <a:prstGeom prst="rect">
            <a:avLst/>
          </a:prstGeom>
          <a:solidFill>
            <a:schemeClr val="accent4">
              <a:lumMod val="40000"/>
              <a:lumOff val="6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21" name="Rectángulo 20"/>
          <p:cNvSpPr/>
          <p:nvPr/>
        </p:nvSpPr>
        <p:spPr>
          <a:xfrm>
            <a:off x="5997061" y="4108785"/>
            <a:ext cx="2191873" cy="1143006"/>
          </a:xfrm>
          <a:prstGeom prst="rect">
            <a:avLst/>
          </a:prstGeom>
          <a:solidFill>
            <a:srgbClr val="FFFF0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22" name="Rectángulo 21"/>
          <p:cNvSpPr/>
          <p:nvPr/>
        </p:nvSpPr>
        <p:spPr>
          <a:xfrm>
            <a:off x="7713524" y="5251789"/>
            <a:ext cx="1843089" cy="914399"/>
          </a:xfrm>
          <a:prstGeom prst="rect">
            <a:avLst/>
          </a:prstGeom>
          <a:solidFill>
            <a:srgbClr val="FFFF0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24" name="Rectángulo 23"/>
          <p:cNvSpPr/>
          <p:nvPr/>
        </p:nvSpPr>
        <p:spPr>
          <a:xfrm>
            <a:off x="8191194" y="4109528"/>
            <a:ext cx="1795092" cy="1143001"/>
          </a:xfrm>
          <a:prstGeom prst="rect">
            <a:avLst/>
          </a:prstGeom>
          <a:solidFill>
            <a:schemeClr val="accent5">
              <a:lumMod val="40000"/>
              <a:lumOff val="6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25" name="Rectángulo 24"/>
          <p:cNvSpPr/>
          <p:nvPr/>
        </p:nvSpPr>
        <p:spPr>
          <a:xfrm>
            <a:off x="9569427" y="2966524"/>
            <a:ext cx="1329670" cy="1143001"/>
          </a:xfrm>
          <a:prstGeom prst="rect">
            <a:avLst/>
          </a:prstGeom>
          <a:solidFill>
            <a:schemeClr val="accent5">
              <a:lumMod val="40000"/>
              <a:lumOff val="6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56" name="CuadroTexto 13"/>
          <p:cNvSpPr txBox="1">
            <a:spLocks noChangeArrowheads="1"/>
          </p:cNvSpPr>
          <p:nvPr/>
        </p:nvSpPr>
        <p:spPr bwMode="auto">
          <a:xfrm>
            <a:off x="817842" y="2427508"/>
            <a:ext cx="3828676" cy="1200329"/>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pPr algn="just"/>
            <a:r>
              <a:rPr lang="es-CO" sz="2400" dirty="0" smtClean="0">
                <a:solidFill>
                  <a:srgbClr val="009834"/>
                </a:solidFill>
              </a:rPr>
              <a:t>Definición de nuevos polígonos origen para la segunda iteración.</a:t>
            </a:r>
            <a:endParaRPr lang="es-CO" sz="2400" dirty="0">
              <a:solidFill>
                <a:srgbClr val="009834"/>
              </a:solidFill>
            </a:endParaRPr>
          </a:p>
        </p:txBody>
      </p:sp>
      <p:sp>
        <p:nvSpPr>
          <p:cNvPr id="68" name="Rectángulo 67"/>
          <p:cNvSpPr/>
          <p:nvPr/>
        </p:nvSpPr>
        <p:spPr>
          <a:xfrm>
            <a:off x="6000375" y="2971799"/>
            <a:ext cx="155986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73" name="Rectángulo 72"/>
          <p:cNvSpPr/>
          <p:nvPr/>
        </p:nvSpPr>
        <p:spPr>
          <a:xfrm>
            <a:off x="7560235" y="2971795"/>
            <a:ext cx="1999691" cy="114299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11" name="Forma libre 10"/>
          <p:cNvSpPr/>
          <p:nvPr/>
        </p:nvSpPr>
        <p:spPr>
          <a:xfrm>
            <a:off x="5798669" y="1841500"/>
            <a:ext cx="5110631" cy="4356100"/>
          </a:xfrm>
          <a:custGeom>
            <a:avLst/>
            <a:gdLst>
              <a:gd name="connsiteX0" fmla="*/ 0 w 5092700"/>
              <a:gd name="connsiteY0" fmla="*/ 25400 h 4356100"/>
              <a:gd name="connsiteX1" fmla="*/ 12700 w 5092700"/>
              <a:gd name="connsiteY1" fmla="*/ 1143000 h 4356100"/>
              <a:gd name="connsiteX2" fmla="*/ 165100 w 5092700"/>
              <a:gd name="connsiteY2" fmla="*/ 3429000 h 4356100"/>
              <a:gd name="connsiteX3" fmla="*/ 1930400 w 5092700"/>
              <a:gd name="connsiteY3" fmla="*/ 4343400 h 4356100"/>
              <a:gd name="connsiteX4" fmla="*/ 3771900 w 5092700"/>
              <a:gd name="connsiteY4" fmla="*/ 4356100 h 4356100"/>
              <a:gd name="connsiteX5" fmla="*/ 5092700 w 5092700"/>
              <a:gd name="connsiteY5" fmla="*/ 2273300 h 4356100"/>
              <a:gd name="connsiteX6" fmla="*/ 5092700 w 5092700"/>
              <a:gd name="connsiteY6" fmla="*/ 1130300 h 4356100"/>
              <a:gd name="connsiteX7" fmla="*/ 3632200 w 5092700"/>
              <a:gd name="connsiteY7" fmla="*/ 0 h 4356100"/>
              <a:gd name="connsiteX8" fmla="*/ 0 w 5092700"/>
              <a:gd name="connsiteY8" fmla="*/ 25400 h 435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2700" h="4356100">
                <a:moveTo>
                  <a:pt x="0" y="25400"/>
                </a:moveTo>
                <a:lnTo>
                  <a:pt x="12700" y="1143000"/>
                </a:lnTo>
                <a:lnTo>
                  <a:pt x="165100" y="3429000"/>
                </a:lnTo>
                <a:lnTo>
                  <a:pt x="1930400" y="4343400"/>
                </a:lnTo>
                <a:lnTo>
                  <a:pt x="3771900" y="4356100"/>
                </a:lnTo>
                <a:lnTo>
                  <a:pt x="5092700" y="2273300"/>
                </a:lnTo>
                <a:lnTo>
                  <a:pt x="5092700" y="1130300"/>
                </a:lnTo>
                <a:lnTo>
                  <a:pt x="3632200" y="0"/>
                </a:lnTo>
                <a:lnTo>
                  <a:pt x="0" y="25400"/>
                </a:lnTo>
                <a:close/>
              </a:path>
            </a:pathLst>
          </a:custGeom>
          <a:noFill/>
          <a:ln w="57150">
            <a:solidFill>
              <a:srgbClr val="FB43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CuadroTexto 13"/>
          <p:cNvSpPr txBox="1">
            <a:spLocks noChangeArrowheads="1"/>
          </p:cNvSpPr>
          <p:nvPr/>
        </p:nvSpPr>
        <p:spPr bwMode="auto">
          <a:xfrm>
            <a:off x="817842" y="4120804"/>
            <a:ext cx="3828676" cy="1200329"/>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pPr algn="just"/>
            <a:r>
              <a:rPr lang="es-CO" sz="2400" dirty="0" smtClean="0">
                <a:solidFill>
                  <a:srgbClr val="009834"/>
                </a:solidFill>
              </a:rPr>
              <a:t>Establecimiento de nuevos bloques de grupos.</a:t>
            </a:r>
            <a:endParaRPr lang="es-CO" sz="2400" dirty="0">
              <a:solidFill>
                <a:srgbClr val="009834"/>
              </a:solidFill>
            </a:endParaRPr>
          </a:p>
        </p:txBody>
      </p:sp>
      <p:sp>
        <p:nvSpPr>
          <p:cNvPr id="20" name="CuadroTexto 13"/>
          <p:cNvSpPr txBox="1">
            <a:spLocks noChangeArrowheads="1"/>
          </p:cNvSpPr>
          <p:nvPr/>
        </p:nvSpPr>
        <p:spPr bwMode="auto">
          <a:xfrm>
            <a:off x="7055623" y="2187703"/>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800" dirty="0">
                <a:solidFill>
                  <a:schemeClr val="accent4">
                    <a:lumMod val="75000"/>
                  </a:schemeClr>
                </a:solidFill>
              </a:rPr>
              <a:t>6,4</a:t>
            </a:r>
          </a:p>
        </p:txBody>
      </p:sp>
      <p:sp>
        <p:nvSpPr>
          <p:cNvPr id="23" name="CuadroTexto 13"/>
          <p:cNvSpPr txBox="1">
            <a:spLocks noChangeArrowheads="1"/>
          </p:cNvSpPr>
          <p:nvPr/>
        </p:nvSpPr>
        <p:spPr bwMode="auto">
          <a:xfrm>
            <a:off x="6890510" y="4522078"/>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800" dirty="0">
                <a:solidFill>
                  <a:schemeClr val="accent2">
                    <a:lumMod val="75000"/>
                  </a:schemeClr>
                </a:solidFill>
              </a:rPr>
              <a:t>6,9</a:t>
            </a:r>
          </a:p>
        </p:txBody>
      </p:sp>
      <p:sp>
        <p:nvSpPr>
          <p:cNvPr id="26" name="CuadroTexto 13"/>
          <p:cNvSpPr txBox="1">
            <a:spLocks noChangeArrowheads="1"/>
          </p:cNvSpPr>
          <p:nvPr/>
        </p:nvSpPr>
        <p:spPr bwMode="auto">
          <a:xfrm>
            <a:off x="9033373" y="4157808"/>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800" dirty="0">
                <a:solidFill>
                  <a:schemeClr val="accent1">
                    <a:lumMod val="75000"/>
                  </a:schemeClr>
                </a:solidFill>
              </a:rPr>
              <a:t>5,9</a:t>
            </a:r>
          </a:p>
        </p:txBody>
      </p:sp>
    </p:spTree>
    <p:extLst>
      <p:ext uri="{BB962C8B-B14F-4D97-AF65-F5344CB8AC3E}">
        <p14:creationId xmlns:p14="http://schemas.microsoft.com/office/powerpoint/2010/main" val="67051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xit" presetSubtype="0" fill="hold" grpId="0" nodeType="after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par>
                          <p:cTn id="28" fill="hold">
                            <p:stCondLst>
                              <p:cond delay="3000"/>
                            </p:stCondLst>
                            <p:childTnLst>
                              <p:par>
                                <p:cTn id="29" presetID="2" presetClass="entr" presetSubtype="4"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10" presetClass="entr" presetSubtype="0" fill="hold" grpId="0" nodeType="afterEffect">
                                  <p:stCondLst>
                                    <p:cond delay="150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1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par>
                          <p:cTn id="43" fill="hold">
                            <p:stCondLst>
                              <p:cond delay="5500"/>
                            </p:stCondLst>
                            <p:childTnLst>
                              <p:par>
                                <p:cTn id="44" presetID="1" presetClass="exit" presetSubtype="0" fill="hold" grpId="1" nodeType="afterEffect">
                                  <p:stCondLst>
                                    <p:cond delay="1500"/>
                                  </p:stCondLst>
                                  <p:childTnLst>
                                    <p:set>
                                      <p:cBhvr>
                                        <p:cTn id="45" dur="1" fill="hold">
                                          <p:stCondLst>
                                            <p:cond delay="0"/>
                                          </p:stCondLst>
                                        </p:cTn>
                                        <p:tgtEl>
                                          <p:spTgt spid="12"/>
                                        </p:tgtEl>
                                        <p:attrNameLst>
                                          <p:attrName>style.visibility</p:attrName>
                                        </p:attrNameLst>
                                      </p:cBhvr>
                                      <p:to>
                                        <p:strVal val="hidden"/>
                                      </p:to>
                                    </p:set>
                                  </p:childTnLst>
                                </p:cTn>
                              </p:par>
                              <p:par>
                                <p:cTn id="46" presetID="1" presetClass="exit" presetSubtype="0" fill="hold" grpId="1" nodeType="withEffect">
                                  <p:stCondLst>
                                    <p:cond delay="1500"/>
                                  </p:stCondLst>
                                  <p:childTnLst>
                                    <p:set>
                                      <p:cBhvr>
                                        <p:cTn id="47" dur="1" fill="hold">
                                          <p:stCondLst>
                                            <p:cond delay="0"/>
                                          </p:stCondLst>
                                        </p:cTn>
                                        <p:tgtEl>
                                          <p:spTgt spid="14"/>
                                        </p:tgtEl>
                                        <p:attrNameLst>
                                          <p:attrName>style.visibility</p:attrName>
                                        </p:attrNameLst>
                                      </p:cBhvr>
                                      <p:to>
                                        <p:strVal val="hidden"/>
                                      </p:to>
                                    </p:set>
                                  </p:childTnLst>
                                </p:cTn>
                              </p:par>
                              <p:par>
                                <p:cTn id="48" presetID="10" presetClass="exit" presetSubtype="0" fill="hold" grpId="1" nodeType="withEffect">
                                  <p:stCondLst>
                                    <p:cond delay="1500"/>
                                  </p:stCondLst>
                                  <p:childTnLst>
                                    <p:animEffect transition="out" filter="fade">
                                      <p:cBhvr>
                                        <p:cTn id="49" dur="500"/>
                                        <p:tgtEl>
                                          <p:spTgt spid="18"/>
                                        </p:tgtEl>
                                      </p:cBhvr>
                                    </p:animEffect>
                                    <p:set>
                                      <p:cBhvr>
                                        <p:cTn id="50" dur="1" fill="hold">
                                          <p:stCondLst>
                                            <p:cond delay="499"/>
                                          </p:stCondLst>
                                        </p:cTn>
                                        <p:tgtEl>
                                          <p:spTgt spid="18"/>
                                        </p:tgtEl>
                                        <p:attrNameLst>
                                          <p:attrName>style.visibility</p:attrName>
                                        </p:attrNameLst>
                                      </p:cBhvr>
                                      <p:to>
                                        <p:strVal val="hidden"/>
                                      </p:to>
                                    </p:set>
                                  </p:childTnLst>
                                </p:cTn>
                              </p:par>
                              <p:par>
                                <p:cTn id="51" presetID="10" presetClass="exit" presetSubtype="0" fill="hold" grpId="1" nodeType="withEffect">
                                  <p:stCondLst>
                                    <p:cond delay="1500"/>
                                  </p:stCondLst>
                                  <p:childTnLst>
                                    <p:animEffect transition="out" filter="fade">
                                      <p:cBhvr>
                                        <p:cTn id="52" dur="500"/>
                                        <p:tgtEl>
                                          <p:spTgt spid="19"/>
                                        </p:tgtEl>
                                      </p:cBhvr>
                                    </p:animEffect>
                                    <p:set>
                                      <p:cBhvr>
                                        <p:cTn id="53" dur="1" fill="hold">
                                          <p:stCondLst>
                                            <p:cond delay="499"/>
                                          </p:stCondLst>
                                        </p:cTn>
                                        <p:tgtEl>
                                          <p:spTgt spid="19"/>
                                        </p:tgtEl>
                                        <p:attrNameLst>
                                          <p:attrName>style.visibility</p:attrName>
                                        </p:attrNameLst>
                                      </p:cBhvr>
                                      <p:to>
                                        <p:strVal val="hidden"/>
                                      </p:to>
                                    </p:set>
                                  </p:childTnLst>
                                </p:cTn>
                              </p:par>
                              <p:par>
                                <p:cTn id="54" presetID="10" presetClass="exit" presetSubtype="0" fill="hold" grpId="1" nodeType="withEffect">
                                  <p:stCondLst>
                                    <p:cond delay="1500"/>
                                  </p:stCondLst>
                                  <p:childTnLst>
                                    <p:animEffect transition="out" filter="fade">
                                      <p:cBhvr>
                                        <p:cTn id="55" dur="500"/>
                                        <p:tgtEl>
                                          <p:spTgt spid="20"/>
                                        </p:tgtEl>
                                      </p:cBhvr>
                                    </p:animEffect>
                                    <p:set>
                                      <p:cBhvr>
                                        <p:cTn id="56" dur="1" fill="hold">
                                          <p:stCondLst>
                                            <p:cond delay="499"/>
                                          </p:stCondLst>
                                        </p:cTn>
                                        <p:tgtEl>
                                          <p:spTgt spid="20"/>
                                        </p:tgtEl>
                                        <p:attrNameLst>
                                          <p:attrName>style.visibility</p:attrName>
                                        </p:attrNameLst>
                                      </p:cBhvr>
                                      <p:to>
                                        <p:strVal val="hidden"/>
                                      </p:to>
                                    </p:set>
                                  </p:childTnLst>
                                </p:cTn>
                              </p:par>
                              <p:par>
                                <p:cTn id="57" presetID="1" presetClass="exit" presetSubtype="0" fill="hold" grpId="0" nodeType="withEffect">
                                  <p:stCondLst>
                                    <p:cond delay="1500"/>
                                  </p:stCondLst>
                                  <p:childTnLst>
                                    <p:set>
                                      <p:cBhvr>
                                        <p:cTn id="58" dur="1" fill="hold">
                                          <p:stCondLst>
                                            <p:cond delay="0"/>
                                          </p:stCondLst>
                                        </p:cTn>
                                        <p:tgtEl>
                                          <p:spTgt spid="67"/>
                                        </p:tgtEl>
                                        <p:attrNameLst>
                                          <p:attrName>style.visibility</p:attrName>
                                        </p:attrNameLst>
                                      </p:cBhvr>
                                      <p:to>
                                        <p:strVal val="hidden"/>
                                      </p:to>
                                    </p:set>
                                  </p:childTnLst>
                                </p:cTn>
                              </p:par>
                              <p:par>
                                <p:cTn id="59" presetID="1" presetClass="exit" presetSubtype="0" fill="hold" grpId="0" nodeType="withEffect">
                                  <p:stCondLst>
                                    <p:cond delay="1500"/>
                                  </p:stCondLst>
                                  <p:childTnLst>
                                    <p:set>
                                      <p:cBhvr>
                                        <p:cTn id="60" dur="1" fill="hold">
                                          <p:stCondLst>
                                            <p:cond delay="0"/>
                                          </p:stCondLst>
                                        </p:cTn>
                                        <p:tgtEl>
                                          <p:spTgt spid="72"/>
                                        </p:tgtEl>
                                        <p:attrNameLst>
                                          <p:attrName>style.visibility</p:attrName>
                                        </p:attrNameLst>
                                      </p:cBhvr>
                                      <p:to>
                                        <p:strVal val="hidden"/>
                                      </p:to>
                                    </p:set>
                                  </p:childTnLst>
                                </p:cTn>
                              </p:par>
                            </p:childTnLst>
                          </p:cTn>
                        </p:par>
                        <p:par>
                          <p:cTn id="61" fill="hold">
                            <p:stCondLst>
                              <p:cond delay="7500"/>
                            </p:stCondLst>
                            <p:childTnLst>
                              <p:par>
                                <p:cTn id="62" presetID="10" presetClass="entr" presetSubtype="0" fill="hold" grpId="0" nodeType="afterEffect">
                                  <p:stCondLst>
                                    <p:cond delay="150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par>
                          <p:cTn id="71" fill="hold">
                            <p:stCondLst>
                              <p:cond delay="9500"/>
                            </p:stCondLst>
                            <p:childTnLst>
                              <p:par>
                                <p:cTn id="72" presetID="1" presetClass="exit" presetSubtype="0" fill="hold" grpId="1" nodeType="afterEffect">
                                  <p:stCondLst>
                                    <p:cond delay="1500"/>
                                  </p:stCondLst>
                                  <p:childTnLst>
                                    <p:set>
                                      <p:cBhvr>
                                        <p:cTn id="73" dur="1" fill="hold">
                                          <p:stCondLst>
                                            <p:cond delay="0"/>
                                          </p:stCondLst>
                                        </p:cTn>
                                        <p:tgtEl>
                                          <p:spTgt spid="13"/>
                                        </p:tgtEl>
                                        <p:attrNameLst>
                                          <p:attrName>style.visibility</p:attrName>
                                        </p:attrNameLst>
                                      </p:cBhvr>
                                      <p:to>
                                        <p:strVal val="hidden"/>
                                      </p:to>
                                    </p:set>
                                  </p:childTnLst>
                                </p:cTn>
                              </p:par>
                              <p:par>
                                <p:cTn id="74" presetID="1" presetClass="exit" presetSubtype="0" fill="hold" grpId="1" nodeType="withEffect">
                                  <p:stCondLst>
                                    <p:cond delay="1500"/>
                                  </p:stCondLst>
                                  <p:childTnLst>
                                    <p:set>
                                      <p:cBhvr>
                                        <p:cTn id="75" dur="1" fill="hold">
                                          <p:stCondLst>
                                            <p:cond delay="0"/>
                                          </p:stCondLst>
                                        </p:cTn>
                                        <p:tgtEl>
                                          <p:spTgt spid="15"/>
                                        </p:tgtEl>
                                        <p:attrNameLst>
                                          <p:attrName>style.visibility</p:attrName>
                                        </p:attrNameLst>
                                      </p:cBhvr>
                                      <p:to>
                                        <p:strVal val="hidden"/>
                                      </p:to>
                                    </p:set>
                                  </p:childTnLst>
                                </p:cTn>
                              </p:par>
                              <p:par>
                                <p:cTn id="76" presetID="10" presetClass="exit" presetSubtype="0" fill="hold" grpId="1" nodeType="withEffect">
                                  <p:stCondLst>
                                    <p:cond delay="1500"/>
                                  </p:stCondLst>
                                  <p:childTnLst>
                                    <p:animEffect transition="out" filter="fade">
                                      <p:cBhvr>
                                        <p:cTn id="77" dur="500"/>
                                        <p:tgtEl>
                                          <p:spTgt spid="21"/>
                                        </p:tgtEl>
                                      </p:cBhvr>
                                    </p:animEffect>
                                    <p:set>
                                      <p:cBhvr>
                                        <p:cTn id="78" dur="1" fill="hold">
                                          <p:stCondLst>
                                            <p:cond delay="499"/>
                                          </p:stCondLst>
                                        </p:cTn>
                                        <p:tgtEl>
                                          <p:spTgt spid="21"/>
                                        </p:tgtEl>
                                        <p:attrNameLst>
                                          <p:attrName>style.visibility</p:attrName>
                                        </p:attrNameLst>
                                      </p:cBhvr>
                                      <p:to>
                                        <p:strVal val="hidden"/>
                                      </p:to>
                                    </p:set>
                                  </p:childTnLst>
                                </p:cTn>
                              </p:par>
                              <p:par>
                                <p:cTn id="79" presetID="10" presetClass="exit" presetSubtype="0" fill="hold" grpId="1" nodeType="withEffect">
                                  <p:stCondLst>
                                    <p:cond delay="1500"/>
                                  </p:stCondLst>
                                  <p:childTnLst>
                                    <p:animEffect transition="out" filter="fade">
                                      <p:cBhvr>
                                        <p:cTn id="80" dur="500"/>
                                        <p:tgtEl>
                                          <p:spTgt spid="23"/>
                                        </p:tgtEl>
                                      </p:cBhvr>
                                    </p:animEffect>
                                    <p:set>
                                      <p:cBhvr>
                                        <p:cTn id="81" dur="1" fill="hold">
                                          <p:stCondLst>
                                            <p:cond delay="499"/>
                                          </p:stCondLst>
                                        </p:cTn>
                                        <p:tgtEl>
                                          <p:spTgt spid="23"/>
                                        </p:tgtEl>
                                        <p:attrNameLst>
                                          <p:attrName>style.visibility</p:attrName>
                                        </p:attrNameLst>
                                      </p:cBhvr>
                                      <p:to>
                                        <p:strVal val="hidden"/>
                                      </p:to>
                                    </p:set>
                                  </p:childTnLst>
                                </p:cTn>
                              </p:par>
                              <p:par>
                                <p:cTn id="82" presetID="10" presetClass="exit" presetSubtype="0" fill="hold" grpId="1" nodeType="withEffect">
                                  <p:stCondLst>
                                    <p:cond delay="1500"/>
                                  </p:stCondLst>
                                  <p:childTnLst>
                                    <p:animEffect transition="out" filter="fade">
                                      <p:cBhvr>
                                        <p:cTn id="83" dur="500"/>
                                        <p:tgtEl>
                                          <p:spTgt spid="22"/>
                                        </p:tgtEl>
                                      </p:cBhvr>
                                    </p:animEffect>
                                    <p:set>
                                      <p:cBhvr>
                                        <p:cTn id="84" dur="1" fill="hold">
                                          <p:stCondLst>
                                            <p:cond delay="499"/>
                                          </p:stCondLst>
                                        </p:cTn>
                                        <p:tgtEl>
                                          <p:spTgt spid="22"/>
                                        </p:tgtEl>
                                        <p:attrNameLst>
                                          <p:attrName>style.visibility</p:attrName>
                                        </p:attrNameLst>
                                      </p:cBhvr>
                                      <p:to>
                                        <p:strVal val="hidden"/>
                                      </p:to>
                                    </p:set>
                                  </p:childTnLst>
                                </p:cTn>
                              </p:par>
                              <p:par>
                                <p:cTn id="85" presetID="1" presetClass="exit" presetSubtype="0" fill="hold" grpId="0" nodeType="withEffect">
                                  <p:stCondLst>
                                    <p:cond delay="1500"/>
                                  </p:stCondLst>
                                  <p:childTnLst>
                                    <p:set>
                                      <p:cBhvr>
                                        <p:cTn id="86" dur="1" fill="hold">
                                          <p:stCondLst>
                                            <p:cond delay="0"/>
                                          </p:stCondLst>
                                        </p:cTn>
                                        <p:tgtEl>
                                          <p:spTgt spid="69"/>
                                        </p:tgtEl>
                                        <p:attrNameLst>
                                          <p:attrName>style.visibility</p:attrName>
                                        </p:attrNameLst>
                                      </p:cBhvr>
                                      <p:to>
                                        <p:strVal val="hidden"/>
                                      </p:to>
                                    </p:set>
                                  </p:childTnLst>
                                </p:cTn>
                              </p:par>
                              <p:par>
                                <p:cTn id="87" presetID="1" presetClass="exit" presetSubtype="0" fill="hold" grpId="0" nodeType="withEffect">
                                  <p:stCondLst>
                                    <p:cond delay="1500"/>
                                  </p:stCondLst>
                                  <p:childTnLst>
                                    <p:set>
                                      <p:cBhvr>
                                        <p:cTn id="88" dur="1" fill="hold">
                                          <p:stCondLst>
                                            <p:cond delay="0"/>
                                          </p:stCondLst>
                                        </p:cTn>
                                        <p:tgtEl>
                                          <p:spTgt spid="76"/>
                                        </p:tgtEl>
                                        <p:attrNameLst>
                                          <p:attrName>style.visibility</p:attrName>
                                        </p:attrNameLst>
                                      </p:cBhvr>
                                      <p:to>
                                        <p:strVal val="hidden"/>
                                      </p:to>
                                    </p:set>
                                  </p:childTnLst>
                                </p:cTn>
                              </p:par>
                            </p:childTnLst>
                          </p:cTn>
                        </p:par>
                        <p:par>
                          <p:cTn id="89" fill="hold">
                            <p:stCondLst>
                              <p:cond delay="11500"/>
                            </p:stCondLst>
                            <p:childTnLst>
                              <p:par>
                                <p:cTn id="90" presetID="10" presetClass="entr" presetSubtype="0" fill="hold" grpId="0" nodeType="afterEffect">
                                  <p:stCondLst>
                                    <p:cond delay="150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500"/>
                                        <p:tgtEl>
                                          <p:spTgt spid="25"/>
                                        </p:tgtEl>
                                      </p:cBhvr>
                                    </p:animEffect>
                                  </p:childTnLst>
                                </p:cTn>
                              </p:par>
                              <p:par>
                                <p:cTn id="93" presetID="10" presetClass="entr" presetSubtype="0" fill="hold" grpId="0" nodeType="withEffect">
                                  <p:stCondLst>
                                    <p:cond delay="150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500"/>
                                        <p:tgtEl>
                                          <p:spTgt spid="26"/>
                                        </p:tgtEl>
                                      </p:cBhvr>
                                    </p:animEffect>
                                  </p:childTnLst>
                                </p:cTn>
                              </p:par>
                              <p:par>
                                <p:cTn id="96" presetID="10" presetClass="entr" presetSubtype="0" fill="hold" grpId="0" nodeType="withEffect">
                                  <p:stCondLst>
                                    <p:cond delay="150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childTnLst>
                          </p:cTn>
                        </p:par>
                        <p:par>
                          <p:cTn id="99" fill="hold">
                            <p:stCondLst>
                              <p:cond delay="13500"/>
                            </p:stCondLst>
                            <p:childTnLst>
                              <p:par>
                                <p:cTn id="100" presetID="1" presetClass="exit" presetSubtype="0" fill="hold" grpId="1" nodeType="afterEffect">
                                  <p:stCondLst>
                                    <p:cond delay="1500"/>
                                  </p:stCondLst>
                                  <p:childTnLst>
                                    <p:set>
                                      <p:cBhvr>
                                        <p:cTn id="101" dur="1" fill="hold">
                                          <p:stCondLst>
                                            <p:cond delay="0"/>
                                          </p:stCondLst>
                                        </p:cTn>
                                        <p:tgtEl>
                                          <p:spTgt spid="16"/>
                                        </p:tgtEl>
                                        <p:attrNameLst>
                                          <p:attrName>style.visibility</p:attrName>
                                        </p:attrNameLst>
                                      </p:cBhvr>
                                      <p:to>
                                        <p:strVal val="hidden"/>
                                      </p:to>
                                    </p:set>
                                  </p:childTnLst>
                                </p:cTn>
                              </p:par>
                              <p:par>
                                <p:cTn id="102" presetID="10" presetClass="exit" presetSubtype="0" fill="hold" grpId="1" nodeType="withEffect">
                                  <p:stCondLst>
                                    <p:cond delay="1500"/>
                                  </p:stCondLst>
                                  <p:childTnLst>
                                    <p:animEffect transition="out" filter="fade">
                                      <p:cBhvr>
                                        <p:cTn id="103" dur="500"/>
                                        <p:tgtEl>
                                          <p:spTgt spid="25"/>
                                        </p:tgtEl>
                                      </p:cBhvr>
                                    </p:animEffect>
                                    <p:set>
                                      <p:cBhvr>
                                        <p:cTn id="104" dur="1" fill="hold">
                                          <p:stCondLst>
                                            <p:cond delay="499"/>
                                          </p:stCondLst>
                                        </p:cTn>
                                        <p:tgtEl>
                                          <p:spTgt spid="25"/>
                                        </p:tgtEl>
                                        <p:attrNameLst>
                                          <p:attrName>style.visibility</p:attrName>
                                        </p:attrNameLst>
                                      </p:cBhvr>
                                      <p:to>
                                        <p:strVal val="hidden"/>
                                      </p:to>
                                    </p:set>
                                  </p:childTnLst>
                                </p:cTn>
                              </p:par>
                              <p:par>
                                <p:cTn id="105" presetID="10" presetClass="exit" presetSubtype="0" fill="hold" grpId="1" nodeType="withEffect">
                                  <p:stCondLst>
                                    <p:cond delay="1500"/>
                                  </p:stCondLst>
                                  <p:childTnLst>
                                    <p:animEffect transition="out" filter="fade">
                                      <p:cBhvr>
                                        <p:cTn id="106" dur="500"/>
                                        <p:tgtEl>
                                          <p:spTgt spid="26"/>
                                        </p:tgtEl>
                                      </p:cBhvr>
                                    </p:animEffect>
                                    <p:set>
                                      <p:cBhvr>
                                        <p:cTn id="107" dur="1" fill="hold">
                                          <p:stCondLst>
                                            <p:cond delay="499"/>
                                          </p:stCondLst>
                                        </p:cTn>
                                        <p:tgtEl>
                                          <p:spTgt spid="26"/>
                                        </p:tgtEl>
                                        <p:attrNameLst>
                                          <p:attrName>style.visibility</p:attrName>
                                        </p:attrNameLst>
                                      </p:cBhvr>
                                      <p:to>
                                        <p:strVal val="hidden"/>
                                      </p:to>
                                    </p:set>
                                  </p:childTnLst>
                                </p:cTn>
                              </p:par>
                              <p:par>
                                <p:cTn id="108" presetID="10" presetClass="exit" presetSubtype="0" fill="hold" grpId="1" nodeType="withEffect">
                                  <p:stCondLst>
                                    <p:cond delay="1500"/>
                                  </p:stCondLst>
                                  <p:childTnLst>
                                    <p:animEffect transition="out" filter="fade">
                                      <p:cBhvr>
                                        <p:cTn id="109" dur="500"/>
                                        <p:tgtEl>
                                          <p:spTgt spid="24"/>
                                        </p:tgtEl>
                                      </p:cBhvr>
                                    </p:animEffect>
                                    <p:set>
                                      <p:cBhvr>
                                        <p:cTn id="110" dur="1" fill="hold">
                                          <p:stCondLst>
                                            <p:cond delay="499"/>
                                          </p:stCondLst>
                                        </p:cTn>
                                        <p:tgtEl>
                                          <p:spTgt spid="24"/>
                                        </p:tgtEl>
                                        <p:attrNameLst>
                                          <p:attrName>style.visibility</p:attrName>
                                        </p:attrNameLst>
                                      </p:cBhvr>
                                      <p:to>
                                        <p:strVal val="hidden"/>
                                      </p:to>
                                    </p:set>
                                  </p:childTnLst>
                                </p:cTn>
                              </p:par>
                              <p:par>
                                <p:cTn id="111" presetID="1" presetClass="exit" presetSubtype="0" fill="hold" grpId="0" nodeType="withEffect">
                                  <p:stCondLst>
                                    <p:cond delay="1500"/>
                                  </p:stCondLst>
                                  <p:childTnLst>
                                    <p:set>
                                      <p:cBhvr>
                                        <p:cTn id="112" dur="1" fill="hold">
                                          <p:stCondLst>
                                            <p:cond delay="0"/>
                                          </p:stCondLst>
                                        </p:cTn>
                                        <p:tgtEl>
                                          <p:spTgt spid="86"/>
                                        </p:tgtEl>
                                        <p:attrNameLst>
                                          <p:attrName>style.visibility</p:attrName>
                                        </p:attrNameLst>
                                      </p:cBhvr>
                                      <p:to>
                                        <p:strVal val="hidden"/>
                                      </p:to>
                                    </p:set>
                                  </p:childTnLst>
                                </p:cTn>
                              </p:par>
                              <p:par>
                                <p:cTn id="113" presetID="1" presetClass="exit" presetSubtype="0" fill="hold" grpId="0" nodeType="withEffect">
                                  <p:stCondLst>
                                    <p:cond delay="1500"/>
                                  </p:stCondLst>
                                  <p:childTnLst>
                                    <p:set>
                                      <p:cBhvr>
                                        <p:cTn id="114" dur="1" fill="hold">
                                          <p:stCondLst>
                                            <p:cond delay="0"/>
                                          </p:stCondLst>
                                        </p:cTn>
                                        <p:tgtEl>
                                          <p:spTgt spid="74"/>
                                        </p:tgtEl>
                                        <p:attrNameLst>
                                          <p:attrName>style.visibility</p:attrName>
                                        </p:attrNameLst>
                                      </p:cBhvr>
                                      <p:to>
                                        <p:strVal val="hidden"/>
                                      </p:to>
                                    </p:set>
                                  </p:childTnLst>
                                </p:cTn>
                              </p:par>
                              <p:par>
                                <p:cTn id="115" presetID="1" presetClass="exit" presetSubtype="0" fill="hold" grpId="2" nodeType="withEffect">
                                  <p:stCondLst>
                                    <p:cond delay="1500"/>
                                  </p:stCondLst>
                                  <p:childTnLst>
                                    <p:set>
                                      <p:cBhvr>
                                        <p:cTn id="11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9" grpId="0" animBg="1"/>
      <p:bldP spid="72" grpId="0" animBg="1"/>
      <p:bldP spid="74" grpId="0" animBg="1"/>
      <p:bldP spid="76" grpId="0" animBg="1"/>
      <p:bldP spid="86" grpId="0"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6" grpId="2" animBg="1"/>
      <p:bldP spid="18" grpId="0" animBg="1"/>
      <p:bldP spid="18" grpId="1" animBg="1"/>
      <p:bldP spid="19" grpId="0" animBg="1"/>
      <p:bldP spid="19" grpId="1" animBg="1"/>
      <p:bldP spid="21" grpId="0" animBg="1"/>
      <p:bldP spid="21" grpId="1" animBg="1"/>
      <p:bldP spid="22" grpId="0" animBg="1"/>
      <p:bldP spid="22" grpId="1" animBg="1"/>
      <p:bldP spid="24" grpId="0" animBg="1"/>
      <p:bldP spid="24" grpId="1" animBg="1"/>
      <p:bldP spid="25" grpId="0" animBg="1"/>
      <p:bldP spid="25" grpId="1" animBg="1"/>
      <p:bldP spid="11" grpId="0" animBg="1"/>
      <p:bldP spid="17" grpId="0" animBg="1"/>
      <p:bldP spid="20" grpId="0"/>
      <p:bldP spid="20" grpId="1"/>
      <p:bldP spid="23" grpId="0"/>
      <p:bldP spid="23" grpId="1"/>
      <p:bldP spid="26" grpId="0"/>
      <p:bldP spid="26"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ángulo 67"/>
          <p:cNvSpPr/>
          <p:nvPr/>
        </p:nvSpPr>
        <p:spPr>
          <a:xfrm>
            <a:off x="6000375" y="2971799"/>
            <a:ext cx="1559860" cy="1143001"/>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73" name="Rectángulo 72"/>
          <p:cNvSpPr/>
          <p:nvPr/>
        </p:nvSpPr>
        <p:spPr>
          <a:xfrm>
            <a:off x="7560235" y="2971795"/>
            <a:ext cx="1999691" cy="114299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28" name="Rectángulo 27"/>
          <p:cNvSpPr/>
          <p:nvPr/>
        </p:nvSpPr>
        <p:spPr>
          <a:xfrm>
            <a:off x="6000375" y="2971792"/>
            <a:ext cx="1559860" cy="1143001"/>
          </a:xfrm>
          <a:prstGeom prst="rect">
            <a:avLst/>
          </a:prstGeom>
          <a:solidFill>
            <a:srgbClr val="80008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29" name="Rectángulo 28"/>
          <p:cNvSpPr/>
          <p:nvPr/>
        </p:nvSpPr>
        <p:spPr>
          <a:xfrm>
            <a:off x="7560235" y="2971788"/>
            <a:ext cx="1999691" cy="1142998"/>
          </a:xfrm>
          <a:prstGeom prst="rect">
            <a:avLst/>
          </a:prstGeom>
          <a:solidFill>
            <a:srgbClr val="800080"/>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30" name="Rectángulo 29"/>
          <p:cNvSpPr/>
          <p:nvPr/>
        </p:nvSpPr>
        <p:spPr>
          <a:xfrm>
            <a:off x="6000375" y="2971792"/>
            <a:ext cx="1559860" cy="1143001"/>
          </a:xfrm>
          <a:prstGeom prst="rect">
            <a:avLst/>
          </a:prstGeom>
          <a:solidFill>
            <a:srgbClr val="FFCCFF"/>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31" name="Rectángulo 30"/>
          <p:cNvSpPr/>
          <p:nvPr/>
        </p:nvSpPr>
        <p:spPr>
          <a:xfrm>
            <a:off x="7560235" y="2971788"/>
            <a:ext cx="1999691" cy="1142998"/>
          </a:xfrm>
          <a:prstGeom prst="rect">
            <a:avLst/>
          </a:prstGeom>
          <a:solidFill>
            <a:srgbClr val="FFCCFF"/>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b="1" dirty="0"/>
          </a:p>
        </p:txBody>
      </p:sp>
      <p:sp>
        <p:nvSpPr>
          <p:cNvPr id="2" name="Rectángulo 1"/>
          <p:cNvSpPr/>
          <p:nvPr/>
        </p:nvSpPr>
        <p:spPr>
          <a:xfrm>
            <a:off x="6000375" y="2971795"/>
            <a:ext cx="3559551" cy="11429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CuadroTexto 13"/>
          <p:cNvSpPr txBox="1">
            <a:spLocks noChangeArrowheads="1"/>
          </p:cNvSpPr>
          <p:nvPr/>
        </p:nvSpPr>
        <p:spPr bwMode="auto">
          <a:xfrm>
            <a:off x="7301005" y="3266459"/>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800" dirty="0">
                <a:solidFill>
                  <a:schemeClr val="tx1"/>
                </a:solidFill>
              </a:rPr>
              <a:t>6,8</a:t>
            </a:r>
          </a:p>
        </p:txBody>
      </p:sp>
      <p:sp>
        <p:nvSpPr>
          <p:cNvPr id="14" name="CuadroTexto 13"/>
          <p:cNvSpPr txBox="1">
            <a:spLocks noChangeArrowheads="1"/>
          </p:cNvSpPr>
          <p:nvPr/>
        </p:nvSpPr>
        <p:spPr bwMode="auto">
          <a:xfrm>
            <a:off x="817842" y="2427508"/>
            <a:ext cx="3828676" cy="1200329"/>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pPr algn="just"/>
            <a:r>
              <a:rPr lang="es-CO" sz="2400" dirty="0" smtClean="0">
                <a:solidFill>
                  <a:srgbClr val="009834"/>
                </a:solidFill>
              </a:rPr>
              <a:t>Definición de nuevos polígonos origen para la tercera iteración.</a:t>
            </a:r>
            <a:endParaRPr lang="es-CO" sz="2400" dirty="0">
              <a:solidFill>
                <a:srgbClr val="009834"/>
              </a:solidFill>
            </a:endParaRPr>
          </a:p>
        </p:txBody>
      </p:sp>
      <p:sp>
        <p:nvSpPr>
          <p:cNvPr id="15" name="CuadroTexto 13"/>
          <p:cNvSpPr txBox="1">
            <a:spLocks noChangeArrowheads="1"/>
          </p:cNvSpPr>
          <p:nvPr/>
        </p:nvSpPr>
        <p:spPr bwMode="auto">
          <a:xfrm>
            <a:off x="817842" y="4120804"/>
            <a:ext cx="3828676" cy="830997"/>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pPr algn="just"/>
            <a:r>
              <a:rPr lang="es-CO" sz="2400" dirty="0" smtClean="0">
                <a:solidFill>
                  <a:srgbClr val="009834"/>
                </a:solidFill>
              </a:rPr>
              <a:t>Establecimiento del nuevo y ultimo grupo.</a:t>
            </a:r>
            <a:endParaRPr lang="es-CO" sz="2400" dirty="0">
              <a:solidFill>
                <a:srgbClr val="009834"/>
              </a:solidFill>
            </a:endParaRPr>
          </a:p>
        </p:txBody>
      </p:sp>
    </p:spTree>
    <p:extLst>
      <p:ext uri="{BB962C8B-B14F-4D97-AF65-F5344CB8AC3E}">
        <p14:creationId xmlns:p14="http://schemas.microsoft.com/office/powerpoint/2010/main" val="67812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10" presetClass="exit" presetSubtype="0" fill="hold" grpId="1" nodeType="after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par>
                          <p:cTn id="29" fill="hold">
                            <p:stCondLst>
                              <p:cond delay="350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2" grpId="0" animBg="1"/>
      <p:bldP spid="2" grpId="1" animBg="1"/>
      <p:bldP spid="32" grpId="0"/>
      <p:bldP spid="1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orma libre 68"/>
          <p:cNvSpPr/>
          <p:nvPr/>
        </p:nvSpPr>
        <p:spPr>
          <a:xfrm>
            <a:off x="4600720" y="1048869"/>
            <a:ext cx="3321329" cy="1922928"/>
          </a:xfrm>
          <a:custGeom>
            <a:avLst/>
            <a:gdLst>
              <a:gd name="connsiteX0" fmla="*/ 0 w 3321329"/>
              <a:gd name="connsiteY0" fmla="*/ 0 h 1922928"/>
              <a:gd name="connsiteX1" fmla="*/ 1196789 w 3321329"/>
              <a:gd name="connsiteY1" fmla="*/ 0 h 1922928"/>
              <a:gd name="connsiteX2" fmla="*/ 1196789 w 3321329"/>
              <a:gd name="connsiteY2" fmla="*/ 1 h 1922928"/>
              <a:gd name="connsiteX3" fmla="*/ 3321329 w 3321329"/>
              <a:gd name="connsiteY3" fmla="*/ 1 h 1922928"/>
              <a:gd name="connsiteX4" fmla="*/ 3321329 w 3321329"/>
              <a:gd name="connsiteY4" fmla="*/ 806827 h 1922928"/>
              <a:gd name="connsiteX5" fmla="*/ 1205401 w 3321329"/>
              <a:gd name="connsiteY5" fmla="*/ 806827 h 1922928"/>
              <a:gd name="connsiteX6" fmla="*/ 1205401 w 3321329"/>
              <a:gd name="connsiteY6" fmla="*/ 1922928 h 1922928"/>
              <a:gd name="connsiteX7" fmla="*/ 8612 w 3321329"/>
              <a:gd name="connsiteY7" fmla="*/ 1922928 h 1922928"/>
              <a:gd name="connsiteX8" fmla="*/ 8612 w 3321329"/>
              <a:gd name="connsiteY8" fmla="*/ 793376 h 1922928"/>
              <a:gd name="connsiteX9" fmla="*/ 0 w 3321329"/>
              <a:gd name="connsiteY9" fmla="*/ 793376 h 192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21329" h="1922928">
                <a:moveTo>
                  <a:pt x="0" y="0"/>
                </a:moveTo>
                <a:lnTo>
                  <a:pt x="1196789" y="0"/>
                </a:lnTo>
                <a:lnTo>
                  <a:pt x="1196789" y="1"/>
                </a:lnTo>
                <a:lnTo>
                  <a:pt x="3321329" y="1"/>
                </a:lnTo>
                <a:lnTo>
                  <a:pt x="3321329" y="806827"/>
                </a:lnTo>
                <a:lnTo>
                  <a:pt x="1205401" y="806827"/>
                </a:lnTo>
                <a:lnTo>
                  <a:pt x="1205401" y="1922928"/>
                </a:lnTo>
                <a:lnTo>
                  <a:pt x="8612" y="1922928"/>
                </a:lnTo>
                <a:lnTo>
                  <a:pt x="8612" y="793376"/>
                </a:lnTo>
                <a:lnTo>
                  <a:pt x="0" y="793376"/>
                </a:lnTo>
                <a:close/>
              </a:path>
            </a:pathLst>
          </a:custGeom>
          <a:solidFill>
            <a:srgbClr val="0FC6CF"/>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21" name="Forma libre 120"/>
          <p:cNvSpPr/>
          <p:nvPr/>
        </p:nvSpPr>
        <p:spPr>
          <a:xfrm>
            <a:off x="4603674" y="5259302"/>
            <a:ext cx="3114959" cy="1385048"/>
          </a:xfrm>
          <a:custGeom>
            <a:avLst/>
            <a:gdLst>
              <a:gd name="connsiteX0" fmla="*/ 0 w 3114959"/>
              <a:gd name="connsiteY0" fmla="*/ 0 h 1385048"/>
              <a:gd name="connsiteX1" fmla="*/ 1398496 w 3114959"/>
              <a:gd name="connsiteY1" fmla="*/ 0 h 1385048"/>
              <a:gd name="connsiteX2" fmla="*/ 1398497 w 3114959"/>
              <a:gd name="connsiteY2" fmla="*/ 0 h 1385048"/>
              <a:gd name="connsiteX3" fmla="*/ 3114959 w 3114959"/>
              <a:gd name="connsiteY3" fmla="*/ 0 h 1385048"/>
              <a:gd name="connsiteX4" fmla="*/ 3114959 w 3114959"/>
              <a:gd name="connsiteY4" fmla="*/ 914399 h 1385048"/>
              <a:gd name="connsiteX5" fmla="*/ 2958357 w 3114959"/>
              <a:gd name="connsiteY5" fmla="*/ 914399 h 1385048"/>
              <a:gd name="connsiteX6" fmla="*/ 2958357 w 3114959"/>
              <a:gd name="connsiteY6" fmla="*/ 1385048 h 1385048"/>
              <a:gd name="connsiteX7" fmla="*/ 1398496 w 3114959"/>
              <a:gd name="connsiteY7" fmla="*/ 1385048 h 1385048"/>
              <a:gd name="connsiteX8" fmla="*/ 1398496 w 3114959"/>
              <a:gd name="connsiteY8" fmla="*/ 1385047 h 1385048"/>
              <a:gd name="connsiteX9" fmla="*/ 0 w 3114959"/>
              <a:gd name="connsiteY9" fmla="*/ 1385047 h 1385048"/>
              <a:gd name="connsiteX10" fmla="*/ 0 w 3114959"/>
              <a:gd name="connsiteY10" fmla="*/ 914399 h 1385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14959" h="1385048">
                <a:moveTo>
                  <a:pt x="0" y="0"/>
                </a:moveTo>
                <a:lnTo>
                  <a:pt x="1398496" y="0"/>
                </a:lnTo>
                <a:lnTo>
                  <a:pt x="1398497" y="0"/>
                </a:lnTo>
                <a:lnTo>
                  <a:pt x="3114959" y="0"/>
                </a:lnTo>
                <a:lnTo>
                  <a:pt x="3114959" y="914399"/>
                </a:lnTo>
                <a:lnTo>
                  <a:pt x="2958357" y="914399"/>
                </a:lnTo>
                <a:lnTo>
                  <a:pt x="2958357" y="1385048"/>
                </a:lnTo>
                <a:lnTo>
                  <a:pt x="1398496" y="1385048"/>
                </a:lnTo>
                <a:lnTo>
                  <a:pt x="1398496" y="1385047"/>
                </a:lnTo>
                <a:lnTo>
                  <a:pt x="0" y="1385047"/>
                </a:lnTo>
                <a:lnTo>
                  <a:pt x="0" y="914399"/>
                </a:lnTo>
                <a:close/>
              </a:path>
            </a:pathLst>
          </a:custGeom>
          <a:solidFill>
            <a:srgbClr val="69C7B5"/>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sz="1400" b="1" dirty="0"/>
          </a:p>
        </p:txBody>
      </p:sp>
      <p:sp>
        <p:nvSpPr>
          <p:cNvPr id="86" name="Forma libre 85"/>
          <p:cNvSpPr/>
          <p:nvPr/>
        </p:nvSpPr>
        <p:spPr>
          <a:xfrm>
            <a:off x="9937752" y="2961317"/>
            <a:ext cx="1860548" cy="3200402"/>
          </a:xfrm>
          <a:custGeom>
            <a:avLst/>
            <a:gdLst>
              <a:gd name="connsiteX0" fmla="*/ 991392 w 1860548"/>
              <a:gd name="connsiteY0" fmla="*/ 2286006 h 3200402"/>
              <a:gd name="connsiteX1" fmla="*/ 1860548 w 1860548"/>
              <a:gd name="connsiteY1" fmla="*/ 2286006 h 3200402"/>
              <a:gd name="connsiteX2" fmla="*/ 1860548 w 1860548"/>
              <a:gd name="connsiteY2" fmla="*/ 3200402 h 3200402"/>
              <a:gd name="connsiteX3" fmla="*/ 991392 w 1860548"/>
              <a:gd name="connsiteY3" fmla="*/ 3200402 h 3200402"/>
              <a:gd name="connsiteX4" fmla="*/ 0 w 1860548"/>
              <a:gd name="connsiteY4" fmla="*/ 1143005 h 3200402"/>
              <a:gd name="connsiteX5" fmla="*/ 1860548 w 1860548"/>
              <a:gd name="connsiteY5" fmla="*/ 1143005 h 3200402"/>
              <a:gd name="connsiteX6" fmla="*/ 1860548 w 1860548"/>
              <a:gd name="connsiteY6" fmla="*/ 2286005 h 3200402"/>
              <a:gd name="connsiteX7" fmla="*/ 991392 w 1860548"/>
              <a:gd name="connsiteY7" fmla="*/ 2286005 h 3200402"/>
              <a:gd name="connsiteX8" fmla="*/ 991392 w 1860548"/>
              <a:gd name="connsiteY8" fmla="*/ 2286006 h 3200402"/>
              <a:gd name="connsiteX9" fmla="*/ 0 w 1860548"/>
              <a:gd name="connsiteY9" fmla="*/ 2286006 h 3200402"/>
              <a:gd name="connsiteX10" fmla="*/ 910622 w 1860548"/>
              <a:gd name="connsiteY10" fmla="*/ 0 h 3200402"/>
              <a:gd name="connsiteX11" fmla="*/ 1860548 w 1860548"/>
              <a:gd name="connsiteY11" fmla="*/ 0 h 3200402"/>
              <a:gd name="connsiteX12" fmla="*/ 1860548 w 1860548"/>
              <a:gd name="connsiteY12" fmla="*/ 1143001 h 3200402"/>
              <a:gd name="connsiteX13" fmla="*/ 910622 w 1860548"/>
              <a:gd name="connsiteY13" fmla="*/ 1143001 h 3200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0548" h="3200402">
                <a:moveTo>
                  <a:pt x="991392" y="2286006"/>
                </a:moveTo>
                <a:lnTo>
                  <a:pt x="1860548" y="2286006"/>
                </a:lnTo>
                <a:lnTo>
                  <a:pt x="1860548" y="3200402"/>
                </a:lnTo>
                <a:lnTo>
                  <a:pt x="991392" y="3200402"/>
                </a:lnTo>
                <a:close/>
                <a:moveTo>
                  <a:pt x="0" y="1143005"/>
                </a:moveTo>
                <a:lnTo>
                  <a:pt x="1860548" y="1143005"/>
                </a:lnTo>
                <a:lnTo>
                  <a:pt x="1860548" y="2286005"/>
                </a:lnTo>
                <a:lnTo>
                  <a:pt x="991392" y="2286005"/>
                </a:lnTo>
                <a:lnTo>
                  <a:pt x="991392" y="2286006"/>
                </a:lnTo>
                <a:lnTo>
                  <a:pt x="0" y="2286006"/>
                </a:lnTo>
                <a:close/>
                <a:moveTo>
                  <a:pt x="910622" y="0"/>
                </a:moveTo>
                <a:lnTo>
                  <a:pt x="1860548" y="0"/>
                </a:lnTo>
                <a:lnTo>
                  <a:pt x="1860548" y="1143001"/>
                </a:lnTo>
                <a:lnTo>
                  <a:pt x="910622" y="1143001"/>
                </a:lnTo>
                <a:close/>
              </a:path>
            </a:pathLst>
          </a:custGeom>
          <a:solidFill>
            <a:schemeClr val="accent6">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sz="1400" b="1" dirty="0"/>
          </a:p>
        </p:txBody>
      </p:sp>
      <p:sp>
        <p:nvSpPr>
          <p:cNvPr id="74" name="Forma libre 73"/>
          <p:cNvSpPr/>
          <p:nvPr/>
        </p:nvSpPr>
        <p:spPr>
          <a:xfrm>
            <a:off x="7921224" y="1051173"/>
            <a:ext cx="3455894" cy="806829"/>
          </a:xfrm>
          <a:custGeom>
            <a:avLst/>
            <a:gdLst>
              <a:gd name="connsiteX0" fmla="*/ 1893795 w 3455894"/>
              <a:gd name="connsiteY0" fmla="*/ 0 h 806829"/>
              <a:gd name="connsiteX1" fmla="*/ 3455894 w 3455894"/>
              <a:gd name="connsiteY1" fmla="*/ 0 h 806829"/>
              <a:gd name="connsiteX2" fmla="*/ 3455894 w 3455894"/>
              <a:gd name="connsiteY2" fmla="*/ 806826 h 806829"/>
              <a:gd name="connsiteX3" fmla="*/ 1893795 w 3455894"/>
              <a:gd name="connsiteY3" fmla="*/ 806826 h 806829"/>
              <a:gd name="connsiteX4" fmla="*/ 1893795 w 3455894"/>
              <a:gd name="connsiteY4" fmla="*/ 806829 h 806829"/>
              <a:gd name="connsiteX5" fmla="*/ 0 w 3455894"/>
              <a:gd name="connsiteY5" fmla="*/ 806829 h 806829"/>
              <a:gd name="connsiteX6" fmla="*/ 0 w 3455894"/>
              <a:gd name="connsiteY6" fmla="*/ 3 h 806829"/>
              <a:gd name="connsiteX7" fmla="*/ 1893795 w 3455894"/>
              <a:gd name="connsiteY7" fmla="*/ 3 h 8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5894" h="806829">
                <a:moveTo>
                  <a:pt x="1893795" y="0"/>
                </a:moveTo>
                <a:lnTo>
                  <a:pt x="3455894" y="0"/>
                </a:lnTo>
                <a:lnTo>
                  <a:pt x="3455894" y="806826"/>
                </a:lnTo>
                <a:lnTo>
                  <a:pt x="1893795" y="806826"/>
                </a:lnTo>
                <a:lnTo>
                  <a:pt x="1893795" y="806829"/>
                </a:lnTo>
                <a:lnTo>
                  <a:pt x="0" y="806829"/>
                </a:lnTo>
                <a:lnTo>
                  <a:pt x="0" y="3"/>
                </a:lnTo>
                <a:lnTo>
                  <a:pt x="1893795" y="3"/>
                </a:lnTo>
                <a:close/>
              </a:path>
            </a:pathLst>
          </a:custGeom>
          <a:solidFill>
            <a:schemeClr val="accent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sz="1400" b="1" dirty="0"/>
          </a:p>
        </p:txBody>
      </p:sp>
      <p:sp>
        <p:nvSpPr>
          <p:cNvPr id="68" name="Forma libre 67"/>
          <p:cNvSpPr/>
          <p:nvPr/>
        </p:nvSpPr>
        <p:spPr>
          <a:xfrm>
            <a:off x="4615672" y="2971800"/>
            <a:ext cx="1398497" cy="2286006"/>
          </a:xfrm>
          <a:custGeom>
            <a:avLst/>
            <a:gdLst>
              <a:gd name="connsiteX0" fmla="*/ 0 w 1398497"/>
              <a:gd name="connsiteY0" fmla="*/ 1143005 h 2286006"/>
              <a:gd name="connsiteX1" fmla="*/ 1398497 w 1398497"/>
              <a:gd name="connsiteY1" fmla="*/ 1143005 h 2286006"/>
              <a:gd name="connsiteX2" fmla="*/ 1398497 w 1398497"/>
              <a:gd name="connsiteY2" fmla="*/ 2286006 h 2286006"/>
              <a:gd name="connsiteX3" fmla="*/ 0 w 1398497"/>
              <a:gd name="connsiteY3" fmla="*/ 2286006 h 2286006"/>
              <a:gd name="connsiteX4" fmla="*/ 0 w 1398497"/>
              <a:gd name="connsiteY4" fmla="*/ 0 h 2286006"/>
              <a:gd name="connsiteX5" fmla="*/ 1398497 w 1398497"/>
              <a:gd name="connsiteY5" fmla="*/ 0 h 2286006"/>
              <a:gd name="connsiteX6" fmla="*/ 1398497 w 1398497"/>
              <a:gd name="connsiteY6" fmla="*/ 1143001 h 2286006"/>
              <a:gd name="connsiteX7" fmla="*/ 0 w 1398497"/>
              <a:gd name="connsiteY7" fmla="*/ 1143001 h 228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8497" h="2286006">
                <a:moveTo>
                  <a:pt x="0" y="1143005"/>
                </a:moveTo>
                <a:lnTo>
                  <a:pt x="1398497" y="1143005"/>
                </a:lnTo>
                <a:lnTo>
                  <a:pt x="1398497" y="2286006"/>
                </a:lnTo>
                <a:lnTo>
                  <a:pt x="0" y="2286006"/>
                </a:lnTo>
                <a:close/>
                <a:moveTo>
                  <a:pt x="0" y="0"/>
                </a:moveTo>
                <a:lnTo>
                  <a:pt x="1398497" y="0"/>
                </a:lnTo>
                <a:lnTo>
                  <a:pt x="1398497" y="1143001"/>
                </a:lnTo>
                <a:lnTo>
                  <a:pt x="0" y="1143001"/>
                </a:lnTo>
                <a:close/>
              </a:path>
            </a:pathLst>
          </a:custGeom>
          <a:solidFill>
            <a:srgbClr val="FF3399"/>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2" name="Forma libre 71"/>
          <p:cNvSpPr/>
          <p:nvPr/>
        </p:nvSpPr>
        <p:spPr>
          <a:xfrm>
            <a:off x="5786952" y="1856437"/>
            <a:ext cx="3651998" cy="1116104"/>
          </a:xfrm>
          <a:custGeom>
            <a:avLst/>
            <a:gdLst>
              <a:gd name="connsiteX0" fmla="*/ 1976720 w 3651998"/>
              <a:gd name="connsiteY0" fmla="*/ 0 h 1116104"/>
              <a:gd name="connsiteX1" fmla="*/ 3651998 w 3651998"/>
              <a:gd name="connsiteY1" fmla="*/ 0 h 1116104"/>
              <a:gd name="connsiteX2" fmla="*/ 3651998 w 3651998"/>
              <a:gd name="connsiteY2" fmla="*/ 1116103 h 1116104"/>
              <a:gd name="connsiteX3" fmla="*/ 1976720 w 3651998"/>
              <a:gd name="connsiteY3" fmla="*/ 1116103 h 1116104"/>
              <a:gd name="connsiteX4" fmla="*/ 1976720 w 3651998"/>
              <a:gd name="connsiteY4" fmla="*/ 1116104 h 1116104"/>
              <a:gd name="connsiteX5" fmla="*/ 0 w 3651998"/>
              <a:gd name="connsiteY5" fmla="*/ 1116104 h 1116104"/>
              <a:gd name="connsiteX6" fmla="*/ 0 w 3651998"/>
              <a:gd name="connsiteY6" fmla="*/ 1 h 1116104"/>
              <a:gd name="connsiteX7" fmla="*/ 1976720 w 3651998"/>
              <a:gd name="connsiteY7" fmla="*/ 1 h 111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1998" h="1116104">
                <a:moveTo>
                  <a:pt x="1976720" y="0"/>
                </a:moveTo>
                <a:lnTo>
                  <a:pt x="3651998" y="0"/>
                </a:lnTo>
                <a:lnTo>
                  <a:pt x="3651998" y="1116103"/>
                </a:lnTo>
                <a:lnTo>
                  <a:pt x="1976720" y="1116103"/>
                </a:lnTo>
                <a:lnTo>
                  <a:pt x="1976720" y="1116104"/>
                </a:lnTo>
                <a:lnTo>
                  <a:pt x="0" y="1116104"/>
                </a:lnTo>
                <a:lnTo>
                  <a:pt x="0" y="1"/>
                </a:lnTo>
                <a:lnTo>
                  <a:pt x="1976720" y="1"/>
                </a:lnTo>
                <a:close/>
              </a:path>
            </a:pathLst>
          </a:custGeom>
          <a:solidFill>
            <a:schemeClr val="accent4">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sz="1400" b="1" dirty="0"/>
          </a:p>
        </p:txBody>
      </p:sp>
      <p:sp>
        <p:nvSpPr>
          <p:cNvPr id="120" name="Forma libre 119"/>
          <p:cNvSpPr/>
          <p:nvPr/>
        </p:nvSpPr>
        <p:spPr>
          <a:xfrm>
            <a:off x="5997060" y="4108785"/>
            <a:ext cx="3559552" cy="2057403"/>
          </a:xfrm>
          <a:custGeom>
            <a:avLst/>
            <a:gdLst>
              <a:gd name="connsiteX0" fmla="*/ 0 w 3559552"/>
              <a:gd name="connsiteY0" fmla="*/ 0 h 2057403"/>
              <a:gd name="connsiteX1" fmla="*/ 2191873 w 3559552"/>
              <a:gd name="connsiteY1" fmla="*/ 0 h 2057403"/>
              <a:gd name="connsiteX2" fmla="*/ 2191873 w 3559552"/>
              <a:gd name="connsiteY2" fmla="*/ 1143004 h 2057403"/>
              <a:gd name="connsiteX3" fmla="*/ 3559552 w 3559552"/>
              <a:gd name="connsiteY3" fmla="*/ 1143004 h 2057403"/>
              <a:gd name="connsiteX4" fmla="*/ 3559552 w 3559552"/>
              <a:gd name="connsiteY4" fmla="*/ 2057403 h 2057403"/>
              <a:gd name="connsiteX5" fmla="*/ 1716463 w 3559552"/>
              <a:gd name="connsiteY5" fmla="*/ 2057403 h 2057403"/>
              <a:gd name="connsiteX6" fmla="*/ 1716463 w 3559552"/>
              <a:gd name="connsiteY6" fmla="*/ 1143006 h 2057403"/>
              <a:gd name="connsiteX7" fmla="*/ 0 w 3559552"/>
              <a:gd name="connsiteY7" fmla="*/ 1143006 h 205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9552" h="2057403">
                <a:moveTo>
                  <a:pt x="0" y="0"/>
                </a:moveTo>
                <a:lnTo>
                  <a:pt x="2191873" y="0"/>
                </a:lnTo>
                <a:lnTo>
                  <a:pt x="2191873" y="1143004"/>
                </a:lnTo>
                <a:lnTo>
                  <a:pt x="3559552" y="1143004"/>
                </a:lnTo>
                <a:lnTo>
                  <a:pt x="3559552" y="2057403"/>
                </a:lnTo>
                <a:lnTo>
                  <a:pt x="1716463" y="2057403"/>
                </a:lnTo>
                <a:lnTo>
                  <a:pt x="1716463" y="1143006"/>
                </a:lnTo>
                <a:lnTo>
                  <a:pt x="0" y="1143006"/>
                </a:lnTo>
                <a:close/>
              </a:path>
            </a:pathLst>
          </a:custGeom>
          <a:solidFill>
            <a:srgbClr val="FFFF00"/>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sz="1400" b="1" dirty="0"/>
          </a:p>
        </p:txBody>
      </p:sp>
      <p:sp>
        <p:nvSpPr>
          <p:cNvPr id="118" name="Forma libre 117"/>
          <p:cNvSpPr/>
          <p:nvPr/>
        </p:nvSpPr>
        <p:spPr>
          <a:xfrm>
            <a:off x="8172144" y="2966524"/>
            <a:ext cx="2707903" cy="2286005"/>
          </a:xfrm>
          <a:custGeom>
            <a:avLst/>
            <a:gdLst>
              <a:gd name="connsiteX0" fmla="*/ 0 w 2707903"/>
              <a:gd name="connsiteY0" fmla="*/ 1143004 h 2286005"/>
              <a:gd name="connsiteX1" fmla="*/ 1795092 w 2707903"/>
              <a:gd name="connsiteY1" fmla="*/ 1143004 h 2286005"/>
              <a:gd name="connsiteX2" fmla="*/ 1795092 w 2707903"/>
              <a:gd name="connsiteY2" fmla="*/ 2286005 h 2286005"/>
              <a:gd name="connsiteX3" fmla="*/ 0 w 2707903"/>
              <a:gd name="connsiteY3" fmla="*/ 2286005 h 2286005"/>
              <a:gd name="connsiteX4" fmla="*/ 1378233 w 2707903"/>
              <a:gd name="connsiteY4" fmla="*/ 0 h 2286005"/>
              <a:gd name="connsiteX5" fmla="*/ 2707903 w 2707903"/>
              <a:gd name="connsiteY5" fmla="*/ 0 h 2286005"/>
              <a:gd name="connsiteX6" fmla="*/ 2707903 w 2707903"/>
              <a:gd name="connsiteY6" fmla="*/ 1143001 h 2286005"/>
              <a:gd name="connsiteX7" fmla="*/ 1378233 w 2707903"/>
              <a:gd name="connsiteY7" fmla="*/ 1143001 h 228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7903" h="2286005">
                <a:moveTo>
                  <a:pt x="0" y="1143004"/>
                </a:moveTo>
                <a:lnTo>
                  <a:pt x="1795092" y="1143004"/>
                </a:lnTo>
                <a:lnTo>
                  <a:pt x="1795092" y="2286005"/>
                </a:lnTo>
                <a:lnTo>
                  <a:pt x="0" y="2286005"/>
                </a:lnTo>
                <a:close/>
                <a:moveTo>
                  <a:pt x="1378233" y="0"/>
                </a:moveTo>
                <a:lnTo>
                  <a:pt x="2707903" y="0"/>
                </a:lnTo>
                <a:lnTo>
                  <a:pt x="2707903" y="1143001"/>
                </a:lnTo>
                <a:lnTo>
                  <a:pt x="1378233" y="1143001"/>
                </a:lnTo>
                <a:close/>
              </a:path>
            </a:pathLst>
          </a:custGeom>
          <a:solidFill>
            <a:schemeClr val="accent5">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sz="1400" b="1" dirty="0"/>
          </a:p>
        </p:txBody>
      </p:sp>
      <p:sp>
        <p:nvSpPr>
          <p:cNvPr id="73" name="Forma libre 72"/>
          <p:cNvSpPr/>
          <p:nvPr/>
        </p:nvSpPr>
        <p:spPr>
          <a:xfrm>
            <a:off x="6000375" y="2971788"/>
            <a:ext cx="3559551" cy="1143005"/>
          </a:xfrm>
          <a:custGeom>
            <a:avLst/>
            <a:gdLst>
              <a:gd name="connsiteX0" fmla="*/ 1559860 w 3559551"/>
              <a:gd name="connsiteY0" fmla="*/ 0 h 1143005"/>
              <a:gd name="connsiteX1" fmla="*/ 3559551 w 3559551"/>
              <a:gd name="connsiteY1" fmla="*/ 0 h 1143005"/>
              <a:gd name="connsiteX2" fmla="*/ 3559551 w 3559551"/>
              <a:gd name="connsiteY2" fmla="*/ 1142998 h 1143005"/>
              <a:gd name="connsiteX3" fmla="*/ 1559860 w 3559551"/>
              <a:gd name="connsiteY3" fmla="*/ 1142998 h 1143005"/>
              <a:gd name="connsiteX4" fmla="*/ 1559860 w 3559551"/>
              <a:gd name="connsiteY4" fmla="*/ 1143005 h 1143005"/>
              <a:gd name="connsiteX5" fmla="*/ 0 w 3559551"/>
              <a:gd name="connsiteY5" fmla="*/ 1143005 h 1143005"/>
              <a:gd name="connsiteX6" fmla="*/ 0 w 3559551"/>
              <a:gd name="connsiteY6" fmla="*/ 4 h 1143005"/>
              <a:gd name="connsiteX7" fmla="*/ 1559860 w 3559551"/>
              <a:gd name="connsiteY7" fmla="*/ 4 h 114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9551" h="1143005">
                <a:moveTo>
                  <a:pt x="1559860" y="0"/>
                </a:moveTo>
                <a:lnTo>
                  <a:pt x="3559551" y="0"/>
                </a:lnTo>
                <a:lnTo>
                  <a:pt x="3559551" y="1142998"/>
                </a:lnTo>
                <a:lnTo>
                  <a:pt x="1559860" y="1142998"/>
                </a:lnTo>
                <a:lnTo>
                  <a:pt x="1559860" y="1143005"/>
                </a:lnTo>
                <a:lnTo>
                  <a:pt x="0" y="1143005"/>
                </a:lnTo>
                <a:lnTo>
                  <a:pt x="0" y="4"/>
                </a:lnTo>
                <a:lnTo>
                  <a:pt x="1559860" y="4"/>
                </a:lnTo>
                <a:close/>
              </a:path>
            </a:pathLst>
          </a:custGeom>
          <a:solidFill>
            <a:srgbClr val="FFCC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sz="1400" b="1" dirty="0"/>
          </a:p>
        </p:txBody>
      </p:sp>
      <p:sp>
        <p:nvSpPr>
          <p:cNvPr id="56" name="CuadroTexto 13"/>
          <p:cNvSpPr txBox="1">
            <a:spLocks noChangeArrowheads="1"/>
          </p:cNvSpPr>
          <p:nvPr/>
        </p:nvSpPr>
        <p:spPr bwMode="auto">
          <a:xfrm>
            <a:off x="382758" y="2209689"/>
            <a:ext cx="3828676" cy="3139321"/>
          </a:xfrm>
          <a:prstGeom prst="rect">
            <a:avLst/>
          </a:prstGeom>
          <a:solidFill>
            <a:schemeClr val="bg1">
              <a:alpha val="90000"/>
            </a:scheme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algn="ctr">
              <a:defRPr sz="2000" b="1">
                <a:solidFill>
                  <a:srgbClr val="92D050"/>
                </a:solidFill>
                <a:latin typeface="Century Gothic"/>
                <a:cs typeface="Century Gothic"/>
              </a:defRPr>
            </a:lvl1pPr>
          </a:lstStyle>
          <a:p>
            <a:pPr algn="just"/>
            <a:r>
              <a:rPr lang="es-CO" sz="1800" dirty="0" smtClean="0">
                <a:solidFill>
                  <a:srgbClr val="009834"/>
                </a:solidFill>
              </a:rPr>
              <a:t>Finalmente los resultados son almacenados en un </a:t>
            </a:r>
            <a:r>
              <a:rPr lang="es-CO" sz="1800" dirty="0" err="1" smtClean="0">
                <a:solidFill>
                  <a:srgbClr val="009834"/>
                </a:solidFill>
              </a:rPr>
              <a:t>Feature</a:t>
            </a:r>
            <a:r>
              <a:rPr lang="es-CO" sz="1800" dirty="0" smtClean="0">
                <a:solidFill>
                  <a:srgbClr val="009834"/>
                </a:solidFill>
              </a:rPr>
              <a:t> </a:t>
            </a:r>
            <a:r>
              <a:rPr lang="es-CO" sz="1800" dirty="0" err="1" smtClean="0">
                <a:solidFill>
                  <a:srgbClr val="009834"/>
                </a:solidFill>
              </a:rPr>
              <a:t>Class</a:t>
            </a:r>
            <a:r>
              <a:rPr lang="es-CO" sz="1800" dirty="0" smtClean="0">
                <a:solidFill>
                  <a:srgbClr val="009834"/>
                </a:solidFill>
              </a:rPr>
              <a:t> dentro de la GDB de resultados finales. El usuario solamente debe construir una simbología por categorías según el campo “</a:t>
            </a:r>
            <a:r>
              <a:rPr lang="es-CO" sz="1800" dirty="0" err="1" smtClean="0">
                <a:solidFill>
                  <a:srgbClr val="009834"/>
                </a:solidFill>
              </a:rPr>
              <a:t>Groups</a:t>
            </a:r>
            <a:r>
              <a:rPr lang="es-CO" sz="1800" dirty="0" smtClean="0">
                <a:solidFill>
                  <a:srgbClr val="009834"/>
                </a:solidFill>
              </a:rPr>
              <a:t>”.</a:t>
            </a:r>
          </a:p>
          <a:p>
            <a:pPr algn="just"/>
            <a:endParaRPr lang="es-CO" sz="1800" dirty="0">
              <a:solidFill>
                <a:srgbClr val="009834"/>
              </a:solidFill>
            </a:endParaRPr>
          </a:p>
          <a:p>
            <a:pPr algn="just"/>
            <a:r>
              <a:rPr lang="es-CO" sz="1800" dirty="0" smtClean="0">
                <a:solidFill>
                  <a:srgbClr val="009834"/>
                </a:solidFill>
              </a:rPr>
              <a:t>La herramienta genera unas estadísticas y un log del numero de grupos obtenidos.</a:t>
            </a:r>
            <a:endParaRPr lang="es-CO" sz="1800" dirty="0">
              <a:solidFill>
                <a:srgbClr val="009834"/>
              </a:solidFill>
            </a:endParaRPr>
          </a:p>
        </p:txBody>
      </p:sp>
      <p:sp>
        <p:nvSpPr>
          <p:cNvPr id="62" name="CuadroTexto 13"/>
          <p:cNvSpPr txBox="1">
            <a:spLocks noChangeArrowheads="1"/>
          </p:cNvSpPr>
          <p:nvPr/>
        </p:nvSpPr>
        <p:spPr bwMode="auto">
          <a:xfrm>
            <a:off x="4917004" y="1219335"/>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800" dirty="0">
                <a:solidFill>
                  <a:schemeClr val="tx1"/>
                </a:solidFill>
              </a:rPr>
              <a:t>6,8</a:t>
            </a:r>
          </a:p>
        </p:txBody>
      </p:sp>
      <p:sp>
        <p:nvSpPr>
          <p:cNvPr id="108" name="CuadroTexto 13"/>
          <p:cNvSpPr txBox="1">
            <a:spLocks noChangeArrowheads="1"/>
          </p:cNvSpPr>
          <p:nvPr/>
        </p:nvSpPr>
        <p:spPr bwMode="auto">
          <a:xfrm>
            <a:off x="9179795" y="1191824"/>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800" dirty="0">
                <a:solidFill>
                  <a:schemeClr val="tx1"/>
                </a:solidFill>
              </a:rPr>
              <a:t>4,6</a:t>
            </a:r>
          </a:p>
        </p:txBody>
      </p:sp>
      <p:sp>
        <p:nvSpPr>
          <p:cNvPr id="109" name="CuadroTexto 13"/>
          <p:cNvSpPr txBox="1">
            <a:spLocks noChangeArrowheads="1"/>
          </p:cNvSpPr>
          <p:nvPr/>
        </p:nvSpPr>
        <p:spPr bwMode="auto">
          <a:xfrm>
            <a:off x="7143575" y="2155007"/>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800" dirty="0">
                <a:solidFill>
                  <a:schemeClr val="tx1"/>
                </a:solidFill>
              </a:rPr>
              <a:t>6,4</a:t>
            </a:r>
          </a:p>
        </p:txBody>
      </p:sp>
      <p:sp>
        <p:nvSpPr>
          <p:cNvPr id="110" name="CuadroTexto 13"/>
          <p:cNvSpPr txBox="1">
            <a:spLocks noChangeArrowheads="1"/>
          </p:cNvSpPr>
          <p:nvPr/>
        </p:nvSpPr>
        <p:spPr bwMode="auto">
          <a:xfrm>
            <a:off x="4819475" y="3779350"/>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800" dirty="0">
                <a:solidFill>
                  <a:schemeClr val="tx1"/>
                </a:solidFill>
              </a:rPr>
              <a:t>5,3</a:t>
            </a:r>
          </a:p>
        </p:txBody>
      </p:sp>
      <p:sp>
        <p:nvSpPr>
          <p:cNvPr id="111" name="CuadroTexto 13"/>
          <p:cNvSpPr txBox="1">
            <a:spLocks noChangeArrowheads="1"/>
          </p:cNvSpPr>
          <p:nvPr/>
        </p:nvSpPr>
        <p:spPr bwMode="auto">
          <a:xfrm>
            <a:off x="7296609" y="3270367"/>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800" dirty="0">
                <a:solidFill>
                  <a:schemeClr val="tx1"/>
                </a:solidFill>
              </a:rPr>
              <a:t>6,8</a:t>
            </a:r>
          </a:p>
        </p:txBody>
      </p:sp>
      <p:sp>
        <p:nvSpPr>
          <p:cNvPr id="113" name="CuadroTexto 13"/>
          <p:cNvSpPr txBox="1">
            <a:spLocks noChangeArrowheads="1"/>
          </p:cNvSpPr>
          <p:nvPr/>
        </p:nvSpPr>
        <p:spPr bwMode="auto">
          <a:xfrm>
            <a:off x="10509774" y="4474586"/>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800" dirty="0">
                <a:solidFill>
                  <a:schemeClr val="tx1"/>
                </a:solidFill>
              </a:rPr>
              <a:t>6,5</a:t>
            </a:r>
          </a:p>
        </p:txBody>
      </p:sp>
      <p:sp>
        <p:nvSpPr>
          <p:cNvPr id="114" name="CuadroTexto 13"/>
          <p:cNvSpPr txBox="1">
            <a:spLocks noChangeArrowheads="1"/>
          </p:cNvSpPr>
          <p:nvPr/>
        </p:nvSpPr>
        <p:spPr bwMode="auto">
          <a:xfrm>
            <a:off x="6846283" y="4497398"/>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800" dirty="0">
                <a:solidFill>
                  <a:schemeClr val="tx1"/>
                </a:solidFill>
              </a:rPr>
              <a:t>6,9</a:t>
            </a:r>
          </a:p>
        </p:txBody>
      </p:sp>
      <p:sp>
        <p:nvSpPr>
          <p:cNvPr id="115" name="CuadroTexto 13"/>
          <p:cNvSpPr txBox="1">
            <a:spLocks noChangeArrowheads="1"/>
          </p:cNvSpPr>
          <p:nvPr/>
        </p:nvSpPr>
        <p:spPr bwMode="auto">
          <a:xfrm>
            <a:off x="5752328" y="5689812"/>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800" dirty="0">
                <a:solidFill>
                  <a:schemeClr val="tx1"/>
                </a:solidFill>
              </a:rPr>
              <a:t>7</a:t>
            </a:r>
          </a:p>
        </p:txBody>
      </p:sp>
      <p:sp>
        <p:nvSpPr>
          <p:cNvPr id="117" name="CuadroTexto 13"/>
          <p:cNvSpPr txBox="1">
            <a:spLocks noChangeArrowheads="1"/>
          </p:cNvSpPr>
          <p:nvPr/>
        </p:nvSpPr>
        <p:spPr bwMode="auto">
          <a:xfrm>
            <a:off x="8841067" y="4462589"/>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800" dirty="0">
                <a:solidFill>
                  <a:schemeClr val="tx1"/>
                </a:solidFill>
              </a:rPr>
              <a:t>5,9</a:t>
            </a:r>
          </a:p>
        </p:txBody>
      </p:sp>
      <p:sp>
        <p:nvSpPr>
          <p:cNvPr id="119" name="Forma libre 118"/>
          <p:cNvSpPr/>
          <p:nvPr/>
        </p:nvSpPr>
        <p:spPr>
          <a:xfrm>
            <a:off x="7528321" y="5247324"/>
            <a:ext cx="4276165" cy="1385049"/>
          </a:xfrm>
          <a:custGeom>
            <a:avLst/>
            <a:gdLst>
              <a:gd name="connsiteX0" fmla="*/ 0 w 4276165"/>
              <a:gd name="connsiteY0" fmla="*/ 914399 h 1385049"/>
              <a:gd name="connsiteX1" fmla="*/ 2561665 w 4276165"/>
              <a:gd name="connsiteY1" fmla="*/ 914399 h 1385049"/>
              <a:gd name="connsiteX2" fmla="*/ 4276165 w 4276165"/>
              <a:gd name="connsiteY2" fmla="*/ 914399 h 1385049"/>
              <a:gd name="connsiteX3" fmla="*/ 4276165 w 4276165"/>
              <a:gd name="connsiteY3" fmla="*/ 1385049 h 1385049"/>
              <a:gd name="connsiteX4" fmla="*/ 2561665 w 4276165"/>
              <a:gd name="connsiteY4" fmla="*/ 1385049 h 1385049"/>
              <a:gd name="connsiteX5" fmla="*/ 0 w 4276165"/>
              <a:gd name="connsiteY5" fmla="*/ 1385049 h 1385049"/>
              <a:gd name="connsiteX6" fmla="*/ 1998758 w 4276165"/>
              <a:gd name="connsiteY6" fmla="*/ 0 h 1385049"/>
              <a:gd name="connsiteX7" fmla="*/ 3407009 w 4276165"/>
              <a:gd name="connsiteY7" fmla="*/ 0 h 1385049"/>
              <a:gd name="connsiteX8" fmla="*/ 3407009 w 4276165"/>
              <a:gd name="connsiteY8" fmla="*/ 914397 h 1385049"/>
              <a:gd name="connsiteX9" fmla="*/ 1998758 w 4276165"/>
              <a:gd name="connsiteY9" fmla="*/ 914397 h 138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6165" h="1385049">
                <a:moveTo>
                  <a:pt x="0" y="914399"/>
                </a:moveTo>
                <a:lnTo>
                  <a:pt x="2561665" y="914399"/>
                </a:lnTo>
                <a:lnTo>
                  <a:pt x="4276165" y="914399"/>
                </a:lnTo>
                <a:lnTo>
                  <a:pt x="4276165" y="1385049"/>
                </a:lnTo>
                <a:lnTo>
                  <a:pt x="2561665" y="1385049"/>
                </a:lnTo>
                <a:lnTo>
                  <a:pt x="0" y="1385049"/>
                </a:lnTo>
                <a:close/>
                <a:moveTo>
                  <a:pt x="1998758" y="0"/>
                </a:moveTo>
                <a:lnTo>
                  <a:pt x="3407009" y="0"/>
                </a:lnTo>
                <a:lnTo>
                  <a:pt x="3407009" y="914397"/>
                </a:lnTo>
                <a:lnTo>
                  <a:pt x="1998758" y="914397"/>
                </a:lnTo>
                <a:close/>
              </a:path>
            </a:pathLst>
          </a:custGeom>
          <a:solidFill>
            <a:srgbClr val="FB4335"/>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sz="1400" b="1" dirty="0"/>
          </a:p>
        </p:txBody>
      </p:sp>
      <p:sp>
        <p:nvSpPr>
          <p:cNvPr id="76" name="Forma libre 75"/>
          <p:cNvSpPr/>
          <p:nvPr/>
        </p:nvSpPr>
        <p:spPr>
          <a:xfrm>
            <a:off x="9410484" y="1054579"/>
            <a:ext cx="2385734" cy="1922928"/>
          </a:xfrm>
          <a:custGeom>
            <a:avLst/>
            <a:gdLst>
              <a:gd name="connsiteX0" fmla="*/ 0 w 2385734"/>
              <a:gd name="connsiteY0" fmla="*/ 806825 h 1922928"/>
              <a:gd name="connsiteX1" fmla="*/ 1379444 w 2385734"/>
              <a:gd name="connsiteY1" fmla="*/ 806825 h 1922928"/>
              <a:gd name="connsiteX2" fmla="*/ 1928534 w 2385734"/>
              <a:gd name="connsiteY2" fmla="*/ 806825 h 1922928"/>
              <a:gd name="connsiteX3" fmla="*/ 1928534 w 2385734"/>
              <a:gd name="connsiteY3" fmla="*/ 806826 h 1922928"/>
              <a:gd name="connsiteX4" fmla="*/ 2385733 w 2385734"/>
              <a:gd name="connsiteY4" fmla="*/ 806826 h 1922928"/>
              <a:gd name="connsiteX5" fmla="*/ 2385733 w 2385734"/>
              <a:gd name="connsiteY5" fmla="*/ 1922928 h 1922928"/>
              <a:gd name="connsiteX6" fmla="*/ 1379444 w 2385734"/>
              <a:gd name="connsiteY6" fmla="*/ 1922928 h 1922928"/>
              <a:gd name="connsiteX7" fmla="*/ 0 w 2385734"/>
              <a:gd name="connsiteY7" fmla="*/ 1922928 h 1922928"/>
              <a:gd name="connsiteX8" fmla="*/ 1928534 w 2385734"/>
              <a:gd name="connsiteY8" fmla="*/ 0 h 1922928"/>
              <a:gd name="connsiteX9" fmla="*/ 2385734 w 2385734"/>
              <a:gd name="connsiteY9" fmla="*/ 0 h 1922928"/>
              <a:gd name="connsiteX10" fmla="*/ 2385734 w 2385734"/>
              <a:gd name="connsiteY10" fmla="*/ 806826 h 1922928"/>
              <a:gd name="connsiteX11" fmla="*/ 2385733 w 2385734"/>
              <a:gd name="connsiteY11" fmla="*/ 806826 h 1922928"/>
              <a:gd name="connsiteX12" fmla="*/ 2385733 w 2385734"/>
              <a:gd name="connsiteY12" fmla="*/ 806825 h 1922928"/>
              <a:gd name="connsiteX13" fmla="*/ 1928534 w 2385734"/>
              <a:gd name="connsiteY13" fmla="*/ 806825 h 192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5734" h="1922928">
                <a:moveTo>
                  <a:pt x="0" y="806825"/>
                </a:moveTo>
                <a:lnTo>
                  <a:pt x="1379444" y="806825"/>
                </a:lnTo>
                <a:lnTo>
                  <a:pt x="1928534" y="806825"/>
                </a:lnTo>
                <a:lnTo>
                  <a:pt x="1928534" y="806826"/>
                </a:lnTo>
                <a:lnTo>
                  <a:pt x="2385733" y="806826"/>
                </a:lnTo>
                <a:lnTo>
                  <a:pt x="2385733" y="1922928"/>
                </a:lnTo>
                <a:lnTo>
                  <a:pt x="1379444" y="1922928"/>
                </a:lnTo>
                <a:lnTo>
                  <a:pt x="0" y="1922928"/>
                </a:lnTo>
                <a:close/>
                <a:moveTo>
                  <a:pt x="1928534" y="0"/>
                </a:moveTo>
                <a:lnTo>
                  <a:pt x="2385734" y="0"/>
                </a:lnTo>
                <a:lnTo>
                  <a:pt x="2385734" y="806826"/>
                </a:lnTo>
                <a:lnTo>
                  <a:pt x="2385733" y="806826"/>
                </a:lnTo>
                <a:lnTo>
                  <a:pt x="2385733" y="806825"/>
                </a:lnTo>
                <a:lnTo>
                  <a:pt x="1928534" y="806825"/>
                </a:lnTo>
                <a:close/>
              </a:path>
            </a:pathLst>
          </a:custGeom>
          <a:solidFill>
            <a:srgbClr val="CC00CC"/>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sz="1400" b="1" dirty="0"/>
          </a:p>
        </p:txBody>
      </p:sp>
      <p:sp>
        <p:nvSpPr>
          <p:cNvPr id="112" name="CuadroTexto 13"/>
          <p:cNvSpPr txBox="1">
            <a:spLocks noChangeArrowheads="1"/>
          </p:cNvSpPr>
          <p:nvPr/>
        </p:nvSpPr>
        <p:spPr bwMode="auto">
          <a:xfrm>
            <a:off x="10349018" y="2093710"/>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800" dirty="0">
                <a:solidFill>
                  <a:schemeClr val="tx1"/>
                </a:solidFill>
              </a:rPr>
              <a:t>5,3</a:t>
            </a:r>
          </a:p>
        </p:txBody>
      </p:sp>
      <p:sp>
        <p:nvSpPr>
          <p:cNvPr id="116" name="CuadroTexto 13"/>
          <p:cNvSpPr txBox="1">
            <a:spLocks noChangeArrowheads="1"/>
          </p:cNvSpPr>
          <p:nvPr/>
        </p:nvSpPr>
        <p:spPr bwMode="auto">
          <a:xfrm>
            <a:off x="9793742" y="5742977"/>
            <a:ext cx="938751" cy="523220"/>
          </a:xfrm>
          <a:prstGeom prst="rect">
            <a:avLst/>
          </a:prstGeom>
          <a:noFill/>
          <a:extLst/>
        </p:spPr>
        <p:txBody>
          <a:bodyPr wrap="square">
            <a:spAutoFit/>
          </a:bodyPr>
          <a:lstStyle>
            <a:defPPr>
              <a:defRPr lang="es-CO"/>
            </a:defPPr>
            <a:lvl1pPr algn="ctr">
              <a:defRPr sz="2000" b="1">
                <a:solidFill>
                  <a:srgbClr val="92D050"/>
                </a:solidFill>
                <a:latin typeface="Century Gothic"/>
                <a:cs typeface="Century Gothic"/>
              </a:defRPr>
            </a:lvl1pPr>
          </a:lstStyle>
          <a:p>
            <a:r>
              <a:rPr lang="es-CO" sz="2800" dirty="0">
                <a:solidFill>
                  <a:schemeClr val="tx1"/>
                </a:solidFill>
              </a:rPr>
              <a:t>5,7</a:t>
            </a:r>
          </a:p>
        </p:txBody>
      </p:sp>
    </p:spTree>
    <p:extLst>
      <p:ext uri="{BB962C8B-B14F-4D97-AF65-F5344CB8AC3E}">
        <p14:creationId xmlns:p14="http://schemas.microsoft.com/office/powerpoint/2010/main" val="22995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fade">
                                      <p:cBhvr>
                                        <p:cTn id="19" dur="500"/>
                                        <p:tgtEl>
                                          <p:spTgt spid="1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7"/>
                                        </p:tgtEl>
                                        <p:attrNameLst>
                                          <p:attrName>style.visibility</p:attrName>
                                        </p:attrNameLst>
                                      </p:cBhvr>
                                      <p:to>
                                        <p:strVal val="visible"/>
                                      </p:to>
                                    </p:set>
                                    <p:animEffect transition="in" filter="fade">
                                      <p:cBhvr>
                                        <p:cTn id="25" dur="500"/>
                                        <p:tgtEl>
                                          <p:spTgt spid="1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3"/>
                                        </p:tgtEl>
                                        <p:attrNameLst>
                                          <p:attrName>style.visibility</p:attrName>
                                        </p:attrNameLst>
                                      </p:cBhvr>
                                      <p:to>
                                        <p:strVal val="visible"/>
                                      </p:to>
                                    </p:set>
                                    <p:animEffect transition="in" filter="fade">
                                      <p:cBhvr>
                                        <p:cTn id="28" dur="500"/>
                                        <p:tgtEl>
                                          <p:spTgt spid="1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500"/>
                                        <p:tgtEl>
                                          <p:spTgt spid="1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5"/>
                                        </p:tgtEl>
                                        <p:attrNameLst>
                                          <p:attrName>style.visibility</p:attrName>
                                        </p:attrNameLst>
                                      </p:cBhvr>
                                      <p:to>
                                        <p:strVal val="visible"/>
                                      </p:to>
                                    </p:set>
                                    <p:animEffect transition="in" filter="fade">
                                      <p:cBhvr>
                                        <p:cTn id="34" dur="500"/>
                                        <p:tgtEl>
                                          <p:spTgt spid="1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1"/>
                                        </p:tgtEl>
                                        <p:attrNameLst>
                                          <p:attrName>style.visibility</p:attrName>
                                        </p:attrNameLst>
                                      </p:cBhvr>
                                      <p:to>
                                        <p:strVal val="visible"/>
                                      </p:to>
                                    </p:set>
                                    <p:animEffect transition="in" filter="fade">
                                      <p:cBhvr>
                                        <p:cTn id="40" dur="500"/>
                                        <p:tgtEl>
                                          <p:spTgt spid="1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9"/>
                                        </p:tgtEl>
                                        <p:attrNameLst>
                                          <p:attrName>style.visibility</p:attrName>
                                        </p:attrNameLst>
                                      </p:cBhvr>
                                      <p:to>
                                        <p:strVal val="visible"/>
                                      </p:to>
                                    </p:set>
                                    <p:animEffect transition="in" filter="fade">
                                      <p:cBhvr>
                                        <p:cTn id="43" dur="500"/>
                                        <p:tgtEl>
                                          <p:spTgt spid="1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6"/>
                                        </p:tgtEl>
                                        <p:attrNameLst>
                                          <p:attrName>style.visibility</p:attrName>
                                        </p:attrNameLst>
                                      </p:cBhvr>
                                      <p:to>
                                        <p:strVal val="visible"/>
                                      </p:to>
                                    </p:set>
                                    <p:animEffect transition="in" filter="fade">
                                      <p:cBhvr>
                                        <p:cTn id="46" dur="500"/>
                                        <p:tgtEl>
                                          <p:spTgt spid="8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0"/>
                                        </p:tgtEl>
                                        <p:attrNameLst>
                                          <p:attrName>style.visibility</p:attrName>
                                        </p:attrNameLst>
                                      </p:cBhvr>
                                      <p:to>
                                        <p:strVal val="visible"/>
                                      </p:to>
                                    </p:set>
                                    <p:animEffect transition="in" filter="fade">
                                      <p:cBhvr>
                                        <p:cTn id="61" dur="500"/>
                                        <p:tgtEl>
                                          <p:spTgt spid="12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fade">
                                      <p:cBhvr>
                                        <p:cTn id="6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121" grpId="0" animBg="1"/>
      <p:bldP spid="86" grpId="0" animBg="1"/>
      <p:bldP spid="74" grpId="0" animBg="1"/>
      <p:bldP spid="68" grpId="0" animBg="1"/>
      <p:bldP spid="72" grpId="0" animBg="1"/>
      <p:bldP spid="120" grpId="0" animBg="1"/>
      <p:bldP spid="118" grpId="0" animBg="1"/>
      <p:bldP spid="62" grpId="0"/>
      <p:bldP spid="108" grpId="0"/>
      <p:bldP spid="109" grpId="0"/>
      <p:bldP spid="110" grpId="0"/>
      <p:bldP spid="113" grpId="0"/>
      <p:bldP spid="114" grpId="0"/>
      <p:bldP spid="115" grpId="0"/>
      <p:bldP spid="117" grpId="0"/>
      <p:bldP spid="119" grpId="0" animBg="1"/>
      <p:bldP spid="76" grpId="0" animBg="1"/>
      <p:bldP spid="112" grpId="0"/>
      <p:bldP spid="11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88" y="1352360"/>
            <a:ext cx="5909386" cy="5400000"/>
          </a:xfrm>
          <a:prstGeom prst="rect">
            <a:avLst/>
          </a:prstGeom>
          <a:ln>
            <a:noFill/>
          </a:ln>
          <a:effectLst>
            <a:outerShdw blurRad="190500" algn="tl" rotWithShape="0">
              <a:srgbClr val="000000">
                <a:alpha val="70000"/>
              </a:srgbClr>
            </a:outerShdw>
          </a:effectLst>
        </p:spPr>
      </p:pic>
      <p:pic>
        <p:nvPicPr>
          <p:cNvPr id="26" name="Imagen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8201" y="1352360"/>
            <a:ext cx="5909386" cy="5400000"/>
          </a:xfrm>
          <a:prstGeom prst="rect">
            <a:avLst/>
          </a:prstGeom>
          <a:ln>
            <a:noFill/>
          </a:ln>
          <a:effectLst>
            <a:outerShdw blurRad="190500" algn="tl" rotWithShape="0">
              <a:srgbClr val="000000">
                <a:alpha val="70000"/>
              </a:srgbClr>
            </a:outerShdw>
          </a:effectLst>
        </p:spPr>
      </p:pic>
      <p:sp>
        <p:nvSpPr>
          <p:cNvPr id="27" name="100 Flecha derecha"/>
          <p:cNvSpPr/>
          <p:nvPr/>
        </p:nvSpPr>
        <p:spPr>
          <a:xfrm>
            <a:off x="5770010" y="4393961"/>
            <a:ext cx="683045" cy="402352"/>
          </a:xfrm>
          <a:prstGeom prst="rightArrow">
            <a:avLst/>
          </a:prstGeom>
          <a:solidFill>
            <a:srgbClr val="1A973D"/>
          </a:solidFill>
          <a:ln>
            <a:solidFill>
              <a:srgbClr val="92D05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28" name="1 Título"/>
          <p:cNvSpPr txBox="1">
            <a:spLocks/>
          </p:cNvSpPr>
          <p:nvPr/>
        </p:nvSpPr>
        <p:spPr>
          <a:xfrm>
            <a:off x="2252337" y="279566"/>
            <a:ext cx="7718389" cy="93643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smtClean="0">
                <a:solidFill>
                  <a:srgbClr val="009834"/>
                </a:solidFill>
                <a:latin typeface="Century Gothic" panose="020B0502020202020204" pitchFamily="34" charset="0"/>
              </a:rPr>
              <a:t>PREDIOS DEL MUNICIPIO DE ZETAQUIRA (BOYACÁ)</a:t>
            </a:r>
          </a:p>
          <a:p>
            <a:pPr algn="ctr"/>
            <a:r>
              <a:rPr lang="en-US" sz="2000" b="1" dirty="0" smtClean="0">
                <a:solidFill>
                  <a:srgbClr val="009834"/>
                </a:solidFill>
                <a:latin typeface="Century Gothic" panose="020B0502020202020204" pitchFamily="34" charset="0"/>
              </a:rPr>
              <a:t>GENERACIÓN DE GRUPOS DE PREDIOS</a:t>
            </a:r>
          </a:p>
          <a:p>
            <a:pPr algn="ctr"/>
            <a:r>
              <a:rPr lang="en-US" sz="2000" b="1" dirty="0" smtClean="0">
                <a:solidFill>
                  <a:srgbClr val="009834"/>
                </a:solidFill>
                <a:latin typeface="Century Gothic" panose="020B0502020202020204" pitchFamily="34" charset="0"/>
              </a:rPr>
              <a:t>NO MENORES A 3.000 ha.</a:t>
            </a:r>
          </a:p>
          <a:p>
            <a:pPr algn="ctr"/>
            <a:r>
              <a:rPr lang="en-US" sz="2000" b="1" dirty="0" smtClean="0">
                <a:solidFill>
                  <a:srgbClr val="009834"/>
                </a:solidFill>
                <a:latin typeface="Century Gothic" panose="020B0502020202020204" pitchFamily="34" charset="0"/>
              </a:rPr>
              <a:t> </a:t>
            </a:r>
            <a:endParaRPr lang="en-US" sz="2000" b="1" dirty="0">
              <a:solidFill>
                <a:srgbClr val="009834"/>
              </a:solidFill>
              <a:latin typeface="Century Gothic" panose="020B0502020202020204" pitchFamily="34" charset="0"/>
            </a:endParaRPr>
          </a:p>
        </p:txBody>
      </p:sp>
    </p:spTree>
    <p:extLst>
      <p:ext uri="{BB962C8B-B14F-4D97-AF65-F5344CB8AC3E}">
        <p14:creationId xmlns:p14="http://schemas.microsoft.com/office/powerpoint/2010/main" val="26163153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31381" y="578427"/>
            <a:ext cx="6715954" cy="1325563"/>
          </a:xfrm>
        </p:spPr>
        <p:txBody>
          <a:bodyPr>
            <a:noAutofit/>
          </a:bodyPr>
          <a:lstStyle/>
          <a:p>
            <a:pPr lvl="0" algn="ctr"/>
            <a:r>
              <a:rPr lang="es-CO" sz="2800" b="1" dirty="0" smtClean="0">
                <a:solidFill>
                  <a:srgbClr val="159741"/>
                </a:solidFill>
                <a:latin typeface="Century Gothic" charset="0"/>
              </a:rPr>
              <a:t>Presentación </a:t>
            </a:r>
            <a:r>
              <a:rPr lang="es-CO" sz="2800" b="1" dirty="0">
                <a:solidFill>
                  <a:srgbClr val="159741"/>
                </a:solidFill>
                <a:latin typeface="Century Gothic" charset="0"/>
              </a:rPr>
              <a:t>de </a:t>
            </a:r>
            <a:r>
              <a:rPr lang="es-CO" sz="2800" b="1" dirty="0" smtClean="0">
                <a:solidFill>
                  <a:srgbClr val="159741"/>
                </a:solidFill>
                <a:latin typeface="Century Gothic" charset="0"/>
              </a:rPr>
              <a:t>Resultados: </a:t>
            </a:r>
            <a:br>
              <a:rPr lang="es-CO" sz="2800" b="1" dirty="0" smtClean="0">
                <a:solidFill>
                  <a:srgbClr val="159741"/>
                </a:solidFill>
                <a:latin typeface="Century Gothic" charset="0"/>
              </a:rPr>
            </a:br>
            <a:r>
              <a:rPr lang="es-CO" sz="2800" b="1" dirty="0" err="1" smtClean="0">
                <a:solidFill>
                  <a:srgbClr val="159741"/>
                </a:solidFill>
                <a:latin typeface="Century Gothic" charset="0"/>
              </a:rPr>
              <a:t>Add</a:t>
            </a:r>
            <a:r>
              <a:rPr lang="es-CO" sz="2800" b="1" dirty="0" smtClean="0">
                <a:solidFill>
                  <a:srgbClr val="159741"/>
                </a:solidFill>
                <a:latin typeface="Century Gothic" charset="0"/>
              </a:rPr>
              <a:t>-in </a:t>
            </a:r>
            <a:r>
              <a:rPr lang="es-CO" sz="2800" b="1" dirty="0" err="1" smtClean="0">
                <a:solidFill>
                  <a:srgbClr val="159741"/>
                </a:solidFill>
                <a:latin typeface="Century Gothic" charset="0"/>
              </a:rPr>
              <a:t>Multicortes</a:t>
            </a:r>
            <a:r>
              <a:rPr lang="es-CO" sz="2800" b="1" dirty="0" smtClean="0">
                <a:solidFill>
                  <a:srgbClr val="159741"/>
                </a:solidFill>
                <a:latin typeface="Century Gothic" charset="0"/>
              </a:rPr>
              <a:t> </a:t>
            </a:r>
            <a:br>
              <a:rPr lang="es-CO" sz="2800" b="1" dirty="0" smtClean="0">
                <a:solidFill>
                  <a:srgbClr val="159741"/>
                </a:solidFill>
                <a:latin typeface="Century Gothic" charset="0"/>
              </a:rPr>
            </a:br>
            <a:r>
              <a:rPr lang="es-CO" sz="2800" b="1" dirty="0" smtClean="0">
                <a:solidFill>
                  <a:srgbClr val="159741"/>
                </a:solidFill>
                <a:latin typeface="Century Gothic" charset="0"/>
              </a:rPr>
              <a:t/>
            </a:r>
            <a:br>
              <a:rPr lang="es-CO" sz="2800" b="1" dirty="0" smtClean="0">
                <a:solidFill>
                  <a:srgbClr val="159741"/>
                </a:solidFill>
                <a:latin typeface="Century Gothic" charset="0"/>
              </a:rPr>
            </a:br>
            <a:endParaRPr lang="es-CO" sz="2800" b="1" dirty="0">
              <a:solidFill>
                <a:srgbClr val="159741"/>
              </a:solidFill>
              <a:latin typeface="Century Gothic" charset="0"/>
            </a:endParaRPr>
          </a:p>
        </p:txBody>
      </p:sp>
      <p:sp>
        <p:nvSpPr>
          <p:cNvPr id="13" name="Rectángulo 12"/>
          <p:cNvSpPr/>
          <p:nvPr/>
        </p:nvSpPr>
        <p:spPr>
          <a:xfrm>
            <a:off x="580462" y="1447800"/>
            <a:ext cx="5820338" cy="3693319"/>
          </a:xfrm>
          <a:prstGeom prst="rect">
            <a:avLst/>
          </a:prstGeom>
        </p:spPr>
        <p:txBody>
          <a:bodyPr wrap="square">
            <a:spAutoFit/>
          </a:bodyPr>
          <a:lstStyle/>
          <a:p>
            <a:r>
              <a:rPr lang="es-CO" b="1" dirty="0" smtClean="0">
                <a:solidFill>
                  <a:srgbClr val="009B35"/>
                </a:solidFill>
                <a:ea typeface="Kozuka Mincho Pr6N B" panose="02020800000000000000" pitchFamily="18" charset="-128"/>
              </a:rPr>
              <a:t>Características:</a:t>
            </a:r>
          </a:p>
          <a:p>
            <a:pPr marL="742950" lvl="1" indent="-285750">
              <a:buFont typeface="Arial" panose="020B0604020202020204" pitchFamily="34" charset="0"/>
              <a:buChar char="•"/>
            </a:pPr>
            <a:r>
              <a:rPr lang="es-CO" dirty="0" smtClean="0"/>
              <a:t>Permite realizar el corte de múltiples capas con respecto a una o varias zonas de interés o moldes y obtener las estadísticas de área de acuerdo con un campo definido.</a:t>
            </a:r>
          </a:p>
          <a:p>
            <a:pPr lvl="1"/>
            <a:endParaRPr lang="es-CO" b="1" dirty="0" smtClean="0">
              <a:solidFill>
                <a:srgbClr val="009B35"/>
              </a:solidFill>
              <a:ea typeface="Kozuka Mincho Pr6N B" panose="02020800000000000000" pitchFamily="18" charset="-128"/>
            </a:endParaRPr>
          </a:p>
          <a:p>
            <a:r>
              <a:rPr lang="es-CO" b="1" dirty="0" smtClean="0">
                <a:solidFill>
                  <a:srgbClr val="009B35"/>
                </a:solidFill>
                <a:ea typeface="Kozuka Mincho Pr6N B" panose="02020800000000000000" pitchFamily="18" charset="-128"/>
              </a:rPr>
              <a:t>Requisitos:</a:t>
            </a:r>
          </a:p>
          <a:p>
            <a:pPr marL="742950" lvl="1" indent="-285750">
              <a:buFont typeface="Arial" panose="020B0604020202020204" pitchFamily="34" charset="0"/>
              <a:buChar char="•"/>
            </a:pPr>
            <a:r>
              <a:rPr lang="es-CO" dirty="0" err="1" smtClean="0">
                <a:solidFill>
                  <a:prstClr val="black"/>
                </a:solidFill>
              </a:rPr>
              <a:t>Arcmap</a:t>
            </a:r>
            <a:r>
              <a:rPr lang="es-CO" dirty="0" smtClean="0">
                <a:solidFill>
                  <a:prstClr val="black"/>
                </a:solidFill>
              </a:rPr>
              <a:t> </a:t>
            </a:r>
          </a:p>
          <a:p>
            <a:pPr marL="742950" lvl="1" indent="-285750">
              <a:buFont typeface="Arial" panose="020B0604020202020204" pitchFamily="34" charset="0"/>
              <a:buChar char="•"/>
            </a:pPr>
            <a:r>
              <a:rPr lang="es-CO" dirty="0" err="1" smtClean="0">
                <a:solidFill>
                  <a:prstClr val="black"/>
                </a:solidFill>
              </a:rPr>
              <a:t>Mxd</a:t>
            </a:r>
            <a:r>
              <a:rPr lang="es-CO" dirty="0" smtClean="0">
                <a:solidFill>
                  <a:prstClr val="black"/>
                </a:solidFill>
              </a:rPr>
              <a:t> Configurado</a:t>
            </a:r>
            <a:endParaRPr lang="es-CO" dirty="0">
              <a:solidFill>
                <a:prstClr val="black"/>
              </a:solidFill>
            </a:endParaRPr>
          </a:p>
          <a:p>
            <a:pPr marL="742950" lvl="1" indent="-285750">
              <a:buFont typeface="Arial" panose="020B0604020202020204" pitchFamily="34" charset="0"/>
              <a:buChar char="•"/>
            </a:pPr>
            <a:r>
              <a:rPr lang="es-CO" dirty="0" err="1" smtClean="0">
                <a:solidFill>
                  <a:prstClr val="black"/>
                </a:solidFill>
              </a:rPr>
              <a:t>Geoprocesamiento</a:t>
            </a:r>
            <a:r>
              <a:rPr lang="es-CO" dirty="0" smtClean="0">
                <a:solidFill>
                  <a:prstClr val="black"/>
                </a:solidFill>
              </a:rPr>
              <a:t> </a:t>
            </a:r>
            <a:r>
              <a:rPr lang="es-CO" dirty="0">
                <a:solidFill>
                  <a:prstClr val="black"/>
                </a:solidFill>
              </a:rPr>
              <a:t>en segundo plano (64 bits)</a:t>
            </a:r>
            <a:endParaRPr lang="es-CO" dirty="0" smtClean="0">
              <a:solidFill>
                <a:prstClr val="black"/>
              </a:solidFill>
              <a:ea typeface="Kozuka Mincho Pr6N B" panose="02020800000000000000" pitchFamily="18" charset="-128"/>
            </a:endParaRPr>
          </a:p>
          <a:p>
            <a:pPr lvl="1"/>
            <a:endParaRPr lang="es-CO" dirty="0">
              <a:solidFill>
                <a:prstClr val="black"/>
              </a:solidFill>
            </a:endParaRPr>
          </a:p>
        </p:txBody>
      </p:sp>
      <p:grpSp>
        <p:nvGrpSpPr>
          <p:cNvPr id="19" name="Grupo 18"/>
          <p:cNvGrpSpPr/>
          <p:nvPr/>
        </p:nvGrpSpPr>
        <p:grpSpPr>
          <a:xfrm>
            <a:off x="6528501" y="1903990"/>
            <a:ext cx="3665220" cy="2519680"/>
            <a:chOff x="438993" y="1923040"/>
            <a:chExt cx="3665220" cy="2519680"/>
          </a:xfrm>
        </p:grpSpPr>
        <p:pic>
          <p:nvPicPr>
            <p:cNvPr id="18" name="Imagen 17"/>
            <p:cNvPicPr/>
            <p:nvPr/>
          </p:nvPicPr>
          <p:blipFill>
            <a:blip r:embed="rId2"/>
            <a:stretch>
              <a:fillRect/>
            </a:stretch>
          </p:blipFill>
          <p:spPr>
            <a:xfrm>
              <a:off x="438993" y="1923040"/>
              <a:ext cx="3665220" cy="2519680"/>
            </a:xfrm>
            <a:prstGeom prst="rect">
              <a:avLst/>
            </a:prstGeom>
          </p:spPr>
        </p:pic>
        <p:sp>
          <p:nvSpPr>
            <p:cNvPr id="15" name="Rectángulo 14"/>
            <p:cNvSpPr/>
            <p:nvPr/>
          </p:nvSpPr>
          <p:spPr>
            <a:xfrm>
              <a:off x="3019425" y="2372250"/>
              <a:ext cx="514350" cy="104250"/>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grpSp>
      <p:pic>
        <p:nvPicPr>
          <p:cNvPr id="20" name="Imagen 19"/>
          <p:cNvPicPr>
            <a:picLocks noChangeAspect="1"/>
          </p:cNvPicPr>
          <p:nvPr/>
        </p:nvPicPr>
        <p:blipFill>
          <a:blip r:embed="rId3"/>
          <a:stretch>
            <a:fillRect/>
          </a:stretch>
        </p:blipFill>
        <p:spPr>
          <a:xfrm>
            <a:off x="10532811" y="2019300"/>
            <a:ext cx="1362075" cy="485775"/>
          </a:xfrm>
          <a:prstGeom prst="rect">
            <a:avLst/>
          </a:prstGeom>
        </p:spPr>
      </p:pic>
      <p:cxnSp>
        <p:nvCxnSpPr>
          <p:cNvPr id="22" name="Conector recto 21"/>
          <p:cNvCxnSpPr>
            <a:stCxn id="15" idx="3"/>
          </p:cNvCxnSpPr>
          <p:nvPr/>
        </p:nvCxnSpPr>
        <p:spPr>
          <a:xfrm>
            <a:off x="9623283" y="2405325"/>
            <a:ext cx="90952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ángulo 23"/>
          <p:cNvSpPr/>
          <p:nvPr/>
        </p:nvSpPr>
        <p:spPr>
          <a:xfrm>
            <a:off x="6727683" y="2705625"/>
            <a:ext cx="768492" cy="523928"/>
          </a:xfrm>
          <a:prstGeom prst="rect">
            <a:avLst/>
          </a:prstGeom>
          <a:noFill/>
          <a:ln w="19050">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sp>
        <p:nvSpPr>
          <p:cNvPr id="25" name="Rectángulo 24"/>
          <p:cNvSpPr/>
          <p:nvPr/>
        </p:nvSpPr>
        <p:spPr>
          <a:xfrm>
            <a:off x="6727683" y="3302682"/>
            <a:ext cx="1359042" cy="688293"/>
          </a:xfrm>
          <a:prstGeom prst="rect">
            <a:avLst/>
          </a:prstGeom>
          <a:noFill/>
          <a:ln w="19050">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sp>
        <p:nvSpPr>
          <p:cNvPr id="26" name="Rectángulo 25"/>
          <p:cNvSpPr/>
          <p:nvPr/>
        </p:nvSpPr>
        <p:spPr>
          <a:xfrm>
            <a:off x="6753012" y="4048126"/>
            <a:ext cx="1333713" cy="123824"/>
          </a:xfrm>
          <a:prstGeom prst="rect">
            <a:avLst/>
          </a:prstGeom>
          <a:noFill/>
          <a:ln w="19050">
            <a:solidFill>
              <a:srgbClr val="FF008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pic>
        <p:nvPicPr>
          <p:cNvPr id="29" name="Imagen 28"/>
          <p:cNvPicPr>
            <a:picLocks noChangeAspect="1"/>
          </p:cNvPicPr>
          <p:nvPr/>
        </p:nvPicPr>
        <p:blipFill>
          <a:blip r:embed="rId4"/>
          <a:stretch>
            <a:fillRect/>
          </a:stretch>
        </p:blipFill>
        <p:spPr>
          <a:xfrm>
            <a:off x="7205216" y="4628245"/>
            <a:ext cx="1819275" cy="352425"/>
          </a:xfrm>
          <a:prstGeom prst="rect">
            <a:avLst/>
          </a:prstGeom>
          <a:ln>
            <a:solidFill>
              <a:srgbClr val="00B050"/>
            </a:solidFill>
          </a:ln>
        </p:spPr>
      </p:pic>
      <p:cxnSp>
        <p:nvCxnSpPr>
          <p:cNvPr id="34" name="Conector angular 33"/>
          <p:cNvCxnSpPr/>
          <p:nvPr/>
        </p:nvCxnSpPr>
        <p:spPr>
          <a:xfrm rot="16200000" flipH="1">
            <a:off x="7720054" y="3686897"/>
            <a:ext cx="1184197" cy="698502"/>
          </a:xfrm>
          <a:prstGeom prst="bentConnector3">
            <a:avLst>
              <a:gd name="adj1" fmla="val 667"/>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7230474" y="5073721"/>
            <a:ext cx="3734976" cy="738664"/>
          </a:xfrm>
          <a:prstGeom prst="rect">
            <a:avLst/>
          </a:prstGeom>
          <a:noFill/>
          <a:ln>
            <a:solidFill>
              <a:srgbClr val="00B050"/>
            </a:solidFill>
          </a:ln>
        </p:spPr>
        <p:txBody>
          <a:bodyPr wrap="square" rtlCol="0">
            <a:spAutoFit/>
          </a:bodyPr>
          <a:lstStyle/>
          <a:p>
            <a:r>
              <a:rPr lang="es-CO" sz="1400" dirty="0" smtClean="0"/>
              <a:t>El nombre de la capa debe ir seguido de dos guiones y luego el campo sobre el cual se hacen las estadísticas.</a:t>
            </a:r>
            <a:endParaRPr lang="es-CO" sz="1400" dirty="0"/>
          </a:p>
        </p:txBody>
      </p:sp>
    </p:spTree>
    <p:extLst>
      <p:ext uri="{BB962C8B-B14F-4D97-AF65-F5344CB8AC3E}">
        <p14:creationId xmlns:p14="http://schemas.microsoft.com/office/powerpoint/2010/main" val="414877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rotWithShape="1">
          <a:blip r:embed="rId2">
            <a:extLst>
              <a:ext uri="{28A0092B-C50C-407E-A947-70E740481C1C}">
                <a14:useLocalDpi xmlns:a14="http://schemas.microsoft.com/office/drawing/2010/main" val="0"/>
              </a:ext>
            </a:extLst>
          </a:blip>
          <a:srcRect r="77941" b="41695"/>
          <a:stretch/>
        </p:blipFill>
        <p:spPr>
          <a:xfrm>
            <a:off x="6226882" y="1363979"/>
            <a:ext cx="1794141" cy="2591096"/>
          </a:xfrm>
          <a:prstGeom prst="rect">
            <a:avLst/>
          </a:prstGeom>
        </p:spPr>
      </p:pic>
      <p:sp>
        <p:nvSpPr>
          <p:cNvPr id="2" name="Título 1"/>
          <p:cNvSpPr>
            <a:spLocks noGrp="1"/>
          </p:cNvSpPr>
          <p:nvPr>
            <p:ph type="title"/>
          </p:nvPr>
        </p:nvSpPr>
        <p:spPr>
          <a:xfrm>
            <a:off x="2431381" y="578427"/>
            <a:ext cx="6715954" cy="1325563"/>
          </a:xfrm>
        </p:spPr>
        <p:txBody>
          <a:bodyPr>
            <a:noAutofit/>
          </a:bodyPr>
          <a:lstStyle/>
          <a:p>
            <a:pPr lvl="0" algn="ctr"/>
            <a:r>
              <a:rPr lang="es-CO" sz="2800" b="1" dirty="0" smtClean="0">
                <a:solidFill>
                  <a:srgbClr val="159741"/>
                </a:solidFill>
                <a:latin typeface="Century Gothic" charset="0"/>
              </a:rPr>
              <a:t>Presentación </a:t>
            </a:r>
            <a:r>
              <a:rPr lang="es-CO" sz="2800" b="1" dirty="0">
                <a:solidFill>
                  <a:srgbClr val="159741"/>
                </a:solidFill>
                <a:latin typeface="Century Gothic" charset="0"/>
              </a:rPr>
              <a:t>de </a:t>
            </a:r>
            <a:r>
              <a:rPr lang="es-CO" sz="2800" b="1" dirty="0" smtClean="0">
                <a:solidFill>
                  <a:srgbClr val="159741"/>
                </a:solidFill>
                <a:latin typeface="Century Gothic" charset="0"/>
              </a:rPr>
              <a:t>Resultados: </a:t>
            </a:r>
            <a:br>
              <a:rPr lang="es-CO" sz="2800" b="1" dirty="0" smtClean="0">
                <a:solidFill>
                  <a:srgbClr val="159741"/>
                </a:solidFill>
                <a:latin typeface="Century Gothic" charset="0"/>
              </a:rPr>
            </a:br>
            <a:r>
              <a:rPr lang="es-CO" sz="2800" b="1" dirty="0" err="1" smtClean="0">
                <a:solidFill>
                  <a:srgbClr val="159741"/>
                </a:solidFill>
                <a:latin typeface="Century Gothic" charset="0"/>
              </a:rPr>
              <a:t>Add</a:t>
            </a:r>
            <a:r>
              <a:rPr lang="es-CO" sz="2800" b="1" dirty="0" smtClean="0">
                <a:solidFill>
                  <a:srgbClr val="159741"/>
                </a:solidFill>
                <a:latin typeface="Century Gothic" charset="0"/>
              </a:rPr>
              <a:t>-in </a:t>
            </a:r>
            <a:r>
              <a:rPr lang="es-CO" sz="2800" b="1" dirty="0" err="1" smtClean="0">
                <a:solidFill>
                  <a:srgbClr val="159741"/>
                </a:solidFill>
                <a:latin typeface="Century Gothic" charset="0"/>
              </a:rPr>
              <a:t>AptiTool</a:t>
            </a:r>
            <a:r>
              <a:rPr lang="es-CO" sz="2800" b="1" dirty="0" smtClean="0">
                <a:solidFill>
                  <a:srgbClr val="159741"/>
                </a:solidFill>
                <a:latin typeface="Century Gothic" charset="0"/>
              </a:rPr>
              <a:t> </a:t>
            </a:r>
            <a:r>
              <a:rPr lang="es-CO" sz="2800" b="1" dirty="0" smtClean="0">
                <a:solidFill>
                  <a:srgbClr val="159741"/>
                </a:solidFill>
                <a:latin typeface="Century Gothic" charset="0"/>
              </a:rPr>
              <a:t/>
            </a:r>
            <a:br>
              <a:rPr lang="es-CO" sz="2800" b="1" dirty="0" smtClean="0">
                <a:solidFill>
                  <a:srgbClr val="159741"/>
                </a:solidFill>
                <a:latin typeface="Century Gothic" charset="0"/>
              </a:rPr>
            </a:br>
            <a:r>
              <a:rPr lang="es-CO" sz="2800" b="1" dirty="0" smtClean="0">
                <a:solidFill>
                  <a:srgbClr val="159741"/>
                </a:solidFill>
                <a:latin typeface="Century Gothic" charset="0"/>
              </a:rPr>
              <a:t/>
            </a:r>
            <a:br>
              <a:rPr lang="es-CO" sz="2800" b="1" dirty="0" smtClean="0">
                <a:solidFill>
                  <a:srgbClr val="159741"/>
                </a:solidFill>
                <a:latin typeface="Century Gothic" charset="0"/>
              </a:rPr>
            </a:br>
            <a:endParaRPr lang="es-CO" sz="2800" b="1" dirty="0">
              <a:solidFill>
                <a:srgbClr val="159741"/>
              </a:solidFill>
              <a:latin typeface="Century Gothic" charset="0"/>
            </a:endParaRPr>
          </a:p>
        </p:txBody>
      </p:sp>
      <p:sp>
        <p:nvSpPr>
          <p:cNvPr id="13" name="Rectángulo 12"/>
          <p:cNvSpPr/>
          <p:nvPr/>
        </p:nvSpPr>
        <p:spPr>
          <a:xfrm>
            <a:off x="580462" y="1447800"/>
            <a:ext cx="5820338" cy="2308324"/>
          </a:xfrm>
          <a:prstGeom prst="rect">
            <a:avLst/>
          </a:prstGeom>
        </p:spPr>
        <p:txBody>
          <a:bodyPr wrap="square">
            <a:spAutoFit/>
          </a:bodyPr>
          <a:lstStyle/>
          <a:p>
            <a:r>
              <a:rPr lang="es-CO" b="1" dirty="0" smtClean="0">
                <a:solidFill>
                  <a:srgbClr val="009B35"/>
                </a:solidFill>
                <a:ea typeface="Kozuka Mincho Pr6N B" panose="02020800000000000000" pitchFamily="18" charset="-128"/>
              </a:rPr>
              <a:t>Características:</a:t>
            </a:r>
          </a:p>
          <a:p>
            <a:pPr marL="742950" lvl="1" indent="-285750">
              <a:buFont typeface="Arial" panose="020B0604020202020204" pitchFamily="34" charset="0"/>
              <a:buChar char="•"/>
            </a:pPr>
            <a:r>
              <a:rPr lang="es-CO" dirty="0" smtClean="0"/>
              <a:t>Permite </a:t>
            </a:r>
            <a:r>
              <a:rPr lang="es-CO" dirty="0" smtClean="0"/>
              <a:t>consultar y </a:t>
            </a:r>
            <a:r>
              <a:rPr lang="es-CO" dirty="0" smtClean="0"/>
              <a:t>generar </a:t>
            </a:r>
            <a:r>
              <a:rPr lang="es-CO" dirty="0"/>
              <a:t>reporte del comportamiento de las variables según el componente </a:t>
            </a:r>
            <a:r>
              <a:rPr lang="es-CO" dirty="0" smtClean="0"/>
              <a:t>o criterio que </a:t>
            </a:r>
            <a:r>
              <a:rPr lang="es-CO" dirty="0"/>
              <a:t>se seleccione</a:t>
            </a:r>
            <a:r>
              <a:rPr lang="es-CO" dirty="0" smtClean="0"/>
              <a:t>.</a:t>
            </a:r>
            <a:endParaRPr lang="es-CO" dirty="0" smtClean="0"/>
          </a:p>
          <a:p>
            <a:pPr lvl="1"/>
            <a:endParaRPr lang="es-CO" b="1" dirty="0" smtClean="0">
              <a:solidFill>
                <a:srgbClr val="009B35"/>
              </a:solidFill>
              <a:ea typeface="Kozuka Mincho Pr6N B" panose="02020800000000000000" pitchFamily="18" charset="-128"/>
            </a:endParaRPr>
          </a:p>
          <a:p>
            <a:r>
              <a:rPr lang="es-CO" b="1" dirty="0" smtClean="0">
                <a:solidFill>
                  <a:srgbClr val="009B35"/>
                </a:solidFill>
                <a:ea typeface="Kozuka Mincho Pr6N B" panose="02020800000000000000" pitchFamily="18" charset="-128"/>
              </a:rPr>
              <a:t>Requisitos:</a:t>
            </a:r>
          </a:p>
          <a:p>
            <a:pPr marL="742950" lvl="1" indent="-285750">
              <a:buFont typeface="Arial" panose="020B0604020202020204" pitchFamily="34" charset="0"/>
              <a:buChar char="•"/>
            </a:pPr>
            <a:r>
              <a:rPr lang="es-CO" dirty="0" err="1" smtClean="0">
                <a:solidFill>
                  <a:prstClr val="black"/>
                </a:solidFill>
              </a:rPr>
              <a:t>Arcmap</a:t>
            </a:r>
            <a:r>
              <a:rPr lang="es-CO" dirty="0" smtClean="0">
                <a:solidFill>
                  <a:prstClr val="black"/>
                </a:solidFill>
              </a:rPr>
              <a:t> </a:t>
            </a:r>
          </a:p>
          <a:p>
            <a:pPr marL="742950" lvl="1" indent="-285750">
              <a:buFont typeface="Arial" panose="020B0604020202020204" pitchFamily="34" charset="0"/>
              <a:buChar char="•"/>
            </a:pPr>
            <a:r>
              <a:rPr lang="es-CO" dirty="0" smtClean="0">
                <a:solidFill>
                  <a:prstClr val="black"/>
                </a:solidFill>
              </a:rPr>
              <a:t>Estructura del proceso de zonificación</a:t>
            </a:r>
            <a:endParaRPr lang="es-CO" dirty="0" smtClean="0">
              <a:solidFill>
                <a:prstClr val="black"/>
              </a:solidFill>
            </a:endParaRPr>
          </a:p>
        </p:txBody>
      </p:sp>
      <p:sp>
        <p:nvSpPr>
          <p:cNvPr id="25" name="Rectángulo 24"/>
          <p:cNvSpPr/>
          <p:nvPr/>
        </p:nvSpPr>
        <p:spPr>
          <a:xfrm>
            <a:off x="6229773" y="1753551"/>
            <a:ext cx="1330126" cy="461616"/>
          </a:xfrm>
          <a:prstGeom prst="rect">
            <a:avLst/>
          </a:prstGeom>
          <a:noFill/>
          <a:ln w="19050">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cxnSp>
        <p:nvCxnSpPr>
          <p:cNvPr id="34" name="Conector angular 33"/>
          <p:cNvCxnSpPr/>
          <p:nvPr/>
        </p:nvCxnSpPr>
        <p:spPr>
          <a:xfrm rot="16200000" flipH="1">
            <a:off x="5860725" y="3374549"/>
            <a:ext cx="2780162" cy="618185"/>
          </a:xfrm>
          <a:prstGeom prst="bentConnector3">
            <a:avLst>
              <a:gd name="adj1" fmla="val 50000"/>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7230474" y="5073721"/>
            <a:ext cx="3734976" cy="954107"/>
          </a:xfrm>
          <a:prstGeom prst="rect">
            <a:avLst/>
          </a:prstGeom>
          <a:noFill/>
          <a:ln>
            <a:solidFill>
              <a:srgbClr val="00B050"/>
            </a:solidFill>
          </a:ln>
        </p:spPr>
        <p:txBody>
          <a:bodyPr wrap="square" rtlCol="0">
            <a:spAutoFit/>
          </a:bodyPr>
          <a:lstStyle/>
          <a:p>
            <a:r>
              <a:rPr lang="es-CO" sz="1400" dirty="0" smtClean="0"/>
              <a:t>La capa del criterio que se desea consultar, debe estar contenida en la estructura de almacenamiento </a:t>
            </a:r>
            <a:r>
              <a:rPr lang="es-CO" sz="1400" dirty="0" smtClean="0"/>
              <a:t>que se usa en el proceso de zonificación.</a:t>
            </a:r>
            <a:endParaRPr lang="es-CO" sz="1400"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462" y="3955075"/>
            <a:ext cx="2181529" cy="2629267"/>
          </a:xfrm>
          <a:prstGeom prst="rect">
            <a:avLst/>
          </a:prstGeom>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1023" y="1363979"/>
            <a:ext cx="4143953" cy="3038899"/>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131" y="4624206"/>
            <a:ext cx="6354062" cy="619211"/>
          </a:xfrm>
          <a:prstGeom prst="rect">
            <a:avLst/>
          </a:prstGeom>
        </p:spPr>
      </p:pic>
    </p:spTree>
    <p:extLst>
      <p:ext uri="{BB962C8B-B14F-4D97-AF65-F5344CB8AC3E}">
        <p14:creationId xmlns:p14="http://schemas.microsoft.com/office/powerpoint/2010/main" val="133562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773" y="1287328"/>
            <a:ext cx="2181529" cy="2629267"/>
          </a:xfrm>
          <a:prstGeom prst="rect">
            <a:avLst/>
          </a:prstGeom>
        </p:spPr>
      </p:pic>
      <p:sp>
        <p:nvSpPr>
          <p:cNvPr id="2" name="Título 1"/>
          <p:cNvSpPr>
            <a:spLocks noGrp="1"/>
          </p:cNvSpPr>
          <p:nvPr>
            <p:ph type="title"/>
          </p:nvPr>
        </p:nvSpPr>
        <p:spPr>
          <a:xfrm>
            <a:off x="2431381" y="578427"/>
            <a:ext cx="6715954" cy="1325563"/>
          </a:xfrm>
        </p:spPr>
        <p:txBody>
          <a:bodyPr>
            <a:noAutofit/>
          </a:bodyPr>
          <a:lstStyle/>
          <a:p>
            <a:pPr lvl="0" algn="ctr"/>
            <a:r>
              <a:rPr lang="es-CO" sz="2800" b="1" dirty="0" smtClean="0">
                <a:solidFill>
                  <a:srgbClr val="159741"/>
                </a:solidFill>
                <a:latin typeface="Century Gothic" charset="0"/>
              </a:rPr>
              <a:t>Presentación </a:t>
            </a:r>
            <a:r>
              <a:rPr lang="es-CO" sz="2800" b="1" dirty="0">
                <a:solidFill>
                  <a:srgbClr val="159741"/>
                </a:solidFill>
                <a:latin typeface="Century Gothic" charset="0"/>
              </a:rPr>
              <a:t>de </a:t>
            </a:r>
            <a:r>
              <a:rPr lang="es-CO" sz="2800" b="1" dirty="0" smtClean="0">
                <a:solidFill>
                  <a:srgbClr val="159741"/>
                </a:solidFill>
                <a:latin typeface="Century Gothic" charset="0"/>
              </a:rPr>
              <a:t>Resultados: </a:t>
            </a:r>
            <a:br>
              <a:rPr lang="es-CO" sz="2800" b="1" dirty="0" smtClean="0">
                <a:solidFill>
                  <a:srgbClr val="159741"/>
                </a:solidFill>
                <a:latin typeface="Century Gothic" charset="0"/>
              </a:rPr>
            </a:br>
            <a:r>
              <a:rPr lang="es-CO" sz="2800" b="1" dirty="0" err="1" smtClean="0">
                <a:solidFill>
                  <a:srgbClr val="159741"/>
                </a:solidFill>
                <a:latin typeface="Century Gothic" charset="0"/>
              </a:rPr>
              <a:t>Add</a:t>
            </a:r>
            <a:r>
              <a:rPr lang="es-CO" sz="2800" b="1" dirty="0" smtClean="0">
                <a:solidFill>
                  <a:srgbClr val="159741"/>
                </a:solidFill>
                <a:latin typeface="Century Gothic" charset="0"/>
              </a:rPr>
              <a:t>-in </a:t>
            </a:r>
            <a:r>
              <a:rPr lang="es-CO" sz="2800" b="1" dirty="0" err="1" smtClean="0">
                <a:solidFill>
                  <a:srgbClr val="159741"/>
                </a:solidFill>
                <a:latin typeface="Century Gothic" charset="0"/>
              </a:rPr>
              <a:t>AptiTool</a:t>
            </a:r>
            <a:r>
              <a:rPr lang="es-CO" sz="2800" b="1" dirty="0" smtClean="0">
                <a:solidFill>
                  <a:srgbClr val="159741"/>
                </a:solidFill>
                <a:latin typeface="Century Gothic" charset="0"/>
              </a:rPr>
              <a:t> </a:t>
            </a:r>
            <a:r>
              <a:rPr lang="es-CO" sz="2800" b="1" dirty="0" smtClean="0">
                <a:solidFill>
                  <a:srgbClr val="159741"/>
                </a:solidFill>
                <a:latin typeface="Century Gothic" charset="0"/>
              </a:rPr>
              <a:t/>
            </a:r>
            <a:br>
              <a:rPr lang="es-CO" sz="2800" b="1" dirty="0" smtClean="0">
                <a:solidFill>
                  <a:srgbClr val="159741"/>
                </a:solidFill>
                <a:latin typeface="Century Gothic" charset="0"/>
              </a:rPr>
            </a:br>
            <a:r>
              <a:rPr lang="es-CO" sz="2800" b="1" dirty="0" smtClean="0">
                <a:solidFill>
                  <a:srgbClr val="159741"/>
                </a:solidFill>
                <a:latin typeface="Century Gothic" charset="0"/>
              </a:rPr>
              <a:t/>
            </a:r>
            <a:br>
              <a:rPr lang="es-CO" sz="2800" b="1" dirty="0" smtClean="0">
                <a:solidFill>
                  <a:srgbClr val="159741"/>
                </a:solidFill>
                <a:latin typeface="Century Gothic" charset="0"/>
              </a:rPr>
            </a:br>
            <a:endParaRPr lang="es-CO" sz="2800" b="1" dirty="0">
              <a:solidFill>
                <a:srgbClr val="159741"/>
              </a:solidFill>
              <a:latin typeface="Century Gothic" charset="0"/>
            </a:endParaRPr>
          </a:p>
        </p:txBody>
      </p:sp>
      <p:sp>
        <p:nvSpPr>
          <p:cNvPr id="13" name="Rectángulo 12"/>
          <p:cNvSpPr/>
          <p:nvPr/>
        </p:nvSpPr>
        <p:spPr>
          <a:xfrm>
            <a:off x="580462" y="1447800"/>
            <a:ext cx="5820338" cy="2308324"/>
          </a:xfrm>
          <a:prstGeom prst="rect">
            <a:avLst/>
          </a:prstGeom>
        </p:spPr>
        <p:txBody>
          <a:bodyPr wrap="square">
            <a:spAutoFit/>
          </a:bodyPr>
          <a:lstStyle/>
          <a:p>
            <a:r>
              <a:rPr lang="es-CO" b="1" dirty="0" smtClean="0">
                <a:solidFill>
                  <a:srgbClr val="009B35"/>
                </a:solidFill>
                <a:ea typeface="Kozuka Mincho Pr6N B" panose="02020800000000000000" pitchFamily="18" charset="-128"/>
              </a:rPr>
              <a:t>Características:</a:t>
            </a:r>
          </a:p>
          <a:p>
            <a:pPr marL="742950" lvl="1" indent="-285750">
              <a:buFont typeface="Arial" panose="020B0604020202020204" pitchFamily="34" charset="0"/>
              <a:buChar char="•"/>
            </a:pPr>
            <a:r>
              <a:rPr lang="es-CO" dirty="0" smtClean="0"/>
              <a:t>Permite </a:t>
            </a:r>
            <a:r>
              <a:rPr lang="es-CO" dirty="0" smtClean="0"/>
              <a:t>consultar y </a:t>
            </a:r>
            <a:r>
              <a:rPr lang="es-CO" dirty="0" smtClean="0"/>
              <a:t>generar </a:t>
            </a:r>
            <a:r>
              <a:rPr lang="es-CO" dirty="0"/>
              <a:t>reporte del comportamiento de las variables según el componente </a:t>
            </a:r>
            <a:r>
              <a:rPr lang="es-CO" dirty="0" smtClean="0"/>
              <a:t>o criterio que </a:t>
            </a:r>
            <a:r>
              <a:rPr lang="es-CO" dirty="0"/>
              <a:t>se seleccione</a:t>
            </a:r>
            <a:r>
              <a:rPr lang="es-CO" dirty="0" smtClean="0"/>
              <a:t>.</a:t>
            </a:r>
            <a:endParaRPr lang="es-CO" dirty="0" smtClean="0"/>
          </a:p>
          <a:p>
            <a:pPr lvl="1"/>
            <a:endParaRPr lang="es-CO" b="1" dirty="0" smtClean="0">
              <a:solidFill>
                <a:srgbClr val="009B35"/>
              </a:solidFill>
              <a:ea typeface="Kozuka Mincho Pr6N B" panose="02020800000000000000" pitchFamily="18" charset="-128"/>
            </a:endParaRPr>
          </a:p>
          <a:p>
            <a:r>
              <a:rPr lang="es-CO" b="1" dirty="0" smtClean="0">
                <a:solidFill>
                  <a:srgbClr val="009B35"/>
                </a:solidFill>
                <a:ea typeface="Kozuka Mincho Pr6N B" panose="02020800000000000000" pitchFamily="18" charset="-128"/>
              </a:rPr>
              <a:t>Requisitos:</a:t>
            </a:r>
          </a:p>
          <a:p>
            <a:pPr marL="742950" lvl="1" indent="-285750">
              <a:buFont typeface="Arial" panose="020B0604020202020204" pitchFamily="34" charset="0"/>
              <a:buChar char="•"/>
            </a:pPr>
            <a:r>
              <a:rPr lang="es-CO" dirty="0" err="1" smtClean="0">
                <a:solidFill>
                  <a:prstClr val="black"/>
                </a:solidFill>
              </a:rPr>
              <a:t>Arcmap</a:t>
            </a:r>
            <a:r>
              <a:rPr lang="es-CO" dirty="0" smtClean="0">
                <a:solidFill>
                  <a:prstClr val="black"/>
                </a:solidFill>
              </a:rPr>
              <a:t> </a:t>
            </a:r>
          </a:p>
          <a:p>
            <a:pPr marL="742950" lvl="1" indent="-285750">
              <a:buFont typeface="Arial" panose="020B0604020202020204" pitchFamily="34" charset="0"/>
              <a:buChar char="•"/>
            </a:pPr>
            <a:r>
              <a:rPr lang="es-CO" dirty="0" smtClean="0">
                <a:solidFill>
                  <a:prstClr val="black"/>
                </a:solidFill>
              </a:rPr>
              <a:t>Estructura del proceso de zonificación</a:t>
            </a:r>
            <a:endParaRPr lang="es-CO" dirty="0" smtClean="0">
              <a:solidFill>
                <a:prstClr val="black"/>
              </a:solidFill>
            </a:endParaRPr>
          </a:p>
        </p:txBody>
      </p:sp>
      <p:sp>
        <p:nvSpPr>
          <p:cNvPr id="25" name="Rectángulo 24"/>
          <p:cNvSpPr/>
          <p:nvPr/>
        </p:nvSpPr>
        <p:spPr>
          <a:xfrm>
            <a:off x="6229773" y="1753550"/>
            <a:ext cx="1896796" cy="1195711"/>
          </a:xfrm>
          <a:prstGeom prst="rect">
            <a:avLst/>
          </a:prstGeom>
          <a:noFill/>
          <a:ln w="19050">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cxnSp>
        <p:nvCxnSpPr>
          <p:cNvPr id="34" name="Conector angular 33"/>
          <p:cNvCxnSpPr>
            <a:stCxn id="25" idx="2"/>
            <a:endCxn id="35" idx="1"/>
          </p:cNvCxnSpPr>
          <p:nvPr/>
        </p:nvCxnSpPr>
        <p:spPr>
          <a:xfrm rot="16200000" flipH="1">
            <a:off x="7111765" y="3015666"/>
            <a:ext cx="1180949" cy="1048137"/>
          </a:xfrm>
          <a:prstGeom prst="bentConnector2">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8226308" y="3545434"/>
            <a:ext cx="3734976" cy="1169551"/>
          </a:xfrm>
          <a:prstGeom prst="rect">
            <a:avLst/>
          </a:prstGeom>
          <a:noFill/>
          <a:ln>
            <a:solidFill>
              <a:srgbClr val="00B050"/>
            </a:solidFill>
          </a:ln>
        </p:spPr>
        <p:txBody>
          <a:bodyPr wrap="square" rtlCol="0">
            <a:spAutoFit/>
          </a:bodyPr>
          <a:lstStyle/>
          <a:p>
            <a:r>
              <a:rPr lang="es-CO" sz="1400" dirty="0" smtClean="0"/>
              <a:t>La capas que se tienen al final de la ejecución son la del criterio original, adicionalmente la variable que se cargo y el data que contiene el punto de interés</a:t>
            </a:r>
            <a:r>
              <a:rPr lang="es-CO" sz="1400" dirty="0" smtClean="0"/>
              <a:t>.</a:t>
            </a:r>
            <a:endParaRPr lang="es-CO" sz="1400"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600" y="5170925"/>
            <a:ext cx="6354062" cy="619211"/>
          </a:xfrm>
          <a:prstGeom prst="rect">
            <a:avLst/>
          </a:prstGeom>
        </p:spPr>
        <p:style>
          <a:lnRef idx="2">
            <a:schemeClr val="accent2"/>
          </a:lnRef>
          <a:fillRef idx="1">
            <a:schemeClr val="lt1"/>
          </a:fillRef>
          <a:effectRef idx="0">
            <a:schemeClr val="accent2"/>
          </a:effectRef>
          <a:fontRef idx="minor">
            <a:schemeClr val="dk1"/>
          </a:fontRef>
        </p:style>
      </p:pic>
      <p:sp>
        <p:nvSpPr>
          <p:cNvPr id="14" name="CuadroTexto 13"/>
          <p:cNvSpPr txBox="1"/>
          <p:nvPr/>
        </p:nvSpPr>
        <p:spPr>
          <a:xfrm>
            <a:off x="8226308" y="5266916"/>
            <a:ext cx="3734976" cy="523220"/>
          </a:xfrm>
          <a:prstGeom prst="rect">
            <a:avLst/>
          </a:prstGeom>
          <a:noFill/>
          <a:ln>
            <a:solidFill>
              <a:srgbClr val="FF0000"/>
            </a:solidFill>
          </a:ln>
        </p:spPr>
        <p:txBody>
          <a:bodyPr wrap="square" rtlCol="0">
            <a:spAutoFit/>
          </a:bodyPr>
          <a:lstStyle/>
          <a:p>
            <a:r>
              <a:rPr lang="es-CO" sz="1400" dirty="0" smtClean="0"/>
              <a:t>Resultado del reporte que genera la herramienta. </a:t>
            </a:r>
            <a:endParaRPr lang="es-CO" sz="1400" dirty="0"/>
          </a:p>
        </p:txBody>
      </p:sp>
      <p:cxnSp>
        <p:nvCxnSpPr>
          <p:cNvPr id="15" name="Conector angular 14"/>
          <p:cNvCxnSpPr>
            <a:stCxn id="6" idx="3"/>
            <a:endCxn id="14" idx="1"/>
          </p:cNvCxnSpPr>
          <p:nvPr/>
        </p:nvCxnSpPr>
        <p:spPr>
          <a:xfrm>
            <a:off x="6667662" y="5480531"/>
            <a:ext cx="1558646" cy="47995"/>
          </a:xfrm>
          <a:prstGeom prst="bentConnector3">
            <a:avLst>
              <a:gd name="adj1" fmla="val 42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Imagen 11"/>
          <p:cNvPicPr>
            <a:picLocks noChangeAspect="1"/>
          </p:cNvPicPr>
          <p:nvPr/>
        </p:nvPicPr>
        <p:blipFill rotWithShape="1">
          <a:blip r:embed="rId4">
            <a:extLst>
              <a:ext uri="{28A0092B-C50C-407E-A947-70E740481C1C}">
                <a14:useLocalDpi xmlns:a14="http://schemas.microsoft.com/office/drawing/2010/main" val="0"/>
              </a:ext>
            </a:extLst>
          </a:blip>
          <a:srcRect l="52826" t="55290" r="1264" b="2001"/>
          <a:stretch/>
        </p:blipFill>
        <p:spPr>
          <a:xfrm>
            <a:off x="8730187" y="1241208"/>
            <a:ext cx="2818280" cy="1693130"/>
          </a:xfrm>
          <a:prstGeom prst="rect">
            <a:avLst/>
          </a:prstGeom>
        </p:spPr>
      </p:pic>
    </p:spTree>
    <p:extLst>
      <p:ext uri="{BB962C8B-B14F-4D97-AF65-F5344CB8AC3E}">
        <p14:creationId xmlns:p14="http://schemas.microsoft.com/office/powerpoint/2010/main" val="334411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1274002"/>
            <a:ext cx="9370847" cy="4096488"/>
          </a:xfrm>
          <a:prstGeom prst="rect">
            <a:avLst/>
          </a:prstGeom>
        </p:spPr>
      </p:pic>
      <p:sp>
        <p:nvSpPr>
          <p:cNvPr id="2" name="Título 1"/>
          <p:cNvSpPr>
            <a:spLocks noGrp="1"/>
          </p:cNvSpPr>
          <p:nvPr>
            <p:ph type="title"/>
          </p:nvPr>
        </p:nvSpPr>
        <p:spPr>
          <a:xfrm>
            <a:off x="2418502" y="316816"/>
            <a:ext cx="6715954" cy="1325563"/>
          </a:xfrm>
        </p:spPr>
        <p:txBody>
          <a:bodyPr>
            <a:noAutofit/>
          </a:bodyPr>
          <a:lstStyle/>
          <a:p>
            <a:pPr lvl="0" algn="ctr"/>
            <a:r>
              <a:rPr lang="es-CO" sz="2800" b="1" dirty="0" smtClean="0">
                <a:solidFill>
                  <a:srgbClr val="159741"/>
                </a:solidFill>
                <a:latin typeface="Century Gothic" charset="0"/>
              </a:rPr>
              <a:t>Presentación </a:t>
            </a:r>
            <a:r>
              <a:rPr lang="es-CO" sz="2800" b="1" dirty="0">
                <a:solidFill>
                  <a:srgbClr val="159741"/>
                </a:solidFill>
                <a:latin typeface="Century Gothic" charset="0"/>
              </a:rPr>
              <a:t>de </a:t>
            </a:r>
            <a:r>
              <a:rPr lang="es-CO" sz="2800" b="1" dirty="0" smtClean="0">
                <a:solidFill>
                  <a:srgbClr val="159741"/>
                </a:solidFill>
                <a:latin typeface="Century Gothic" charset="0"/>
              </a:rPr>
              <a:t>Resultados: </a:t>
            </a:r>
            <a:br>
              <a:rPr lang="es-CO" sz="2800" b="1" dirty="0" smtClean="0">
                <a:solidFill>
                  <a:srgbClr val="159741"/>
                </a:solidFill>
                <a:latin typeface="Century Gothic" charset="0"/>
              </a:rPr>
            </a:br>
            <a:r>
              <a:rPr lang="es-CO" sz="2800" b="1" dirty="0" err="1" smtClean="0">
                <a:solidFill>
                  <a:srgbClr val="159741"/>
                </a:solidFill>
                <a:latin typeface="Century Gothic" charset="0"/>
              </a:rPr>
              <a:t>Github</a:t>
            </a:r>
            <a:r>
              <a:rPr lang="es-CO" sz="2800" b="1" dirty="0" smtClean="0">
                <a:solidFill>
                  <a:srgbClr val="159741"/>
                </a:solidFill>
                <a:latin typeface="Century Gothic" charset="0"/>
              </a:rPr>
              <a:t> </a:t>
            </a:r>
            <a:r>
              <a:rPr lang="es-CO" sz="2800" b="1" dirty="0" smtClean="0">
                <a:solidFill>
                  <a:srgbClr val="159741"/>
                </a:solidFill>
                <a:latin typeface="Century Gothic" charset="0"/>
              </a:rPr>
              <a:t/>
            </a:r>
            <a:br>
              <a:rPr lang="es-CO" sz="2800" b="1" dirty="0" smtClean="0">
                <a:solidFill>
                  <a:srgbClr val="159741"/>
                </a:solidFill>
                <a:latin typeface="Century Gothic" charset="0"/>
              </a:rPr>
            </a:br>
            <a:endParaRPr lang="es-CO" sz="2800" b="1" dirty="0">
              <a:solidFill>
                <a:srgbClr val="159741"/>
              </a:solidFill>
              <a:latin typeface="Century Gothic" charset="0"/>
            </a:endParaRPr>
          </a:p>
        </p:txBody>
      </p:sp>
      <p:sp>
        <p:nvSpPr>
          <p:cNvPr id="13" name="Rectángulo 12"/>
          <p:cNvSpPr/>
          <p:nvPr/>
        </p:nvSpPr>
        <p:spPr>
          <a:xfrm>
            <a:off x="8667483" y="1274002"/>
            <a:ext cx="3524518" cy="3970318"/>
          </a:xfrm>
          <a:prstGeom prst="rect">
            <a:avLst/>
          </a:prstGeom>
        </p:spPr>
        <p:txBody>
          <a:bodyPr wrap="square">
            <a:spAutoFit/>
          </a:bodyPr>
          <a:lstStyle/>
          <a:p>
            <a:r>
              <a:rPr lang="es-CO" b="1" dirty="0" smtClean="0">
                <a:solidFill>
                  <a:srgbClr val="009B35"/>
                </a:solidFill>
                <a:ea typeface="Kozuka Mincho Pr6N B" panose="02020800000000000000" pitchFamily="18" charset="-128"/>
              </a:rPr>
              <a:t>Características:</a:t>
            </a:r>
          </a:p>
          <a:p>
            <a:pPr marL="742950" lvl="1" indent="-285750">
              <a:buFont typeface="Arial" panose="020B0604020202020204" pitchFamily="34" charset="0"/>
              <a:buChar char="•"/>
            </a:pPr>
            <a:r>
              <a:rPr lang="es-CO" dirty="0" smtClean="0"/>
              <a:t>Herramienta que permite poner a disposición del publico en general los resultados que tiene UPRA en el área de optimización de procesos.</a:t>
            </a:r>
          </a:p>
          <a:p>
            <a:pPr marL="742950" lvl="1" indent="-285750">
              <a:buFont typeface="Arial" panose="020B0604020202020204" pitchFamily="34" charset="0"/>
              <a:buChar char="•"/>
            </a:pPr>
            <a:r>
              <a:rPr lang="es-CO" dirty="0" smtClean="0"/>
              <a:t>Libre descarga y también esta para que las personas aporten y conozcan lo que se realiza. </a:t>
            </a:r>
            <a:endParaRPr lang="es-CO" dirty="0" smtClean="0"/>
          </a:p>
        </p:txBody>
      </p:sp>
    </p:spTree>
    <p:extLst>
      <p:ext uri="{BB962C8B-B14F-4D97-AF65-F5344CB8AC3E}">
        <p14:creationId xmlns:p14="http://schemas.microsoft.com/office/powerpoint/2010/main" val="315350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18502" y="316816"/>
            <a:ext cx="6715954" cy="1325563"/>
          </a:xfrm>
        </p:spPr>
        <p:txBody>
          <a:bodyPr>
            <a:noAutofit/>
          </a:bodyPr>
          <a:lstStyle/>
          <a:p>
            <a:pPr lvl="0" algn="ctr"/>
            <a:r>
              <a:rPr lang="es-CO" sz="2800" b="1" dirty="0" smtClean="0">
                <a:solidFill>
                  <a:srgbClr val="159741"/>
                </a:solidFill>
                <a:latin typeface="Century Gothic" charset="0"/>
              </a:rPr>
              <a:t>Presentación </a:t>
            </a:r>
            <a:r>
              <a:rPr lang="es-CO" sz="2800" b="1" dirty="0">
                <a:solidFill>
                  <a:srgbClr val="159741"/>
                </a:solidFill>
                <a:latin typeface="Century Gothic" charset="0"/>
              </a:rPr>
              <a:t>de </a:t>
            </a:r>
            <a:r>
              <a:rPr lang="es-CO" sz="2800" b="1" dirty="0" smtClean="0">
                <a:solidFill>
                  <a:srgbClr val="159741"/>
                </a:solidFill>
                <a:latin typeface="Century Gothic" charset="0"/>
              </a:rPr>
              <a:t>Resultados: </a:t>
            </a:r>
            <a:br>
              <a:rPr lang="es-CO" sz="2800" b="1" dirty="0" smtClean="0">
                <a:solidFill>
                  <a:srgbClr val="159741"/>
                </a:solidFill>
                <a:latin typeface="Century Gothic" charset="0"/>
              </a:rPr>
            </a:br>
            <a:r>
              <a:rPr lang="es-CO" sz="2800" b="1" dirty="0" err="1" smtClean="0">
                <a:solidFill>
                  <a:srgbClr val="159741"/>
                </a:solidFill>
                <a:latin typeface="Century Gothic" charset="0"/>
              </a:rPr>
              <a:t>Github</a:t>
            </a:r>
            <a:r>
              <a:rPr lang="es-CO" sz="2800" b="1" dirty="0" smtClean="0">
                <a:solidFill>
                  <a:srgbClr val="159741"/>
                </a:solidFill>
                <a:latin typeface="Century Gothic" charset="0"/>
              </a:rPr>
              <a:t> </a:t>
            </a:r>
            <a:r>
              <a:rPr lang="es-CO" sz="2800" b="1" dirty="0" smtClean="0">
                <a:solidFill>
                  <a:srgbClr val="159741"/>
                </a:solidFill>
                <a:latin typeface="Century Gothic" charset="0"/>
              </a:rPr>
              <a:t/>
            </a:r>
            <a:br>
              <a:rPr lang="es-CO" sz="2800" b="1" dirty="0" smtClean="0">
                <a:solidFill>
                  <a:srgbClr val="159741"/>
                </a:solidFill>
                <a:latin typeface="Century Gothic" charset="0"/>
              </a:rPr>
            </a:br>
            <a:endParaRPr lang="es-CO" sz="2800" b="1" dirty="0">
              <a:solidFill>
                <a:srgbClr val="159741"/>
              </a:solidFill>
              <a:latin typeface="Century Gothic" charset="0"/>
            </a:endParaRPr>
          </a:p>
        </p:txBody>
      </p:sp>
      <p:sp>
        <p:nvSpPr>
          <p:cNvPr id="13" name="Rectángulo 12"/>
          <p:cNvSpPr/>
          <p:nvPr/>
        </p:nvSpPr>
        <p:spPr>
          <a:xfrm>
            <a:off x="8667483" y="1274002"/>
            <a:ext cx="3524518" cy="3970318"/>
          </a:xfrm>
          <a:prstGeom prst="rect">
            <a:avLst/>
          </a:prstGeom>
        </p:spPr>
        <p:txBody>
          <a:bodyPr wrap="square">
            <a:spAutoFit/>
          </a:bodyPr>
          <a:lstStyle/>
          <a:p>
            <a:r>
              <a:rPr lang="es-CO" b="1" dirty="0" smtClean="0">
                <a:solidFill>
                  <a:srgbClr val="009B35"/>
                </a:solidFill>
                <a:ea typeface="Kozuka Mincho Pr6N B" panose="02020800000000000000" pitchFamily="18" charset="-128"/>
              </a:rPr>
              <a:t>Características:</a:t>
            </a:r>
          </a:p>
          <a:p>
            <a:pPr marL="742950" lvl="1" indent="-285750">
              <a:buFont typeface="Arial" panose="020B0604020202020204" pitchFamily="34" charset="0"/>
              <a:buChar char="•"/>
            </a:pPr>
            <a:r>
              <a:rPr lang="es-CO" dirty="0" smtClean="0"/>
              <a:t>Herramienta que permite poner a disposición del publico en general los resultados que tiene UPRA en el área de optimización de procesos.</a:t>
            </a:r>
          </a:p>
          <a:p>
            <a:pPr marL="742950" lvl="1" indent="-285750">
              <a:buFont typeface="Arial" panose="020B0604020202020204" pitchFamily="34" charset="0"/>
              <a:buChar char="•"/>
            </a:pPr>
            <a:r>
              <a:rPr lang="es-CO" dirty="0" smtClean="0"/>
              <a:t>Libre descarga y también esta para que las personas aporten y conozcan lo que se realiza. </a:t>
            </a:r>
            <a:endParaRPr lang="es-CO" dirty="0" smtClean="0"/>
          </a:p>
        </p:txBody>
      </p:sp>
      <p:pic>
        <p:nvPicPr>
          <p:cNvPr id="3" name="Imagen 2"/>
          <p:cNvPicPr>
            <a:picLocks noChangeAspect="1"/>
          </p:cNvPicPr>
          <p:nvPr/>
        </p:nvPicPr>
        <p:blipFill>
          <a:blip r:embed="rId2"/>
          <a:stretch>
            <a:fillRect/>
          </a:stretch>
        </p:blipFill>
        <p:spPr>
          <a:xfrm>
            <a:off x="0" y="1274002"/>
            <a:ext cx="7874000" cy="4880774"/>
          </a:xfrm>
          <a:prstGeom prst="rect">
            <a:avLst/>
          </a:prstGeom>
        </p:spPr>
      </p:pic>
    </p:spTree>
    <p:extLst>
      <p:ext uri="{BB962C8B-B14F-4D97-AF65-F5344CB8AC3E}">
        <p14:creationId xmlns:p14="http://schemas.microsoft.com/office/powerpoint/2010/main" val="312531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txBox="1">
            <a:spLocks/>
          </p:cNvSpPr>
          <p:nvPr/>
        </p:nvSpPr>
        <p:spPr>
          <a:xfrm>
            <a:off x="4163439" y="2718302"/>
            <a:ext cx="3834318" cy="157087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2800" b="1" dirty="0">
                <a:solidFill>
                  <a:schemeClr val="bg1"/>
                </a:solidFill>
                <a:latin typeface="Century Gothic" panose="020B0502020202020204" pitchFamily="34" charset="0"/>
              </a:rPr>
              <a:t>GRACIAS</a:t>
            </a:r>
          </a:p>
          <a:p>
            <a:endParaRPr lang="es-CO" sz="2800" b="1" dirty="0">
              <a:solidFill>
                <a:schemeClr val="bg1"/>
              </a:solidFill>
              <a:latin typeface="Century Gothic" panose="020B0502020202020204" pitchFamily="34" charset="0"/>
            </a:endParaRPr>
          </a:p>
          <a:p>
            <a:r>
              <a:rPr lang="es-CO" sz="2800" b="1" dirty="0">
                <a:solidFill>
                  <a:schemeClr val="bg1"/>
                </a:solidFill>
                <a:latin typeface="Century Gothic" panose="020B0502020202020204" pitchFamily="34" charset="0"/>
              </a:rPr>
              <a:t>Autor / autores </a:t>
            </a:r>
          </a:p>
          <a:p>
            <a:r>
              <a:rPr lang="es-CO" sz="1600" b="1" dirty="0">
                <a:solidFill>
                  <a:schemeClr val="bg1"/>
                </a:solidFill>
                <a:latin typeface="Century Gothic" panose="020B0502020202020204" pitchFamily="34" charset="0"/>
              </a:rPr>
              <a:t>Fuente: </a:t>
            </a:r>
            <a:r>
              <a:rPr lang="es-CO" sz="1600" b="1" dirty="0" err="1">
                <a:solidFill>
                  <a:schemeClr val="bg1"/>
                </a:solidFill>
                <a:latin typeface="Century Gothic" panose="020B0502020202020204" pitchFamily="34" charset="0"/>
              </a:rPr>
              <a:t>century</a:t>
            </a:r>
            <a:r>
              <a:rPr lang="es-CO" sz="1600" b="1" dirty="0">
                <a:solidFill>
                  <a:schemeClr val="bg1"/>
                </a:solidFill>
                <a:latin typeface="Century Gothic" panose="020B0502020202020204" pitchFamily="34" charset="0"/>
              </a:rPr>
              <a:t> </a:t>
            </a:r>
            <a:r>
              <a:rPr lang="es-CO" sz="1600" b="1" dirty="0" err="1">
                <a:solidFill>
                  <a:schemeClr val="bg1"/>
                </a:solidFill>
                <a:latin typeface="Century Gothic" panose="020B0502020202020204" pitchFamily="34" charset="0"/>
              </a:rPr>
              <a:t>gothic</a:t>
            </a:r>
            <a:r>
              <a:rPr lang="es-CO" sz="1600" b="1" dirty="0">
                <a:solidFill>
                  <a:schemeClr val="bg1"/>
                </a:solidFill>
                <a:latin typeface="Century Gothic" panose="020B0502020202020204" pitchFamily="34" charset="0"/>
              </a:rPr>
              <a:t> Bold  </a:t>
            </a:r>
          </a:p>
          <a:p>
            <a:r>
              <a:rPr lang="es-CO" sz="1600" b="1" dirty="0">
                <a:solidFill>
                  <a:schemeClr val="bg1"/>
                </a:solidFill>
                <a:latin typeface="Century Gothic" panose="020B0502020202020204" pitchFamily="34" charset="0"/>
              </a:rPr>
              <a:t>Tamaño: 18 – 28 pt</a:t>
            </a:r>
          </a:p>
        </p:txBody>
      </p:sp>
    </p:spTree>
    <p:extLst>
      <p:ext uri="{BB962C8B-B14F-4D97-AF65-F5344CB8AC3E}">
        <p14:creationId xmlns:p14="http://schemas.microsoft.com/office/powerpoint/2010/main" val="1208370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nvPr>
        </p:nvGraphicFramePr>
        <p:xfrm>
          <a:off x="894232" y="1489365"/>
          <a:ext cx="10240524" cy="2914762"/>
        </p:xfrm>
        <a:graphic>
          <a:graphicData uri="http://schemas.openxmlformats.org/drawingml/2006/table">
            <a:tbl>
              <a:tblPr firstRow="1" firstCol="1" bandRow="1">
                <a:tableStyleId>{5C22544A-7EE6-4342-B048-85BDC9FD1C3A}</a:tableStyleId>
              </a:tblPr>
              <a:tblGrid>
                <a:gridCol w="1202488">
                  <a:extLst>
                    <a:ext uri="{9D8B030D-6E8A-4147-A177-3AD203B41FA5}">
                      <a16:colId xmlns="" xmlns:a16="http://schemas.microsoft.com/office/drawing/2014/main" val="20000"/>
                    </a:ext>
                  </a:extLst>
                </a:gridCol>
                <a:gridCol w="1202488">
                  <a:extLst>
                    <a:ext uri="{9D8B030D-6E8A-4147-A177-3AD203B41FA5}">
                      <a16:colId xmlns="" xmlns:a16="http://schemas.microsoft.com/office/drawing/2014/main" val="20001"/>
                    </a:ext>
                  </a:extLst>
                </a:gridCol>
                <a:gridCol w="7835548">
                  <a:extLst>
                    <a:ext uri="{9D8B030D-6E8A-4147-A177-3AD203B41FA5}">
                      <a16:colId xmlns="" xmlns:a16="http://schemas.microsoft.com/office/drawing/2014/main" val="20002"/>
                    </a:ext>
                  </a:extLst>
                </a:gridCol>
              </a:tblGrid>
              <a:tr h="398972">
                <a:tc gridSpan="2">
                  <a:txBody>
                    <a:bodyPr/>
                    <a:lstStyle/>
                    <a:p>
                      <a:pPr algn="ctr">
                        <a:spcAft>
                          <a:spcPts val="0"/>
                        </a:spcAft>
                      </a:pPr>
                      <a:r>
                        <a:rPr lang="es-ES" sz="2000" baseline="0" dirty="0">
                          <a:solidFill>
                            <a:schemeClr val="accent1">
                              <a:lumMod val="50000"/>
                            </a:schemeClr>
                          </a:solidFill>
                          <a:effectLst/>
                          <a:latin typeface="Century Gothic"/>
                          <a:cs typeface="Century Gothic"/>
                        </a:rPr>
                        <a:t>Clase</a:t>
                      </a:r>
                      <a:endParaRPr lang="es-CO" sz="2000" baseline="0" dirty="0">
                        <a:solidFill>
                          <a:schemeClr val="accent1">
                            <a:lumMod val="50000"/>
                          </a:schemeClr>
                        </a:solidFill>
                        <a:effectLst/>
                        <a:latin typeface="Century Gothic"/>
                        <a:ea typeface="Times New Roman" panose="02020603050405020304" pitchFamily="18" charset="0"/>
                        <a:cs typeface="Century Gothic"/>
                      </a:endParaRPr>
                    </a:p>
                  </a:txBody>
                  <a:tcPr marL="68580" marR="68580" marT="0" marB="0" anchor="ctr"/>
                </a:tc>
                <a:tc hMerge="1">
                  <a:txBody>
                    <a:bodyPr/>
                    <a:lstStyle/>
                    <a:p>
                      <a:endParaRPr lang="es-ES"/>
                    </a:p>
                  </a:txBody>
                  <a:tcPr/>
                </a:tc>
                <a:tc>
                  <a:txBody>
                    <a:bodyPr/>
                    <a:lstStyle/>
                    <a:p>
                      <a:pPr algn="ctr">
                        <a:spcAft>
                          <a:spcPts val="0"/>
                        </a:spcAft>
                      </a:pPr>
                      <a:r>
                        <a:rPr lang="es-ES" sz="2000" baseline="0" dirty="0">
                          <a:solidFill>
                            <a:schemeClr val="accent1">
                              <a:lumMod val="50000"/>
                            </a:schemeClr>
                          </a:solidFill>
                          <a:effectLst/>
                          <a:latin typeface="Century Gothic"/>
                          <a:cs typeface="Century Gothic"/>
                        </a:rPr>
                        <a:t>Definición de la zona</a:t>
                      </a:r>
                      <a:endParaRPr lang="es-CO" sz="2000" baseline="0" dirty="0">
                        <a:solidFill>
                          <a:schemeClr val="accent1">
                            <a:lumMod val="50000"/>
                          </a:schemeClr>
                        </a:solidFill>
                        <a:effectLst/>
                        <a:latin typeface="Century Gothic"/>
                        <a:ea typeface="Times New Roman" panose="02020603050405020304" pitchFamily="18" charset="0"/>
                        <a:cs typeface="Century Gothic"/>
                      </a:endParaRPr>
                    </a:p>
                  </a:txBody>
                  <a:tcPr marL="68580" marR="68580" marT="0" marB="0" anchor="ctr"/>
                </a:tc>
                <a:extLst>
                  <a:ext uri="{0D108BD9-81ED-4DB2-BD59-A6C34878D82A}">
                    <a16:rowId xmlns="" xmlns:a16="http://schemas.microsoft.com/office/drawing/2014/main" val="10000"/>
                  </a:ext>
                </a:extLst>
              </a:tr>
              <a:tr h="598459">
                <a:tc rowSpan="3">
                  <a:txBody>
                    <a:bodyPr/>
                    <a:lstStyle/>
                    <a:p>
                      <a:pPr algn="ctr"/>
                      <a:r>
                        <a:rPr lang="es-ES" b="1" dirty="0">
                          <a:solidFill>
                            <a:srgbClr val="000000"/>
                          </a:solidFill>
                        </a:rPr>
                        <a:t>APTO</a:t>
                      </a:r>
                    </a:p>
                  </a:txBody>
                  <a:tcPr marL="68580" marR="68580" marT="0" marB="0" anchor="ctr">
                    <a:solidFill>
                      <a:srgbClr val="0B5501"/>
                    </a:solidFill>
                  </a:tcPr>
                </a:tc>
                <a:tc>
                  <a:txBody>
                    <a:bodyPr/>
                    <a:lstStyle/>
                    <a:p>
                      <a:pPr algn="ctr">
                        <a:spcAft>
                          <a:spcPts val="0"/>
                        </a:spcAft>
                      </a:pPr>
                      <a:r>
                        <a:rPr lang="es-MX" sz="1800" dirty="0">
                          <a:solidFill>
                            <a:srgbClr val="000000"/>
                          </a:solidFill>
                          <a:effectLst/>
                          <a:latin typeface="Century Gothic"/>
                          <a:cs typeface="Century Gothic"/>
                        </a:rPr>
                        <a:t>Alta</a:t>
                      </a:r>
                      <a:endParaRPr lang="es-CO" sz="1800" dirty="0">
                        <a:solidFill>
                          <a:srgbClr val="000000"/>
                        </a:solidFill>
                        <a:effectLst/>
                        <a:latin typeface="Century Gothic"/>
                        <a:ea typeface="Times New Roman" panose="02020603050405020304" pitchFamily="18" charset="0"/>
                        <a:cs typeface="Century Gothic"/>
                      </a:endParaRPr>
                    </a:p>
                  </a:txBody>
                  <a:tcPr marL="68580" marR="68580" marT="0" marB="0" anchor="ctr">
                    <a:solidFill>
                      <a:srgbClr val="0B5501"/>
                    </a:solidFill>
                  </a:tcPr>
                </a:tc>
                <a:tc>
                  <a:txBody>
                    <a:bodyPr/>
                    <a:lstStyle/>
                    <a:p>
                      <a:pPr algn="l">
                        <a:spcAft>
                          <a:spcPts val="0"/>
                        </a:spcAft>
                      </a:pPr>
                      <a:r>
                        <a:rPr lang="es-ES_tradnl" sz="1600" dirty="0">
                          <a:effectLst/>
                          <a:latin typeface="Century Gothic"/>
                          <a:cs typeface="Century Gothic"/>
                        </a:rPr>
                        <a:t>Las mejores condiciones desde el punto de vista físico, socioecosistémico y socioeconómico</a:t>
                      </a:r>
                      <a:endParaRPr lang="es-CO" sz="1600" dirty="0">
                        <a:solidFill>
                          <a:srgbClr val="365F91"/>
                        </a:solidFill>
                        <a:effectLst/>
                        <a:latin typeface="Century Gothic"/>
                        <a:ea typeface="Times New Roman" panose="02020603050405020304" pitchFamily="18" charset="0"/>
                        <a:cs typeface="Century Gothic"/>
                      </a:endParaRPr>
                    </a:p>
                  </a:txBody>
                  <a:tcPr marL="68580" marR="68580" marT="0" marB="0" anchor="ctr"/>
                </a:tc>
                <a:extLst>
                  <a:ext uri="{0D108BD9-81ED-4DB2-BD59-A6C34878D82A}">
                    <a16:rowId xmlns="" xmlns:a16="http://schemas.microsoft.com/office/drawing/2014/main" val="10001"/>
                  </a:ext>
                </a:extLst>
              </a:tr>
              <a:tr h="547809">
                <a:tc vMerge="1">
                  <a:txBody>
                    <a:bodyPr/>
                    <a:lstStyle/>
                    <a:p>
                      <a:endParaRPr lang="es-ES" dirty="0"/>
                    </a:p>
                  </a:txBody>
                  <a:tcPr marL="68580" marR="68580" marT="0" marB="0" anchor="ctr">
                    <a:solidFill>
                      <a:srgbClr val="89E606"/>
                    </a:solidFill>
                  </a:tcPr>
                </a:tc>
                <a:tc>
                  <a:txBody>
                    <a:bodyPr/>
                    <a:lstStyle/>
                    <a:p>
                      <a:pPr algn="ctr">
                        <a:spcAft>
                          <a:spcPts val="0"/>
                        </a:spcAft>
                      </a:pPr>
                      <a:r>
                        <a:rPr lang="es-MX" sz="1800" dirty="0">
                          <a:solidFill>
                            <a:srgbClr val="000000"/>
                          </a:solidFill>
                          <a:effectLst/>
                          <a:latin typeface="Century Gothic"/>
                          <a:cs typeface="Century Gothic"/>
                        </a:rPr>
                        <a:t>Media</a:t>
                      </a:r>
                      <a:endParaRPr lang="es-CO" sz="1800" dirty="0">
                        <a:solidFill>
                          <a:srgbClr val="000000"/>
                        </a:solidFill>
                        <a:effectLst/>
                        <a:latin typeface="Century Gothic"/>
                        <a:ea typeface="Times New Roman" panose="02020603050405020304" pitchFamily="18" charset="0"/>
                        <a:cs typeface="Century Gothic"/>
                      </a:endParaRPr>
                    </a:p>
                  </a:txBody>
                  <a:tcPr marL="68580" marR="68580" marT="0" marB="0" anchor="ctr">
                    <a:solidFill>
                      <a:srgbClr val="1CD303"/>
                    </a:solidFill>
                  </a:tcPr>
                </a:tc>
                <a:tc>
                  <a:txBody>
                    <a:bodyPr/>
                    <a:lstStyle/>
                    <a:p>
                      <a:pPr algn="l">
                        <a:spcAft>
                          <a:spcPts val="0"/>
                        </a:spcAft>
                      </a:pPr>
                      <a:r>
                        <a:rPr lang="es-ES_tradnl" sz="1600" dirty="0">
                          <a:effectLst/>
                          <a:latin typeface="Century Gothic"/>
                          <a:cs typeface="Century Gothic"/>
                        </a:rPr>
                        <a:t>Limitaciones moderadas de tipo físico, socioecosistémico y/o socioeconómico</a:t>
                      </a:r>
                      <a:endParaRPr lang="es-CO" sz="1600" dirty="0">
                        <a:solidFill>
                          <a:srgbClr val="365F91"/>
                        </a:solidFill>
                        <a:effectLst/>
                        <a:latin typeface="Century Gothic"/>
                        <a:ea typeface="Times New Roman" panose="02020603050405020304" pitchFamily="18" charset="0"/>
                        <a:cs typeface="Century Gothic"/>
                      </a:endParaRPr>
                    </a:p>
                  </a:txBody>
                  <a:tcPr marL="68580" marR="68580" marT="0" marB="0" anchor="ctr"/>
                </a:tc>
                <a:extLst>
                  <a:ext uri="{0D108BD9-81ED-4DB2-BD59-A6C34878D82A}">
                    <a16:rowId xmlns="" xmlns:a16="http://schemas.microsoft.com/office/drawing/2014/main" val="10002"/>
                  </a:ext>
                </a:extLst>
              </a:tr>
              <a:tr h="821713">
                <a:tc vMerge="1">
                  <a:txBody>
                    <a:bodyPr/>
                    <a:lstStyle/>
                    <a:p>
                      <a:endParaRPr lang="es-ES" dirty="0"/>
                    </a:p>
                  </a:txBody>
                  <a:tcPr marL="68580" marR="68580" marT="0" marB="0" anchor="ctr">
                    <a:solidFill>
                      <a:srgbClr val="FFFF61"/>
                    </a:solidFill>
                  </a:tcPr>
                </a:tc>
                <a:tc>
                  <a:txBody>
                    <a:bodyPr/>
                    <a:lstStyle/>
                    <a:p>
                      <a:pPr algn="ctr">
                        <a:spcAft>
                          <a:spcPts val="0"/>
                        </a:spcAft>
                      </a:pPr>
                      <a:r>
                        <a:rPr lang="es-MX" sz="1800" dirty="0">
                          <a:solidFill>
                            <a:srgbClr val="000000"/>
                          </a:solidFill>
                          <a:effectLst/>
                          <a:latin typeface="Century Gothic"/>
                          <a:cs typeface="Century Gothic"/>
                        </a:rPr>
                        <a:t>Baja</a:t>
                      </a:r>
                      <a:endParaRPr lang="es-CO" sz="1800" dirty="0">
                        <a:solidFill>
                          <a:srgbClr val="000000"/>
                        </a:solidFill>
                        <a:effectLst/>
                        <a:latin typeface="Century Gothic"/>
                        <a:ea typeface="Times New Roman" panose="02020603050405020304" pitchFamily="18" charset="0"/>
                        <a:cs typeface="Century Gothic"/>
                      </a:endParaRPr>
                    </a:p>
                  </a:txBody>
                  <a:tcPr marL="68580" marR="68580" marT="0" marB="0" anchor="ctr">
                    <a:solidFill>
                      <a:srgbClr val="DBFFAF"/>
                    </a:solidFill>
                  </a:tcPr>
                </a:tc>
                <a:tc>
                  <a:txBody>
                    <a:bodyPr/>
                    <a:lstStyle/>
                    <a:p>
                      <a:pPr algn="l">
                        <a:spcAft>
                          <a:spcPts val="0"/>
                        </a:spcAft>
                      </a:pPr>
                      <a:r>
                        <a:rPr lang="es-ES_tradnl" sz="1600" dirty="0">
                          <a:effectLst/>
                          <a:latin typeface="Century Gothic"/>
                          <a:cs typeface="Century Gothic"/>
                        </a:rPr>
                        <a:t>Fuertes limitaciones  de tipo físico, socioecosistémico y/o socioeconómico, las cuales podrían adecuarse con grandes inversiones y/o el desarrollo de nuevas tecnologías.  </a:t>
                      </a:r>
                      <a:endParaRPr lang="es-CO" sz="1600" dirty="0">
                        <a:solidFill>
                          <a:srgbClr val="365F91"/>
                        </a:solidFill>
                        <a:effectLst/>
                        <a:latin typeface="Century Gothic"/>
                        <a:ea typeface="Times New Roman" panose="02020603050405020304" pitchFamily="18" charset="0"/>
                        <a:cs typeface="Century Gothic"/>
                      </a:endParaRPr>
                    </a:p>
                  </a:txBody>
                  <a:tcPr marL="68580" marR="68580" marT="0" marB="0" anchor="ctr"/>
                </a:tc>
                <a:extLst>
                  <a:ext uri="{0D108BD9-81ED-4DB2-BD59-A6C34878D82A}">
                    <a16:rowId xmlns="" xmlns:a16="http://schemas.microsoft.com/office/drawing/2014/main" val="10003"/>
                  </a:ext>
                </a:extLst>
              </a:tr>
              <a:tr h="547809">
                <a:tc gridSpan="2">
                  <a:txBody>
                    <a:bodyPr/>
                    <a:lstStyle/>
                    <a:p>
                      <a:pPr algn="ctr">
                        <a:spcAft>
                          <a:spcPts val="0"/>
                        </a:spcAft>
                      </a:pPr>
                      <a:r>
                        <a:rPr lang="es-MX" sz="1800" dirty="0">
                          <a:solidFill>
                            <a:srgbClr val="000000"/>
                          </a:solidFill>
                          <a:effectLst/>
                          <a:latin typeface="Century Gothic"/>
                          <a:cs typeface="Century Gothic"/>
                        </a:rPr>
                        <a:t>No apto</a:t>
                      </a:r>
                      <a:endParaRPr lang="es-CO" sz="1800" dirty="0">
                        <a:solidFill>
                          <a:srgbClr val="000000"/>
                        </a:solidFill>
                        <a:effectLst/>
                        <a:latin typeface="Century Gothic"/>
                        <a:ea typeface="Times New Roman" panose="02020603050405020304" pitchFamily="18" charset="0"/>
                        <a:cs typeface="Century Gothic"/>
                      </a:endParaRPr>
                    </a:p>
                  </a:txBody>
                  <a:tcPr marL="68580" marR="68580" marT="0" marB="0" anchor="ctr">
                    <a:solidFill>
                      <a:srgbClr val="DBDBDB"/>
                    </a:solidFill>
                  </a:tcPr>
                </a:tc>
                <a:tc hMerge="1">
                  <a:txBody>
                    <a:bodyPr/>
                    <a:lstStyle/>
                    <a:p>
                      <a:endParaRPr lang="es-ES"/>
                    </a:p>
                  </a:txBody>
                  <a:tcPr/>
                </a:tc>
                <a:tc>
                  <a:txBody>
                    <a:bodyPr/>
                    <a:lstStyle/>
                    <a:p>
                      <a:pPr algn="l">
                        <a:spcAft>
                          <a:spcPts val="0"/>
                        </a:spcAft>
                      </a:pPr>
                      <a:r>
                        <a:rPr lang="es-ES_tradnl" sz="1600" dirty="0">
                          <a:effectLst/>
                          <a:latin typeface="Century Gothic"/>
                          <a:cs typeface="Century Gothic"/>
                        </a:rPr>
                        <a:t>Restricciones físicas y socioecosistémicas que imposibilitan el desarrollo de la actividad.</a:t>
                      </a:r>
                      <a:endParaRPr lang="es-CO" sz="1600" dirty="0">
                        <a:solidFill>
                          <a:srgbClr val="365F91"/>
                        </a:solidFill>
                        <a:effectLst/>
                        <a:latin typeface="Century Gothic"/>
                        <a:ea typeface="Times New Roman" panose="02020603050405020304" pitchFamily="18" charset="0"/>
                        <a:cs typeface="Century Gothic"/>
                      </a:endParaRPr>
                    </a:p>
                  </a:txBody>
                  <a:tcPr marL="68580" marR="68580" marT="0" marB="0" anchor="ctr"/>
                </a:tc>
                <a:extLst>
                  <a:ext uri="{0D108BD9-81ED-4DB2-BD59-A6C34878D82A}">
                    <a16:rowId xmlns="" xmlns:a16="http://schemas.microsoft.com/office/drawing/2014/main" val="10004"/>
                  </a:ext>
                </a:extLst>
              </a:tr>
            </a:tbl>
          </a:graphicData>
        </a:graphic>
      </p:graphicFrame>
      <p:graphicFrame>
        <p:nvGraphicFramePr>
          <p:cNvPr id="5" name="Marcador de contenido 4"/>
          <p:cNvGraphicFramePr>
            <a:graphicFrameLocks/>
          </p:cNvGraphicFramePr>
          <p:nvPr>
            <p:extLst/>
          </p:nvPr>
        </p:nvGraphicFramePr>
        <p:xfrm>
          <a:off x="916411" y="4549233"/>
          <a:ext cx="10216042" cy="1294808"/>
        </p:xfrm>
        <a:graphic>
          <a:graphicData uri="http://schemas.openxmlformats.org/drawingml/2006/table">
            <a:tbl>
              <a:tblPr firstRow="1" firstCol="1" lastRow="1" lastCol="1" bandRow="1" bandCol="1"/>
              <a:tblGrid>
                <a:gridCol w="2352053">
                  <a:extLst>
                    <a:ext uri="{9D8B030D-6E8A-4147-A177-3AD203B41FA5}">
                      <a16:colId xmlns="" xmlns:a16="http://schemas.microsoft.com/office/drawing/2014/main" val="20000"/>
                    </a:ext>
                  </a:extLst>
                </a:gridCol>
                <a:gridCol w="7863989">
                  <a:extLst>
                    <a:ext uri="{9D8B030D-6E8A-4147-A177-3AD203B41FA5}">
                      <a16:colId xmlns="" xmlns:a16="http://schemas.microsoft.com/office/drawing/2014/main" val="20001"/>
                    </a:ext>
                  </a:extLst>
                </a:gridCol>
              </a:tblGrid>
              <a:tr h="431602">
                <a:tc>
                  <a:txBody>
                    <a:bodyPr/>
                    <a:lstStyle/>
                    <a:p>
                      <a:pPr algn="ctr">
                        <a:spcAft>
                          <a:spcPts val="0"/>
                        </a:spcAft>
                      </a:pPr>
                      <a:r>
                        <a:rPr lang="es-MX" sz="1800" b="1" dirty="0">
                          <a:solidFill>
                            <a:srgbClr val="000000"/>
                          </a:solidFill>
                          <a:effectLst/>
                          <a:latin typeface="Century Gothic"/>
                          <a:ea typeface="Times New Roman" panose="02020603050405020304" pitchFamily="18" charset="0"/>
                          <a:cs typeface="Century Gothic"/>
                        </a:rPr>
                        <a:t>Restricción legal </a:t>
                      </a:r>
                      <a:endParaRPr lang="es-CO" sz="1800" b="1" dirty="0">
                        <a:solidFill>
                          <a:srgbClr val="000000"/>
                        </a:solidFill>
                        <a:effectLst/>
                        <a:latin typeface="Century Gothic"/>
                        <a:ea typeface="Times New Roman" panose="02020603050405020304" pitchFamily="18" charset="0"/>
                        <a:cs typeface="Century Gothic"/>
                      </a:endParaRPr>
                    </a:p>
                  </a:txBody>
                  <a:tcPr marL="68580" marR="68580" marT="0" marB="0"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18181"/>
                    </a:solidFill>
                  </a:tcPr>
                </a:tc>
                <a:tc>
                  <a:txBody>
                    <a:bodyPr/>
                    <a:lstStyle/>
                    <a:p>
                      <a:pPr algn="just">
                        <a:spcAft>
                          <a:spcPts val="0"/>
                        </a:spcAft>
                      </a:pPr>
                      <a:r>
                        <a:rPr lang="es-ES_tradnl" sz="1600" dirty="0">
                          <a:solidFill>
                            <a:srgbClr val="000000"/>
                          </a:solidFill>
                          <a:effectLst/>
                          <a:latin typeface="Century Gothic"/>
                          <a:ea typeface="Times New Roman" panose="02020603050405020304" pitchFamily="18" charset="0"/>
                          <a:cs typeface="Century Gothic"/>
                        </a:rPr>
                        <a:t>Por mandato legal</a:t>
                      </a:r>
                      <a:r>
                        <a:rPr lang="es-ES_tradnl" sz="1600" baseline="0" dirty="0">
                          <a:solidFill>
                            <a:srgbClr val="000000"/>
                          </a:solidFill>
                          <a:effectLst/>
                          <a:latin typeface="Century Gothic"/>
                          <a:ea typeface="Times New Roman" panose="02020603050405020304" pitchFamily="18" charset="0"/>
                          <a:cs typeface="Century Gothic"/>
                        </a:rPr>
                        <a:t> </a:t>
                      </a:r>
                      <a:r>
                        <a:rPr lang="es-ES_tradnl" sz="1600" dirty="0">
                          <a:solidFill>
                            <a:srgbClr val="000000"/>
                          </a:solidFill>
                          <a:effectLst/>
                          <a:latin typeface="Century Gothic"/>
                          <a:ea typeface="Times New Roman" panose="02020603050405020304" pitchFamily="18" charset="0"/>
                          <a:cs typeface="Century Gothic"/>
                        </a:rPr>
                        <a:t>no se permite el desarrollo de la actividad productiva</a:t>
                      </a:r>
                      <a:endParaRPr lang="es-CO" sz="1600" dirty="0">
                        <a:solidFill>
                          <a:srgbClr val="000000"/>
                        </a:solidFill>
                        <a:effectLst/>
                        <a:latin typeface="Century Gothic"/>
                        <a:ea typeface="Times New Roman" panose="02020603050405020304" pitchFamily="18" charset="0"/>
                        <a:cs typeface="Century Gothic"/>
                      </a:endParaRPr>
                    </a:p>
                  </a:txBody>
                  <a:tcPr marL="68580" marR="68580" marT="0" marB="0">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0"/>
                  </a:ext>
                </a:extLst>
              </a:tr>
              <a:tr h="863206">
                <a:tc>
                  <a:txBody>
                    <a:bodyPr/>
                    <a:lstStyle/>
                    <a:p>
                      <a:pPr algn="ctr">
                        <a:spcAft>
                          <a:spcPts val="0"/>
                        </a:spcAft>
                      </a:pPr>
                      <a:r>
                        <a:rPr lang="es-MX" sz="1800" b="1" dirty="0">
                          <a:solidFill>
                            <a:srgbClr val="000000"/>
                          </a:solidFill>
                          <a:effectLst/>
                          <a:latin typeface="Century Gothic"/>
                          <a:ea typeface="Times New Roman" panose="02020603050405020304" pitchFamily="18" charset="0"/>
                          <a:cs typeface="Century Gothic"/>
                        </a:rPr>
                        <a:t>Condicionante legal o técnico </a:t>
                      </a:r>
                      <a:endParaRPr lang="es-CO" sz="1800" b="1" dirty="0">
                        <a:solidFill>
                          <a:srgbClr val="000000"/>
                        </a:solidFill>
                        <a:effectLst/>
                        <a:latin typeface="Century Gothic"/>
                        <a:ea typeface="Times New Roman" panose="02020603050405020304" pitchFamily="18" charset="0"/>
                        <a:cs typeface="Century Gothic"/>
                      </a:endParaRPr>
                    </a:p>
                  </a:txBody>
                  <a:tcPr marL="68580" marR="68580" marT="0" marB="0"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just">
                        <a:spcAft>
                          <a:spcPts val="0"/>
                        </a:spcAft>
                      </a:pPr>
                      <a:r>
                        <a:rPr lang="es-ES_tradnl" sz="1600" dirty="0">
                          <a:solidFill>
                            <a:srgbClr val="000000"/>
                          </a:solidFill>
                          <a:effectLst/>
                          <a:latin typeface="Century Gothic"/>
                          <a:ea typeface="Times New Roman" panose="02020603050405020304" pitchFamily="18" charset="0"/>
                          <a:cs typeface="Century Gothic"/>
                        </a:rPr>
                        <a:t>Independientemente de la categoría de aptitud,</a:t>
                      </a:r>
                      <a:r>
                        <a:rPr lang="es-ES_tradnl" sz="1600" baseline="0" dirty="0">
                          <a:solidFill>
                            <a:srgbClr val="000000"/>
                          </a:solidFill>
                          <a:effectLst/>
                          <a:latin typeface="Century Gothic"/>
                          <a:ea typeface="Times New Roman" panose="02020603050405020304" pitchFamily="18" charset="0"/>
                          <a:cs typeface="Century Gothic"/>
                        </a:rPr>
                        <a:t> </a:t>
                      </a:r>
                      <a:r>
                        <a:rPr lang="es-ES_tradnl" sz="1600" dirty="0">
                          <a:solidFill>
                            <a:srgbClr val="000000"/>
                          </a:solidFill>
                          <a:effectLst/>
                          <a:latin typeface="Century Gothic"/>
                          <a:ea typeface="Times New Roman" panose="02020603050405020304" pitchFamily="18" charset="0"/>
                          <a:cs typeface="Century Gothic"/>
                        </a:rPr>
                        <a:t>requieren de un análisis complementario de tipo legal o técnico desde lo social, cultural y/o ambiental para el desarrollo de la actividad productiva</a:t>
                      </a:r>
                      <a:endParaRPr lang="es-CO" sz="1600" dirty="0">
                        <a:solidFill>
                          <a:srgbClr val="000000"/>
                        </a:solidFill>
                        <a:effectLst/>
                        <a:latin typeface="Century Gothic"/>
                        <a:ea typeface="Times New Roman" panose="02020603050405020304" pitchFamily="18" charset="0"/>
                        <a:cs typeface="Century Gothic"/>
                      </a:endParaRPr>
                    </a:p>
                  </a:txBody>
                  <a:tcPr marL="68580" marR="68580" marT="0" marB="0">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8" name="Título 1"/>
          <p:cNvSpPr txBox="1">
            <a:spLocks/>
          </p:cNvSpPr>
          <p:nvPr/>
        </p:nvSpPr>
        <p:spPr>
          <a:xfrm>
            <a:off x="2063882" y="116093"/>
            <a:ext cx="6092007" cy="943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1600" dirty="0">
                <a:solidFill>
                  <a:srgbClr val="00B050"/>
                </a:solidFill>
                <a:latin typeface="Century Gothic" panose="020B0502020202020204" pitchFamily="34" charset="0"/>
              </a:rPr>
              <a:t>Zonificación de aptitud</a:t>
            </a:r>
            <a:r>
              <a:rPr lang="es-CO" sz="2400" b="1" dirty="0">
                <a:solidFill>
                  <a:srgbClr val="00B050"/>
                </a:solidFill>
                <a:effectLst>
                  <a:outerShdw blurRad="38100" dist="38100" dir="2700000" algn="tl">
                    <a:srgbClr val="000000">
                      <a:alpha val="43137"/>
                    </a:srgbClr>
                  </a:outerShdw>
                </a:effectLst>
                <a:latin typeface="Century Gothic" panose="020B0502020202020204" pitchFamily="34" charset="0"/>
              </a:rPr>
              <a:t/>
            </a:r>
            <a:br>
              <a:rPr lang="es-CO" sz="2400" b="1" dirty="0">
                <a:solidFill>
                  <a:srgbClr val="00B050"/>
                </a:solidFill>
                <a:effectLst>
                  <a:outerShdw blurRad="38100" dist="38100" dir="2700000" algn="tl">
                    <a:srgbClr val="000000">
                      <a:alpha val="43137"/>
                    </a:srgbClr>
                  </a:outerShdw>
                </a:effectLst>
                <a:latin typeface="Century Gothic" panose="020B0502020202020204" pitchFamily="34" charset="0"/>
              </a:rPr>
            </a:br>
            <a:r>
              <a:rPr lang="es-CO" sz="2000" b="1" dirty="0">
                <a:solidFill>
                  <a:srgbClr val="00B050"/>
                </a:solidFill>
                <a:latin typeface="Century Gothic" panose="020B0502020202020204" pitchFamily="34" charset="0"/>
              </a:rPr>
              <a:t>DEFINICIÓN DE RANGOS DE APTITUD </a:t>
            </a:r>
          </a:p>
          <a:p>
            <a:r>
              <a:rPr lang="es-CO" sz="2000" b="1" dirty="0">
                <a:solidFill>
                  <a:srgbClr val="00B050"/>
                </a:solidFill>
                <a:latin typeface="Century Gothic" panose="020B0502020202020204" pitchFamily="34" charset="0"/>
              </a:rPr>
              <a:t>Y EXCLUSIONES TÉCNICAS</a:t>
            </a:r>
          </a:p>
        </p:txBody>
      </p:sp>
    </p:spTree>
    <p:extLst>
      <p:ext uri="{BB962C8B-B14F-4D97-AF65-F5344CB8AC3E}">
        <p14:creationId xmlns:p14="http://schemas.microsoft.com/office/powerpoint/2010/main" val="2296404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nvPr>
        </p:nvGraphicFramePr>
        <p:xfrm>
          <a:off x="931492" y="1187864"/>
          <a:ext cx="10434415" cy="5230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620210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2624</TotalTime>
  <Words>4063</Words>
  <Application>Microsoft Office PowerPoint</Application>
  <PresentationFormat>Panorámica</PresentationFormat>
  <Paragraphs>751</Paragraphs>
  <Slides>79</Slides>
  <Notes>27</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79</vt:i4>
      </vt:variant>
    </vt:vector>
  </HeadingPairs>
  <TitlesOfParts>
    <vt:vector size="91" baseType="lpstr">
      <vt:lpstr>メイリオ</vt:lpstr>
      <vt:lpstr>MS PGothic</vt:lpstr>
      <vt:lpstr>Arial</vt:lpstr>
      <vt:lpstr>Calibri</vt:lpstr>
      <vt:lpstr>Century Gothic</vt:lpstr>
      <vt:lpstr>Courier New</vt:lpstr>
      <vt:lpstr>Kozuka Mincho Pr6N B</vt:lpstr>
      <vt:lpstr>Tahoma</vt:lpstr>
      <vt:lpstr>Times New Roman</vt:lpstr>
      <vt:lpstr>Wingdings</vt:lpstr>
      <vt:lpstr>Wingdings 3</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Optimización de Geoprocesos: Buenas Prácticas </vt:lpstr>
      <vt:lpstr>Optimización de Geoprocesos: Procesamiento a 64 bits </vt:lpstr>
      <vt:lpstr>Optimización de Geoprocesos: Procesamiento a 64 bits </vt:lpstr>
      <vt:lpstr>Optimización de Geoprocesos: Procesamiento a 64 bits </vt:lpstr>
      <vt:lpstr>Optimización de Geoprocesos: Procesamiento en Paralelo </vt:lpstr>
      <vt:lpstr>Optimización de Geoprocesos: Procesamiento en Paralelo </vt:lpstr>
      <vt:lpstr>Optimización de Geoprocesos: Procesamiento en memoria </vt:lpstr>
      <vt:lpstr>Optimización de Geoprocesos: Procesamiento en memoria </vt:lpstr>
      <vt:lpstr>Optimización de Geoprocesos: Cursores (módulo data access) </vt:lpstr>
      <vt:lpstr>Optimización de Geoprocesos: Cursores (módulo data access) </vt:lpstr>
      <vt:lpstr>Optimización de Geoprocesos: Expresiones de Consola</vt:lpstr>
      <vt:lpstr>Optimización de Geoprocesos: Add-ins</vt:lpstr>
      <vt:lpstr>Exclusiones y condicionantes legales para actividades agrícolas, pecuarias y forestales: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Componente físico Criterio Condiciones de Enraizamiento</vt:lpstr>
      <vt:lpstr>Componente físico Criterio Disponibilidad de Humedad</vt:lpstr>
      <vt:lpstr>Componente físico </vt:lpstr>
      <vt:lpstr>Componente físico</vt:lpstr>
      <vt:lpstr>Presentación de PowerPoint</vt:lpstr>
      <vt:lpstr>Componente socioecosistémico Criterio Cambio de Cobertura </vt:lpstr>
      <vt:lpstr>Componente socioecosistémico Criterio Cambio de Cobertura </vt:lpstr>
      <vt:lpstr>Rendimiento de los procesos</vt:lpstr>
      <vt:lpstr>Presentación de PowerPoint</vt:lpstr>
      <vt:lpstr>Componente socioeconómico Variables - Isócronas</vt:lpstr>
      <vt:lpstr>Componente socioeconómico Variables - Prediales</vt:lpstr>
      <vt:lpstr>Componente socioeconómico Variables - Municipales</vt:lpstr>
      <vt:lpstr>Componente socioeconómico Criterios – Árboles de decisión</vt:lpstr>
      <vt:lpstr>Componente socioeconómico Criterios – Suma Ponderada</vt:lpstr>
      <vt:lpstr>Componente socioeconómico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Resultados:  Add-in Multicortes   </vt:lpstr>
      <vt:lpstr>Presentación de Resultados:  Add-in AptiTool   </vt:lpstr>
      <vt:lpstr>Presentación de Resultados:  Add-in AptiTool   </vt:lpstr>
      <vt:lpstr>Presentación de Resultados:  Github  </vt:lpstr>
      <vt:lpstr>Presentación de Resultados:  Github  </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Felipe Alejandro Garcia Barbosa</dc:creator>
  <cp:lastModifiedBy>Wilmar Fernando Pineda Rojas</cp:lastModifiedBy>
  <cp:revision>60</cp:revision>
  <dcterms:created xsi:type="dcterms:W3CDTF">2015-08-26T16:13:21Z</dcterms:created>
  <dcterms:modified xsi:type="dcterms:W3CDTF">2017-08-11T22:48:26Z</dcterms:modified>
</cp:coreProperties>
</file>